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706" r:id="rId2"/>
    <p:sldMasterId id="2147483729" r:id="rId3"/>
  </p:sldMasterIdLst>
  <p:notesMasterIdLst>
    <p:notesMasterId r:id="rId27"/>
  </p:notesMasterIdLst>
  <p:sldIdLst>
    <p:sldId id="256" r:id="rId4"/>
    <p:sldId id="264" r:id="rId5"/>
    <p:sldId id="263" r:id="rId6"/>
    <p:sldId id="258" r:id="rId7"/>
    <p:sldId id="259" r:id="rId8"/>
    <p:sldId id="267" r:id="rId9"/>
    <p:sldId id="266" r:id="rId10"/>
    <p:sldId id="269" r:id="rId11"/>
    <p:sldId id="260" r:id="rId12"/>
    <p:sldId id="270" r:id="rId13"/>
    <p:sldId id="271" r:id="rId14"/>
    <p:sldId id="273" r:id="rId15"/>
    <p:sldId id="261" r:id="rId16"/>
    <p:sldId id="274" r:id="rId17"/>
    <p:sldId id="275" r:id="rId18"/>
    <p:sldId id="276" r:id="rId19"/>
    <p:sldId id="277" r:id="rId20"/>
    <p:sldId id="278" r:id="rId21"/>
    <p:sldId id="262" r:id="rId22"/>
    <p:sldId id="282" r:id="rId23"/>
    <p:sldId id="281" r:id="rId24"/>
    <p:sldId id="283" r:id="rId25"/>
    <p:sldId id="284" r:id="rId26"/>
  </p:sldIdLst>
  <p:sldSz cx="14630400" cy="8229600"/>
  <p:notesSz cx="6797675" cy="9926638"/>
  <p:embeddedFontLst>
    <p:embeddedFont>
      <p:font typeface="Inter" charset="0"/>
      <p:regular r:id="rId28"/>
    </p:embeddedFon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DM Sans Medium" charset="0"/>
      <p:regular r:id="rId33"/>
    </p:embeddedFont>
    <p:embeddedFont>
      <p:font typeface="Lato" charset="0"/>
      <p:regular r:id="rId34"/>
    </p:embeddedFont>
    <p:embeddedFont>
      <p:font typeface="Calibri Light" pitchFamily="34" charset="0"/>
      <p:regular r:id="rId35"/>
      <p:italic r:id="rId3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>
        <p:scale>
          <a:sx n="78" d="100"/>
          <a:sy n="78" d="100"/>
        </p:scale>
        <p:origin x="204" y="39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Развитие словаря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ФФС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Грамматический сторой речи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Грамота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Связная речь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hape val="cylinder"/>
        <c:axId val="132749184"/>
        <c:axId val="132750720"/>
        <c:axId val="0"/>
      </c:bar3DChart>
      <c:catAx>
        <c:axId val="132749184"/>
        <c:scaling>
          <c:orientation val="minMax"/>
        </c:scaling>
        <c:axPos val="b"/>
        <c:numFmt formatCode="General" sourceLinked="1"/>
        <c:tickLblPos val="nextTo"/>
        <c:crossAx val="132750720"/>
        <c:crosses val="autoZero"/>
        <c:auto val="1"/>
        <c:lblAlgn val="ctr"/>
        <c:lblOffset val="100"/>
      </c:catAx>
      <c:valAx>
        <c:axId val="132750720"/>
        <c:scaling>
          <c:orientation val="minMax"/>
        </c:scaling>
        <c:axPos val="l"/>
        <c:majorGridlines/>
        <c:numFmt formatCode="General" sourceLinked="1"/>
        <c:tickLblPos val="nextTo"/>
        <c:crossAx val="132749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786903764049097"/>
          <c:y val="6.3489824309447634E-2"/>
          <c:w val="0.35213088791493985"/>
          <c:h val="0.77050429019709699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Развитие словаря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ФФС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Грамматический сторой речи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Грамота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Связная речь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hape val="cylinder"/>
        <c:axId val="133673344"/>
        <c:axId val="133674880"/>
        <c:axId val="0"/>
      </c:bar3DChart>
      <c:catAx>
        <c:axId val="133673344"/>
        <c:scaling>
          <c:orientation val="minMax"/>
        </c:scaling>
        <c:axPos val="b"/>
        <c:numFmt formatCode="General" sourceLinked="1"/>
        <c:tickLblPos val="nextTo"/>
        <c:crossAx val="133674880"/>
        <c:crosses val="autoZero"/>
        <c:auto val="1"/>
        <c:lblAlgn val="ctr"/>
        <c:lblOffset val="100"/>
      </c:catAx>
      <c:valAx>
        <c:axId val="133674880"/>
        <c:scaling>
          <c:orientation val="minMax"/>
        </c:scaling>
        <c:axPos val="l"/>
        <c:majorGridlines/>
        <c:numFmt formatCode="General" sourceLinked="1"/>
        <c:tickLblPos val="nextTo"/>
        <c:crossAx val="133673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786903764049131"/>
          <c:y val="6.3489824309447621E-2"/>
          <c:w val="0.35213088791493991"/>
          <c:h val="0.77050429019709732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DF07A-085F-4077-BEB4-1524FF944BB8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861144-E83D-48B8-B813-7CB4F63E1478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Правильное речевое  дыхание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60417BD-2A14-422E-A773-9759D2807956}" type="parTrans" cxnId="{DF8A5274-9F97-42F2-B713-6612FF1970DB}">
      <dgm:prSet/>
      <dgm:spPr/>
      <dgm:t>
        <a:bodyPr/>
        <a:lstStyle/>
        <a:p>
          <a:endParaRPr lang="ru-RU"/>
        </a:p>
      </dgm:t>
    </dgm:pt>
    <dgm:pt modelId="{8CA8232C-C026-45A0-97E7-6FD628F3D10C}" type="sibTrans" cxnId="{DF8A5274-9F97-42F2-B713-6612FF1970DB}">
      <dgm:prSet/>
      <dgm:spPr/>
      <dgm:t>
        <a:bodyPr/>
        <a:lstStyle/>
        <a:p>
          <a:endParaRPr lang="ru-RU"/>
        </a:p>
      </dgm:t>
    </dgm:pt>
    <dgm:pt modelId="{28FAD836-3945-47F0-9392-35D49BBC99E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Четкое произношение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F79B98B-15FF-40F9-B3D9-B60DA963491E}" type="parTrans" cxnId="{C054E612-80E4-4923-976F-7D116F3259ED}">
      <dgm:prSet/>
      <dgm:spPr/>
      <dgm:t>
        <a:bodyPr/>
        <a:lstStyle/>
        <a:p>
          <a:endParaRPr lang="ru-RU"/>
        </a:p>
      </dgm:t>
    </dgm:pt>
    <dgm:pt modelId="{373EF322-1695-4284-AE45-A1B99509A5AF}" type="sibTrans" cxnId="{C054E612-80E4-4923-976F-7D116F3259ED}">
      <dgm:prSet/>
      <dgm:spPr/>
      <dgm:t>
        <a:bodyPr/>
        <a:lstStyle/>
        <a:p>
          <a:endParaRPr lang="ru-RU"/>
        </a:p>
      </dgm:t>
    </dgm:pt>
    <dgm:pt modelId="{0CCC5CB4-AD34-4E2B-BB0E-E8D68C095DD9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Умением пользоваться голосом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DD0776D-7FF4-418C-97FB-DEA9563614D6}" type="parTrans" cxnId="{4E910D7F-9F21-4E59-B3A0-95BF6BAF4C2D}">
      <dgm:prSet/>
      <dgm:spPr/>
      <dgm:t>
        <a:bodyPr/>
        <a:lstStyle/>
        <a:p>
          <a:endParaRPr lang="ru-RU"/>
        </a:p>
      </dgm:t>
    </dgm:pt>
    <dgm:pt modelId="{54FCC7F5-6E0F-4F40-B60C-04DD652E52E7}" type="sibTrans" cxnId="{4E910D7F-9F21-4E59-B3A0-95BF6BAF4C2D}">
      <dgm:prSet/>
      <dgm:spPr/>
      <dgm:t>
        <a:bodyPr/>
        <a:lstStyle/>
        <a:p>
          <a:endParaRPr lang="ru-RU"/>
        </a:p>
      </dgm:t>
    </dgm:pt>
    <dgm:pt modelId="{D8E50795-60FE-4DC6-8E4F-971EB84EC6FE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Неторопливая речь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C781F04-BAE4-4586-AB28-176E2986733C}" type="parTrans" cxnId="{9F21881B-0061-4E2F-96CA-3E473CBEBE80}">
      <dgm:prSet/>
      <dgm:spPr/>
      <dgm:t>
        <a:bodyPr/>
        <a:lstStyle/>
        <a:p>
          <a:endParaRPr lang="ru-RU"/>
        </a:p>
      </dgm:t>
    </dgm:pt>
    <dgm:pt modelId="{54C9343F-4177-4E34-A065-D16155E85D7C}" type="sibTrans" cxnId="{9F21881B-0061-4E2F-96CA-3E473CBEBE80}">
      <dgm:prSet/>
      <dgm:spPr/>
      <dgm:t>
        <a:bodyPr/>
        <a:lstStyle/>
        <a:p>
          <a:endParaRPr lang="ru-RU"/>
        </a:p>
      </dgm:t>
    </dgm:pt>
    <dgm:pt modelId="{53FD7A57-FFCE-4C87-9E1E-6C99D1C1BB4F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Интонация,</a:t>
          </a: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выражение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366BA2A-D4F2-4461-994D-48C8C42EB924}" type="parTrans" cxnId="{810C2985-67A4-4FA7-BEBB-38707FFAB88B}">
      <dgm:prSet/>
      <dgm:spPr/>
      <dgm:t>
        <a:bodyPr/>
        <a:lstStyle/>
        <a:p>
          <a:endParaRPr lang="ru-RU"/>
        </a:p>
      </dgm:t>
    </dgm:pt>
    <dgm:pt modelId="{D84D9C1B-260A-43FD-A6D8-812A4F41F3F3}" type="sibTrans" cxnId="{810C2985-67A4-4FA7-BEBB-38707FFAB88B}">
      <dgm:prSet/>
      <dgm:spPr/>
      <dgm:t>
        <a:bodyPr/>
        <a:lstStyle/>
        <a:p>
          <a:endParaRPr lang="ru-RU"/>
        </a:p>
      </dgm:t>
    </dgm:pt>
    <dgm:pt modelId="{7740CA8B-B56C-4001-8F41-89B7E449EBDB}" type="pres">
      <dgm:prSet presAssocID="{28ADF07A-085F-4077-BEB4-1524FF944BB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7952D0-DDC8-486C-AE4C-E8636E064543}" type="pres">
      <dgm:prSet presAssocID="{D0861144-E83D-48B8-B813-7CB4F63E147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65103-21AE-4940-8D02-064A0EFCD9AE}" type="pres">
      <dgm:prSet presAssocID="{8CA8232C-C026-45A0-97E7-6FD628F3D10C}" presName="sibTrans" presStyleCnt="0"/>
      <dgm:spPr/>
    </dgm:pt>
    <dgm:pt modelId="{A7B55C7C-1EAC-4DEE-94D5-64F459A6D99B}" type="pres">
      <dgm:prSet presAssocID="{28FAD836-3945-47F0-9392-35D49BBC99E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1DB0A0-8261-453E-918A-60DDF341C910}" type="pres">
      <dgm:prSet presAssocID="{373EF322-1695-4284-AE45-A1B99509A5AF}" presName="sibTrans" presStyleCnt="0"/>
      <dgm:spPr/>
    </dgm:pt>
    <dgm:pt modelId="{0D569101-A79F-4A07-9EEB-CB1B579542FD}" type="pres">
      <dgm:prSet presAssocID="{0CCC5CB4-AD34-4E2B-BB0E-E8D68C095DD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34C0C-F20B-4904-A501-86BFF291D982}" type="pres">
      <dgm:prSet presAssocID="{54FCC7F5-6E0F-4F40-B60C-04DD652E52E7}" presName="sibTrans" presStyleCnt="0"/>
      <dgm:spPr/>
    </dgm:pt>
    <dgm:pt modelId="{DE1F487E-9AB8-4DE4-9FB6-0FD1DDA2E3F3}" type="pres">
      <dgm:prSet presAssocID="{D8E50795-60FE-4DC6-8E4F-971EB84EC6F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90887-7E31-4449-9ACB-F90CFB55D2FB}" type="pres">
      <dgm:prSet presAssocID="{54C9343F-4177-4E34-A065-D16155E85D7C}" presName="sibTrans" presStyleCnt="0"/>
      <dgm:spPr/>
    </dgm:pt>
    <dgm:pt modelId="{F05DE65B-4965-429A-A55B-D54CA4B596A7}" type="pres">
      <dgm:prSet presAssocID="{53FD7A57-FFCE-4C87-9E1E-6C99D1C1BB4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54E612-80E4-4923-976F-7D116F3259ED}" srcId="{28ADF07A-085F-4077-BEB4-1524FF944BB8}" destId="{28FAD836-3945-47F0-9392-35D49BBC99EB}" srcOrd="1" destOrd="0" parTransId="{3F79B98B-15FF-40F9-B3D9-B60DA963491E}" sibTransId="{373EF322-1695-4284-AE45-A1B99509A5AF}"/>
    <dgm:cxn modelId="{2A1328A5-601E-4C2F-B3B2-AB874BB76F67}" type="presOf" srcId="{28ADF07A-085F-4077-BEB4-1524FF944BB8}" destId="{7740CA8B-B56C-4001-8F41-89B7E449EBDB}" srcOrd="0" destOrd="0" presId="urn:microsoft.com/office/officeart/2005/8/layout/default#1"/>
    <dgm:cxn modelId="{BA647480-6200-4EE3-B630-98D55043825F}" type="presOf" srcId="{53FD7A57-FFCE-4C87-9E1E-6C99D1C1BB4F}" destId="{F05DE65B-4965-429A-A55B-D54CA4B596A7}" srcOrd="0" destOrd="0" presId="urn:microsoft.com/office/officeart/2005/8/layout/default#1"/>
    <dgm:cxn modelId="{810C2985-67A4-4FA7-BEBB-38707FFAB88B}" srcId="{28ADF07A-085F-4077-BEB4-1524FF944BB8}" destId="{53FD7A57-FFCE-4C87-9E1E-6C99D1C1BB4F}" srcOrd="4" destOrd="0" parTransId="{A366BA2A-D4F2-4461-994D-48C8C42EB924}" sibTransId="{D84D9C1B-260A-43FD-A6D8-812A4F41F3F3}"/>
    <dgm:cxn modelId="{BD822C59-69C3-4877-8A83-62A34EF8851D}" type="presOf" srcId="{28FAD836-3945-47F0-9392-35D49BBC99EB}" destId="{A7B55C7C-1EAC-4DEE-94D5-64F459A6D99B}" srcOrd="0" destOrd="0" presId="urn:microsoft.com/office/officeart/2005/8/layout/default#1"/>
    <dgm:cxn modelId="{67E2AD22-DDFF-4D70-98E4-46F0BAD5B552}" type="presOf" srcId="{0CCC5CB4-AD34-4E2B-BB0E-E8D68C095DD9}" destId="{0D569101-A79F-4A07-9EEB-CB1B579542FD}" srcOrd="0" destOrd="0" presId="urn:microsoft.com/office/officeart/2005/8/layout/default#1"/>
    <dgm:cxn modelId="{9F21881B-0061-4E2F-96CA-3E473CBEBE80}" srcId="{28ADF07A-085F-4077-BEB4-1524FF944BB8}" destId="{D8E50795-60FE-4DC6-8E4F-971EB84EC6FE}" srcOrd="3" destOrd="0" parTransId="{3C781F04-BAE4-4586-AB28-176E2986733C}" sibTransId="{54C9343F-4177-4E34-A065-D16155E85D7C}"/>
    <dgm:cxn modelId="{4E910D7F-9F21-4E59-B3A0-95BF6BAF4C2D}" srcId="{28ADF07A-085F-4077-BEB4-1524FF944BB8}" destId="{0CCC5CB4-AD34-4E2B-BB0E-E8D68C095DD9}" srcOrd="2" destOrd="0" parTransId="{CDD0776D-7FF4-418C-97FB-DEA9563614D6}" sibTransId="{54FCC7F5-6E0F-4F40-B60C-04DD652E52E7}"/>
    <dgm:cxn modelId="{DF8A5274-9F97-42F2-B713-6612FF1970DB}" srcId="{28ADF07A-085F-4077-BEB4-1524FF944BB8}" destId="{D0861144-E83D-48B8-B813-7CB4F63E1478}" srcOrd="0" destOrd="0" parTransId="{460417BD-2A14-422E-A773-9759D2807956}" sibTransId="{8CA8232C-C026-45A0-97E7-6FD628F3D10C}"/>
    <dgm:cxn modelId="{2920E423-9662-4648-BF84-D7DACDBFFE7B}" type="presOf" srcId="{D8E50795-60FE-4DC6-8E4F-971EB84EC6FE}" destId="{DE1F487E-9AB8-4DE4-9FB6-0FD1DDA2E3F3}" srcOrd="0" destOrd="0" presId="urn:microsoft.com/office/officeart/2005/8/layout/default#1"/>
    <dgm:cxn modelId="{34047E2B-A11D-4A72-BD45-BC5C5E3D856F}" type="presOf" srcId="{D0861144-E83D-48B8-B813-7CB4F63E1478}" destId="{F77952D0-DDC8-486C-AE4C-E8636E064543}" srcOrd="0" destOrd="0" presId="urn:microsoft.com/office/officeart/2005/8/layout/default#1"/>
    <dgm:cxn modelId="{CEBEE713-70F4-4853-A7A3-09F6667FF589}" type="presParOf" srcId="{7740CA8B-B56C-4001-8F41-89B7E449EBDB}" destId="{F77952D0-DDC8-486C-AE4C-E8636E064543}" srcOrd="0" destOrd="0" presId="urn:microsoft.com/office/officeart/2005/8/layout/default#1"/>
    <dgm:cxn modelId="{17D57517-E3EC-4D11-A09E-EAFC4530A013}" type="presParOf" srcId="{7740CA8B-B56C-4001-8F41-89B7E449EBDB}" destId="{8BC65103-21AE-4940-8D02-064A0EFCD9AE}" srcOrd="1" destOrd="0" presId="urn:microsoft.com/office/officeart/2005/8/layout/default#1"/>
    <dgm:cxn modelId="{FA8C2109-9B3F-4CD3-BE2E-070126B4710C}" type="presParOf" srcId="{7740CA8B-B56C-4001-8F41-89B7E449EBDB}" destId="{A7B55C7C-1EAC-4DEE-94D5-64F459A6D99B}" srcOrd="2" destOrd="0" presId="urn:microsoft.com/office/officeart/2005/8/layout/default#1"/>
    <dgm:cxn modelId="{F4882719-6995-4EDA-9203-01833E2205A1}" type="presParOf" srcId="{7740CA8B-B56C-4001-8F41-89B7E449EBDB}" destId="{0C1DB0A0-8261-453E-918A-60DDF341C910}" srcOrd="3" destOrd="0" presId="urn:microsoft.com/office/officeart/2005/8/layout/default#1"/>
    <dgm:cxn modelId="{E6EE79B3-AD3C-4F04-9AC1-3EB8EF4EBBBD}" type="presParOf" srcId="{7740CA8B-B56C-4001-8F41-89B7E449EBDB}" destId="{0D569101-A79F-4A07-9EEB-CB1B579542FD}" srcOrd="4" destOrd="0" presId="urn:microsoft.com/office/officeart/2005/8/layout/default#1"/>
    <dgm:cxn modelId="{177A420E-47E8-426D-A049-B71E1592C076}" type="presParOf" srcId="{7740CA8B-B56C-4001-8F41-89B7E449EBDB}" destId="{0E634C0C-F20B-4904-A501-86BFF291D982}" srcOrd="5" destOrd="0" presId="urn:microsoft.com/office/officeart/2005/8/layout/default#1"/>
    <dgm:cxn modelId="{B5B9B630-A060-49B1-A380-124E20BF9800}" type="presParOf" srcId="{7740CA8B-B56C-4001-8F41-89B7E449EBDB}" destId="{DE1F487E-9AB8-4DE4-9FB6-0FD1DDA2E3F3}" srcOrd="6" destOrd="0" presId="urn:microsoft.com/office/officeart/2005/8/layout/default#1"/>
    <dgm:cxn modelId="{6C40744B-B1D6-4769-BA65-18C9C85E2CB6}" type="presParOf" srcId="{7740CA8B-B56C-4001-8F41-89B7E449EBDB}" destId="{C6290887-7E31-4449-9ACB-F90CFB55D2FB}" srcOrd="7" destOrd="0" presId="urn:microsoft.com/office/officeart/2005/8/layout/default#1"/>
    <dgm:cxn modelId="{445CAE56-E2F5-469B-B237-AAFE3121ED8B}" type="presParOf" srcId="{7740CA8B-B56C-4001-8F41-89B7E449EBDB}" destId="{F05DE65B-4965-429A-A55B-D54CA4B596A7}" srcOrd="8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952D0-DDC8-486C-AE4C-E8636E064543}">
      <dsp:nvSpPr>
        <dsp:cNvPr id="0" name=""/>
        <dsp:cNvSpPr/>
      </dsp:nvSpPr>
      <dsp:spPr>
        <a:xfrm>
          <a:off x="0" y="497822"/>
          <a:ext cx="2318779" cy="1391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Правильное речевое  дыхание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97822"/>
        <a:ext cx="2318779" cy="1391267"/>
      </dsp:txXfrm>
    </dsp:sp>
    <dsp:sp modelId="{A7B55C7C-1EAC-4DEE-94D5-64F459A6D99B}">
      <dsp:nvSpPr>
        <dsp:cNvPr id="0" name=""/>
        <dsp:cNvSpPr/>
      </dsp:nvSpPr>
      <dsp:spPr>
        <a:xfrm>
          <a:off x="2550657" y="497822"/>
          <a:ext cx="2318779" cy="1391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Четкое произношение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50657" y="497822"/>
        <a:ext cx="2318779" cy="1391267"/>
      </dsp:txXfrm>
    </dsp:sp>
    <dsp:sp modelId="{0D569101-A79F-4A07-9EEB-CB1B579542FD}">
      <dsp:nvSpPr>
        <dsp:cNvPr id="0" name=""/>
        <dsp:cNvSpPr/>
      </dsp:nvSpPr>
      <dsp:spPr>
        <a:xfrm>
          <a:off x="5101314" y="497822"/>
          <a:ext cx="2318779" cy="1391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Умением пользоваться голосом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01314" y="497822"/>
        <a:ext cx="2318779" cy="1391267"/>
      </dsp:txXfrm>
    </dsp:sp>
    <dsp:sp modelId="{DE1F487E-9AB8-4DE4-9FB6-0FD1DDA2E3F3}">
      <dsp:nvSpPr>
        <dsp:cNvPr id="0" name=""/>
        <dsp:cNvSpPr/>
      </dsp:nvSpPr>
      <dsp:spPr>
        <a:xfrm>
          <a:off x="1275328" y="2120967"/>
          <a:ext cx="2318779" cy="1391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Неторопливая речь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75328" y="2120967"/>
        <a:ext cx="2318779" cy="1391267"/>
      </dsp:txXfrm>
    </dsp:sp>
    <dsp:sp modelId="{F05DE65B-4965-429A-A55B-D54CA4B596A7}">
      <dsp:nvSpPr>
        <dsp:cNvPr id="0" name=""/>
        <dsp:cNvSpPr/>
      </dsp:nvSpPr>
      <dsp:spPr>
        <a:xfrm>
          <a:off x="3825985" y="2120967"/>
          <a:ext cx="2318779" cy="1391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Интонация,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выражение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25985" y="2120967"/>
        <a:ext cx="2318779" cy="1391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01555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6066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34020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8162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5492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3078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3809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29079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97744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546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5442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7104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2288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9623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0630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772084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1142395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13989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12010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6514853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363787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0209054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7771911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7035547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7543701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75915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24205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280527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4567360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404129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367811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394926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8984902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9351301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9850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252331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9629836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90676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96019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61E6D-21C3-45D3-BC29-1302C51A6E43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8ED2C-CC29-4442-998F-A4F4CEE83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237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jpe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1.png"/><Relationship Id="rId11" Type="http://schemas.openxmlformats.org/officeDocument/2006/relationships/image" Target="../media/image56.jpeg"/><Relationship Id="rId5" Type="http://schemas.openxmlformats.org/officeDocument/2006/relationships/image" Target="../media/image50.png"/><Relationship Id="rId10" Type="http://schemas.openxmlformats.org/officeDocument/2006/relationships/image" Target="../media/image55.jpeg"/><Relationship Id="rId4" Type="http://schemas.openxmlformats.org/officeDocument/2006/relationships/image" Target="../media/image49.png"/><Relationship Id="rId9" Type="http://schemas.openxmlformats.org/officeDocument/2006/relationships/image" Target="../media/image54.jpeg"/><Relationship Id="rId14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10" Type="http://schemas.openxmlformats.org/officeDocument/2006/relationships/image" Target="../media/image66.png"/><Relationship Id="rId4" Type="http://schemas.openxmlformats.org/officeDocument/2006/relationships/image" Target="../media/image70.jpeg"/><Relationship Id="rId9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11" Type="http://schemas.openxmlformats.org/officeDocument/2006/relationships/image" Target="../media/image83.jpeg"/><Relationship Id="rId5" Type="http://schemas.openxmlformats.org/officeDocument/2006/relationships/image" Target="../media/image77.pn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48.pn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1.png"/><Relationship Id="rId11" Type="http://schemas.openxmlformats.org/officeDocument/2006/relationships/image" Target="../media/image88.jpeg"/><Relationship Id="rId5" Type="http://schemas.openxmlformats.org/officeDocument/2006/relationships/image" Target="../media/image50.png"/><Relationship Id="rId10" Type="http://schemas.openxmlformats.org/officeDocument/2006/relationships/image" Target="../media/image87.jpeg"/><Relationship Id="rId4" Type="http://schemas.openxmlformats.org/officeDocument/2006/relationships/image" Target="../media/image49.png"/><Relationship Id="rId9" Type="http://schemas.openxmlformats.org/officeDocument/2006/relationships/image" Target="../media/image8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13" Type="http://schemas.openxmlformats.org/officeDocument/2006/relationships/image" Target="../media/image99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12" Type="http://schemas.openxmlformats.org/officeDocument/2006/relationships/image" Target="../media/image9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2.jpeg"/><Relationship Id="rId11" Type="http://schemas.openxmlformats.org/officeDocument/2006/relationships/image" Target="../media/image97.jpeg"/><Relationship Id="rId5" Type="http://schemas.openxmlformats.org/officeDocument/2006/relationships/image" Target="../media/image91.jpeg"/><Relationship Id="rId10" Type="http://schemas.openxmlformats.org/officeDocument/2006/relationships/image" Target="../media/image96.jpeg"/><Relationship Id="rId4" Type="http://schemas.openxmlformats.org/officeDocument/2006/relationships/image" Target="../media/image90.jpeg"/><Relationship Id="rId9" Type="http://schemas.openxmlformats.org/officeDocument/2006/relationships/image" Target="../media/image95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4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20" y="1550180"/>
            <a:ext cx="5867644" cy="58875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88" y="243225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ru-RU" sz="2800" dirty="0" smtClean="0">
                <a:solidFill>
                  <a:srgbClr val="161613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Опыт работы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«Применение логопедических игр и пособий в работе учителя – логопеда дошкольного образовательного учреждения»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89" y="563228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00798" y="411407"/>
            <a:ext cx="73152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Муниципальное бюджетное дошкольное  образовательное учреждение Детский сад № 7 «Калинка» </a:t>
            </a:r>
          </a:p>
          <a:p>
            <a:pPr algn="ctr">
              <a:spcAft>
                <a:spcPts val="0"/>
              </a:spcAft>
            </a:pPr>
            <a:r>
              <a:rPr lang="ru-RU" b="1" dirty="0" smtClean="0"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города Котельнича Кировской области</a:t>
            </a:r>
          </a:p>
          <a:p>
            <a:pPr>
              <a:spcAft>
                <a:spcPts val="0"/>
              </a:spcAft>
            </a:pPr>
            <a:r>
              <a:rPr lang="ru-RU" sz="1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21311" y="6286679"/>
            <a:ext cx="74943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Подготовила:</a:t>
            </a:r>
            <a:endParaRPr lang="ru-RU" sz="2000" dirty="0" smtClean="0"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учитель-логопед</a:t>
            </a:r>
          </a:p>
          <a:p>
            <a:pPr algn="r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 </a:t>
            </a:r>
          </a:p>
          <a:p>
            <a:pPr marL="152400"/>
            <a:r>
              <a:rPr lang="ru-RU" sz="2000" dirty="0" smtClean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 </a:t>
            </a:r>
            <a:endParaRPr lang="ru-RU" sz="2000" dirty="0" smtClean="0">
              <a:effectLst/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  <a:p>
            <a:pPr marL="152400">
              <a:spcAft>
                <a:spcPts val="0"/>
              </a:spcAft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08679" y="6883750"/>
            <a:ext cx="1706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Нурлатова</a:t>
            </a:r>
            <a:r>
              <a:rPr lang="ru-RU" dirty="0" smtClean="0"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 Н.В.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70" y="3063303"/>
            <a:ext cx="3242457" cy="243184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45022" y="42954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Игры </a:t>
            </a:r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на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азвитие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ечевого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д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ыхания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:</a:t>
            </a:r>
            <a:endParaRPr lang="en-US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8292368" y="2025015"/>
            <a:ext cx="30480" cy="4374475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5" name="Shape 2"/>
          <p:cNvSpPr/>
          <p:nvPr/>
        </p:nvSpPr>
        <p:spPr>
          <a:xfrm>
            <a:off x="8635749" y="2511981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6" name="Shape 3"/>
          <p:cNvSpPr/>
          <p:nvPr/>
        </p:nvSpPr>
        <p:spPr>
          <a:xfrm>
            <a:off x="8125447" y="228727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sp>
        <p:nvSpPr>
          <p:cNvPr id="7" name="Text 4"/>
          <p:cNvSpPr/>
          <p:nvPr/>
        </p:nvSpPr>
        <p:spPr>
          <a:xfrm>
            <a:off x="8267007" y="2361907"/>
            <a:ext cx="11168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9642180" y="2319576"/>
            <a:ext cx="33548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Аэробол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867888" y="3523655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8635749" y="4107308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11" name="Shape 8"/>
          <p:cNvSpPr/>
          <p:nvPr/>
        </p:nvSpPr>
        <p:spPr>
          <a:xfrm>
            <a:off x="8037217" y="388655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sp>
        <p:nvSpPr>
          <p:cNvPr id="12" name="Text 9"/>
          <p:cNvSpPr/>
          <p:nvPr/>
        </p:nvSpPr>
        <p:spPr>
          <a:xfrm flipH="1">
            <a:off x="8241913" y="3913484"/>
            <a:ext cx="161870" cy="483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9642180" y="39371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Вертушка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642180" y="6006107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Задувай мячик с разной силой выдоха.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8635749" y="5684045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16" name="Shape 13"/>
          <p:cNvSpPr/>
          <p:nvPr/>
        </p:nvSpPr>
        <p:spPr>
          <a:xfrm>
            <a:off x="8125447" y="552807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  <p:txBody>
          <a:bodyPr/>
          <a:lstStyle/>
          <a:p>
            <a:r>
              <a:rPr lang="en-US" sz="2600" dirty="0" smtClean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ru-RU" sz="2600" dirty="0"/>
          </a:p>
        </p:txBody>
      </p:sp>
      <p:sp>
        <p:nvSpPr>
          <p:cNvPr id="17" name="Text 14"/>
          <p:cNvSpPr/>
          <p:nvPr/>
        </p:nvSpPr>
        <p:spPr>
          <a:xfrm>
            <a:off x="6519267" y="6214110"/>
            <a:ext cx="20216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9642180" y="55770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Настольные игры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9642180" y="4293063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400" dirty="0" smtClean="0">
                <a:solidFill>
                  <a:srgbClr val="161613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Положи мячик в отверстие и дуй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400" dirty="0" smtClean="0">
                <a:solidFill>
                  <a:srgbClr val="161613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с разной сулой выдоха.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296" y="771121"/>
            <a:ext cx="2502139" cy="333618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44" y="353592"/>
            <a:ext cx="3093752" cy="232031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70" y="5871887"/>
            <a:ext cx="3242457" cy="212461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1696" y="4546017"/>
            <a:ext cx="2502139" cy="33361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559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72620" y="-18796"/>
            <a:ext cx="11500700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>
              <a:lnSpc>
                <a:spcPts val="5550"/>
              </a:lnSpc>
            </a:pPr>
            <a:r>
              <a:rPr lang="en-US" sz="4450" b="1" dirty="0" err="1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Игры</a:t>
            </a:r>
            <a:r>
              <a:rPr lang="en-US" sz="445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en-US" sz="4450" b="1" dirty="0" err="1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на</a:t>
            </a:r>
            <a:r>
              <a:rPr lang="en-US" sz="445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</a:t>
            </a: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азвитие</a:t>
            </a:r>
            <a:r>
              <a:rPr lang="en-US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</a:t>
            </a: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ечевого</a:t>
            </a:r>
            <a:r>
              <a:rPr lang="ru-RU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дыхания:</a:t>
            </a:r>
            <a:endParaRPr lang="en-US" sz="445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982325" y="193904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u="sng" dirty="0">
              <a:solidFill>
                <a:prstClr val="black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756082" y="2484597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8" name="Text 3"/>
          <p:cNvSpPr/>
          <p:nvPr/>
        </p:nvSpPr>
        <p:spPr>
          <a:xfrm>
            <a:off x="5404865" y="2009886"/>
            <a:ext cx="31637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u="sng" dirty="0">
              <a:solidFill>
                <a:prstClr val="black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5262496" y="2471794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1" name="Text 5"/>
          <p:cNvSpPr/>
          <p:nvPr/>
        </p:nvSpPr>
        <p:spPr>
          <a:xfrm>
            <a:off x="9640091" y="20880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u="sng" dirty="0">
              <a:solidFill>
                <a:prstClr val="black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9430274" y="2484597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26" y="897959"/>
            <a:ext cx="3868644" cy="290148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83" y="4440026"/>
            <a:ext cx="3914791" cy="30934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6806" y="900549"/>
            <a:ext cx="3623824" cy="292733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63071" y="4440025"/>
            <a:ext cx="2529319" cy="33724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4833" y="4440025"/>
            <a:ext cx="2529319" cy="33724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30272" y="966031"/>
            <a:ext cx="4015369" cy="28334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856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017246" y="29532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smtClean="0">
                <a:solidFill>
                  <a:srgbClr val="C0000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Нейрои</a:t>
            </a:r>
            <a:r>
              <a:rPr lang="ru-RU" sz="4450" b="1" dirty="0" err="1" smtClean="0">
                <a:solidFill>
                  <a:srgbClr val="C0000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гры</a:t>
            </a:r>
            <a:endParaRPr lang="en-US" sz="445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415892" y="590745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5" name="Text 2"/>
          <p:cNvSpPr/>
          <p:nvPr/>
        </p:nvSpPr>
        <p:spPr>
          <a:xfrm>
            <a:off x="566149" y="6049375"/>
            <a:ext cx="19740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1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046584" y="60634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Лабиринт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71043" y="6750891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 algn="just">
              <a:lnSpc>
                <a:spcPts val="2850"/>
              </a:lnSpc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Проводи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бегунок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по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лабиринту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791483" y="582946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9" name="Text 6"/>
          <p:cNvSpPr/>
          <p:nvPr/>
        </p:nvSpPr>
        <p:spPr>
          <a:xfrm>
            <a:off x="4972764" y="5907452"/>
            <a:ext cx="197406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2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5599628" y="59854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Нейродорожки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553372" y="6488835"/>
            <a:ext cx="3300363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 algn="just">
              <a:lnSpc>
                <a:spcPts val="2850"/>
              </a:lnSpc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Проводи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линии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по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дорожкам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выполняя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задания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9811711" y="587935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13" name="Text 10"/>
          <p:cNvSpPr/>
          <p:nvPr/>
        </p:nvSpPr>
        <p:spPr>
          <a:xfrm>
            <a:off x="9811711" y="6042232"/>
            <a:ext cx="510302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3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832315" y="60493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Нейробусы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257897" y="6488835"/>
            <a:ext cx="681930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>
              <a:lnSpc>
                <a:spcPts val="2850"/>
              </a:lnSpc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Покажи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картинку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левой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Inter" pitchFamily="34" charset="-122"/>
              <a:cs typeface="Times New Roman" pitchFamily="18" charset="0"/>
            </a:endParaRPr>
          </a:p>
          <a:p>
            <a:pPr lvl="0">
              <a:lnSpc>
                <a:spcPts val="285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рукой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выполни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Inter" pitchFamily="34" charset="-122"/>
              <a:cs typeface="Times New Roman" pitchFamily="18" charset="0"/>
            </a:endParaRPr>
          </a:p>
          <a:p>
            <a:pPr lvl="0">
              <a:lnSpc>
                <a:spcPts val="285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позицию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правой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054" y="1668787"/>
            <a:ext cx="2398857" cy="3198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337" y="1752763"/>
            <a:ext cx="2255352" cy="30071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5400" y="1668787"/>
            <a:ext cx="2318335" cy="3091113"/>
          </a:xfrm>
          <a:prstGeom prst="rect">
            <a:avLst/>
          </a:prstGeom>
        </p:spPr>
      </p:pic>
      <p:pic>
        <p:nvPicPr>
          <p:cNvPr id="2" name="Image 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55" y="1668787"/>
            <a:ext cx="2390548" cy="318739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96517" y="1752764"/>
            <a:ext cx="2255351" cy="3007135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535400" y="1150542"/>
            <a:ext cx="7400092" cy="483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Цель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 - активизация  развития речи  детей.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04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8515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51480" y="428640"/>
            <a:ext cx="533363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Нейро</a:t>
            </a:r>
            <a:r>
              <a:rPr lang="ru-RU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игры</a:t>
            </a:r>
          </a:p>
        </p:txBody>
      </p:sp>
      <p:sp>
        <p:nvSpPr>
          <p:cNvPr id="4" name="Text 1"/>
          <p:cNvSpPr/>
          <p:nvPr/>
        </p:nvSpPr>
        <p:spPr>
          <a:xfrm>
            <a:off x="80476" y="1631903"/>
            <a:ext cx="4120753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825572" y="22964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амешки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Марблс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887997" y="3166852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3660807" y="1631903"/>
            <a:ext cx="4120872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4297165" y="21959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Нейро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таблицы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054318" y="2373153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132400" y="1548023"/>
            <a:ext cx="374613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7587852" y="21959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Нейро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дорожки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715738" y="3308610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787868" y="1550284"/>
            <a:ext cx="372217" cy="7461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5850"/>
              </a:lnSpc>
            </a:pPr>
            <a:r>
              <a:rPr lang="ru-RU" sz="2400" dirty="0" smtClean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64172" y="2203165"/>
            <a:ext cx="2311018" cy="451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750"/>
              </a:lnSpc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Нейроладошки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019" y="2743767"/>
            <a:ext cx="1769601" cy="24974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7610" y="2654571"/>
            <a:ext cx="1777504" cy="249957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6350" y="2650781"/>
            <a:ext cx="1873069" cy="259041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2744" y="2654571"/>
            <a:ext cx="1874682" cy="249957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9019" y="5402041"/>
            <a:ext cx="1822862" cy="243251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90241" y="5402041"/>
            <a:ext cx="1794873" cy="260131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00614" y="2650781"/>
            <a:ext cx="1883630" cy="259041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1767" y="5570841"/>
            <a:ext cx="2097694" cy="223972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320188" y="5594830"/>
            <a:ext cx="1679794" cy="2239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38672" y="200384"/>
            <a:ext cx="6580227" cy="47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0"/>
              </a:lnSpc>
            </a:pPr>
            <a:r>
              <a:rPr lang="en-US" sz="4400" b="1" dirty="0" err="1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Игры</a:t>
            </a:r>
            <a:r>
              <a:rPr lang="en-US" sz="4400" b="1" dirty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для</a:t>
            </a:r>
            <a:r>
              <a:rPr lang="en-US" sz="4400" b="1" dirty="0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 а</a:t>
            </a:r>
            <a:r>
              <a:rPr lang="en-US" sz="4400" b="1" dirty="0" err="1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втоматизации</a:t>
            </a:r>
            <a:r>
              <a:rPr lang="ru-RU" sz="4400" b="1" dirty="0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з</a:t>
            </a:r>
            <a:r>
              <a:rPr lang="en-US" sz="4400" b="1" dirty="0" err="1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вуков</a:t>
            </a:r>
            <a:r>
              <a:rPr lang="ru-RU" sz="4400" b="1" dirty="0" smtClean="0">
                <a:solidFill>
                  <a:srgbClr val="C00000"/>
                </a:solidFill>
                <a:latin typeface="DM Sans Medium" charset="0"/>
                <a:ea typeface="Lato Bold" pitchFamily="34" charset="-122"/>
                <a:cs typeface="Times New Roman" pitchFamily="18" charset="0"/>
              </a:rPr>
              <a:t>:</a:t>
            </a:r>
            <a:endParaRPr lang="en-US" sz="4400" dirty="0">
              <a:solidFill>
                <a:srgbClr val="C00000"/>
              </a:solidFill>
              <a:latin typeface="DM Sans Medium" charset="0"/>
              <a:cs typeface="Times New Roman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16" y="1091879"/>
            <a:ext cx="753189" cy="120527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28927" y="1459127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Шнуровки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1506379" y="3470553"/>
            <a:ext cx="12596813" cy="24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en-US" sz="1150" dirty="0" smtClean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150" dirty="0">
              <a:solidFill>
                <a:prstClr val="black"/>
              </a:solidFill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207" y="2673430"/>
            <a:ext cx="753189" cy="120527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28927" y="3110389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Круги Луллия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206" y="4365066"/>
            <a:ext cx="753189" cy="120527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28927" y="4777857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Поп Ит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628927" y="6034682"/>
            <a:ext cx="12596813" cy="24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endParaRPr lang="en-US" sz="1150" dirty="0">
              <a:solidFill>
                <a:prstClr val="black"/>
              </a:solidFill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316" y="6242169"/>
            <a:ext cx="753189" cy="120527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628927" y="6688632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Логоходилки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1506379" y="7086362"/>
            <a:ext cx="12596813" cy="24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en-US" sz="1150" dirty="0" smtClean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150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922" y="4476402"/>
            <a:ext cx="3162836" cy="237212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0662" y="1153181"/>
            <a:ext cx="2280374" cy="304049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88033" y="1195733"/>
            <a:ext cx="2311779" cy="30823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51147" y="1195733"/>
            <a:ext cx="2103302" cy="3082372"/>
          </a:xfrm>
          <a:prstGeom prst="rect">
            <a:avLst/>
          </a:prstGeom>
        </p:spPr>
      </p:pic>
      <p:sp>
        <p:nvSpPr>
          <p:cNvPr id="20" name="Shape 2"/>
          <p:cNvSpPr/>
          <p:nvPr/>
        </p:nvSpPr>
        <p:spPr>
          <a:xfrm>
            <a:off x="1232032" y="1459126"/>
            <a:ext cx="396895" cy="45719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21" name="Shape 2"/>
          <p:cNvSpPr/>
          <p:nvPr/>
        </p:nvSpPr>
        <p:spPr>
          <a:xfrm>
            <a:off x="1232032" y="3110389"/>
            <a:ext cx="396895" cy="45719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22" name="Shape 2"/>
          <p:cNvSpPr/>
          <p:nvPr/>
        </p:nvSpPr>
        <p:spPr>
          <a:xfrm>
            <a:off x="1232032" y="4839967"/>
            <a:ext cx="396895" cy="45719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23" name="Shape 2"/>
          <p:cNvSpPr/>
          <p:nvPr/>
        </p:nvSpPr>
        <p:spPr>
          <a:xfrm>
            <a:off x="1232032" y="6760607"/>
            <a:ext cx="396895" cy="45719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1795" y="1195733"/>
            <a:ext cx="2105513" cy="304049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7315302" y="4194328"/>
            <a:ext cx="2064011" cy="275201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19175" y="4476402"/>
            <a:ext cx="3106565" cy="232992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0800000">
            <a:off x="8194818" y="6034682"/>
            <a:ext cx="2659631" cy="19947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642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81556" y="205448"/>
            <a:ext cx="533363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ru-RU" sz="4450" dirty="0" smtClean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0" y="339948"/>
            <a:ext cx="4120753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804806" y="10489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Игры с кармашками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887997" y="3166852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120782" y="249339"/>
            <a:ext cx="4120872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5763600" y="10883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Игры-паутинки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10054318" y="2373153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241684" y="228908"/>
            <a:ext cx="374613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10811604" y="11374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Игры со звоночками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9715738" y="3308610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38" y="1813651"/>
            <a:ext cx="2986303" cy="223972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9660" y="4918860"/>
            <a:ext cx="2267543" cy="296598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3556" y="1663704"/>
            <a:ext cx="2315738" cy="30876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556" y="4918860"/>
            <a:ext cx="2315738" cy="29659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802" y="4951988"/>
            <a:ext cx="3615241" cy="2651778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2304889" y="664558"/>
            <a:ext cx="4413298" cy="17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6131" y="652365"/>
            <a:ext cx="4419983" cy="24386"/>
          </a:xfrm>
          <a:prstGeom prst="rect">
            <a:avLst/>
          </a:prstGeom>
        </p:spPr>
      </p:pic>
      <p:sp>
        <p:nvSpPr>
          <p:cNvPr id="32" name="Стрелка вправо 31"/>
          <p:cNvSpPr/>
          <p:nvPr/>
        </p:nvSpPr>
        <p:spPr>
          <a:xfrm>
            <a:off x="4017785" y="4222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41853" y="422969"/>
            <a:ext cx="999831" cy="51820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2544" y="1663704"/>
            <a:ext cx="3615241" cy="271295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835" y="1728731"/>
            <a:ext cx="2555194" cy="27404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2036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81556" y="205448"/>
            <a:ext cx="533363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ru-RU" sz="4450" dirty="0" smtClean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0" y="339948"/>
            <a:ext cx="4120753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804806" y="10489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87997" y="3166852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120782" y="249339"/>
            <a:ext cx="4120872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5763600" y="10883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endParaRPr lang="en-US" sz="2200" b="1" dirty="0"/>
          </a:p>
        </p:txBody>
      </p:sp>
      <p:sp>
        <p:nvSpPr>
          <p:cNvPr id="9" name="Text 6"/>
          <p:cNvSpPr/>
          <p:nvPr/>
        </p:nvSpPr>
        <p:spPr>
          <a:xfrm>
            <a:off x="10054318" y="2373153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241684" y="228908"/>
            <a:ext cx="374613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10811604" y="11374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endParaRPr lang="en-US" sz="2200" b="1" dirty="0"/>
          </a:p>
        </p:txBody>
      </p:sp>
      <p:sp>
        <p:nvSpPr>
          <p:cNvPr id="12" name="Text 9"/>
          <p:cNvSpPr/>
          <p:nvPr/>
        </p:nvSpPr>
        <p:spPr>
          <a:xfrm>
            <a:off x="9715738" y="3308610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72" y="949755"/>
            <a:ext cx="2469229" cy="329230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647" y="903059"/>
            <a:ext cx="2681945" cy="333900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175" y="4605180"/>
            <a:ext cx="2428055" cy="323614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0039" y="4605215"/>
            <a:ext cx="2559774" cy="341169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9883" y="4573113"/>
            <a:ext cx="2551473" cy="34019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12610" y="997766"/>
            <a:ext cx="2433222" cy="3244296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2304889" y="664558"/>
            <a:ext cx="4413298" cy="17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6131" y="652365"/>
            <a:ext cx="4419983" cy="24386"/>
          </a:xfrm>
          <a:prstGeom prst="rect">
            <a:avLst/>
          </a:prstGeom>
        </p:spPr>
      </p:pic>
      <p:sp>
        <p:nvSpPr>
          <p:cNvPr id="32" name="Стрелка вправо 31"/>
          <p:cNvSpPr/>
          <p:nvPr/>
        </p:nvSpPr>
        <p:spPr>
          <a:xfrm>
            <a:off x="4017785" y="4222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1853" y="422969"/>
            <a:ext cx="999831" cy="5182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560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13"/>
          <p:cNvSpPr/>
          <p:nvPr/>
        </p:nvSpPr>
        <p:spPr>
          <a:xfrm>
            <a:off x="6405801" y="731794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49" y="2786276"/>
            <a:ext cx="2702262" cy="20266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4870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ru-RU" sz="4450" b="1" dirty="0" smtClean="0">
                <a:solidFill>
                  <a:srgbClr val="C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Дидактические и</a:t>
            </a:r>
            <a:r>
              <a:rPr lang="en-US" sz="4450" b="1" dirty="0" err="1" smtClean="0">
                <a:solidFill>
                  <a:srgbClr val="C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гры</a:t>
            </a:r>
            <a:r>
              <a:rPr lang="ru-RU" sz="4450" b="1" dirty="0" smtClean="0">
                <a:solidFill>
                  <a:srgbClr val="C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:</a:t>
            </a:r>
            <a:endParaRPr lang="en-US" sz="4450" b="1" dirty="0">
              <a:solidFill>
                <a:srgbClr val="C0000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6635591" y="1903453"/>
            <a:ext cx="30480" cy="4374475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5" name="Shape 2"/>
          <p:cNvSpPr/>
          <p:nvPr/>
        </p:nvSpPr>
        <p:spPr>
          <a:xfrm>
            <a:off x="6906698" y="2201843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6" name="Shape 3"/>
          <p:cNvSpPr/>
          <p:nvPr/>
        </p:nvSpPr>
        <p:spPr>
          <a:xfrm>
            <a:off x="6421041" y="197717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sp>
        <p:nvSpPr>
          <p:cNvPr id="7" name="Text 4"/>
          <p:cNvSpPr/>
          <p:nvPr/>
        </p:nvSpPr>
        <p:spPr>
          <a:xfrm>
            <a:off x="6594990" y="2062183"/>
            <a:ext cx="11168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7816114" y="2062183"/>
            <a:ext cx="33548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«Жадина»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867888" y="3523655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6831925" y="3599003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11" name="Shape 8"/>
          <p:cNvSpPr/>
          <p:nvPr/>
        </p:nvSpPr>
        <p:spPr>
          <a:xfrm>
            <a:off x="6380440" y="335704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sp>
        <p:nvSpPr>
          <p:cNvPr id="12" name="Text 9"/>
          <p:cNvSpPr/>
          <p:nvPr/>
        </p:nvSpPr>
        <p:spPr>
          <a:xfrm>
            <a:off x="6552663" y="3459343"/>
            <a:ext cx="196334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7726143" y="34400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«Кто живет не в своем домике?»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491651" y="3838964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Назвать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и обвести фломастером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животное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в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ea typeface="Inter" pitchFamily="34" charset="-122"/>
              <a:cs typeface="Times New Roman" pitchFamily="18" charset="0"/>
            </a:endParaRPr>
          </a:p>
          <a:p>
            <a:pPr>
              <a:lnSpc>
                <a:spcPts val="285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названии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которого есть заданный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звук.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845022" y="6369010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16" name="Shape 13"/>
          <p:cNvSpPr/>
          <p:nvPr/>
        </p:nvSpPr>
        <p:spPr>
          <a:xfrm>
            <a:off x="6365200" y="612909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sp>
        <p:nvSpPr>
          <p:cNvPr id="17" name="Text 14"/>
          <p:cNvSpPr/>
          <p:nvPr/>
        </p:nvSpPr>
        <p:spPr>
          <a:xfrm>
            <a:off x="6519267" y="6214110"/>
            <a:ext cx="20216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ru-RU" sz="2650" dirty="0" smtClean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8" name="Text 15"/>
          <p:cNvSpPr/>
          <p:nvPr/>
        </p:nvSpPr>
        <p:spPr>
          <a:xfrm>
            <a:off x="7899662" y="6100763"/>
            <a:ext cx="280346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«Пуговки»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7494235" y="2401673"/>
            <a:ext cx="604475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Обвести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на картинке предмет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и проговорить:</a:t>
            </a:r>
          </a:p>
          <a:p>
            <a:pPr>
              <a:lnSpc>
                <a:spcPts val="285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МОЯ…, МОЙ…, МОЁ…, МОИ.... 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756" y="356345"/>
            <a:ext cx="2746892" cy="206016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513338" y="6542419"/>
            <a:ext cx="73152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Назвать картинку и выбрать нужный цвет фломастера.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394" y="4789474"/>
            <a:ext cx="512108" cy="51210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5148" y="4764579"/>
            <a:ext cx="591363" cy="70719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7939" y="5009363"/>
            <a:ext cx="792549" cy="30483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7726143" y="4793207"/>
            <a:ext cx="342029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«Четвертый  лишний»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494235" y="5389131"/>
            <a:ext cx="5006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Найти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из четырех действий одно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лишнее</a:t>
            </a:r>
            <a:r>
              <a:rPr lang="ru-RU" sz="2000" b="1" dirty="0" smtClean="0"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664943" y="2487834"/>
            <a:ext cx="2026695" cy="270226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3248198" y="363953"/>
            <a:ext cx="2716962" cy="2037720"/>
          </a:xfrm>
          <a:prstGeom prst="rect">
            <a:avLst/>
          </a:prstGeom>
        </p:spPr>
      </p:pic>
      <p:sp>
        <p:nvSpPr>
          <p:cNvPr id="32" name="Shape 12"/>
          <p:cNvSpPr/>
          <p:nvPr/>
        </p:nvSpPr>
        <p:spPr>
          <a:xfrm>
            <a:off x="6946511" y="7532537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33" name="Shape 12"/>
          <p:cNvSpPr/>
          <p:nvPr/>
        </p:nvSpPr>
        <p:spPr>
          <a:xfrm rot="5400000">
            <a:off x="6279297" y="7000899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34" name="Text 14"/>
          <p:cNvSpPr/>
          <p:nvPr/>
        </p:nvSpPr>
        <p:spPr>
          <a:xfrm>
            <a:off x="6575108" y="7402955"/>
            <a:ext cx="20216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ru-RU" sz="2650" dirty="0" smtClean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5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754140" y="7296724"/>
            <a:ext cx="3783985" cy="451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ts val="275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Логолинейки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  предлоги»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Image 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5334" y="5261414"/>
            <a:ext cx="2742038" cy="2056529"/>
          </a:xfrm>
          <a:prstGeom prst="rect">
            <a:avLst/>
          </a:prstGeom>
        </p:spPr>
      </p:pic>
      <p:pic>
        <p:nvPicPr>
          <p:cNvPr id="36" name="Image 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76649" y="5245790"/>
            <a:ext cx="2725081" cy="20438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023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38672" y="200384"/>
            <a:ext cx="6580227" cy="47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0"/>
              </a:lnSpc>
            </a:pPr>
            <a:endParaRPr lang="en-US" sz="2950" dirty="0">
              <a:solidFill>
                <a:prstClr val="black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08" y="1023983"/>
            <a:ext cx="753189" cy="1205270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5" name="Text 1"/>
          <p:cNvSpPr/>
          <p:nvPr/>
        </p:nvSpPr>
        <p:spPr>
          <a:xfrm>
            <a:off x="1628927" y="1459127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Слоговые кубики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1506379" y="3248093"/>
            <a:ext cx="12596813" cy="24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en-US" sz="1150" dirty="0" smtClean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150" dirty="0">
              <a:solidFill>
                <a:prstClr val="black"/>
              </a:solidFill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207" y="2673430"/>
            <a:ext cx="753189" cy="1205270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8" name="Text 3"/>
          <p:cNvSpPr/>
          <p:nvPr/>
        </p:nvSpPr>
        <p:spPr>
          <a:xfrm>
            <a:off x="1628927" y="3130399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Говорим и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пристегиваем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206" y="4365066"/>
            <a:ext cx="753189" cy="1205270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11" name="Text 5"/>
          <p:cNvSpPr/>
          <p:nvPr/>
        </p:nvSpPr>
        <p:spPr>
          <a:xfrm>
            <a:off x="1628927" y="4777857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Домино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628927" y="6034682"/>
            <a:ext cx="12596813" cy="24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endParaRPr lang="en-US" sz="1150" dirty="0">
              <a:solidFill>
                <a:prstClr val="black"/>
              </a:solidFill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316" y="6242169"/>
            <a:ext cx="753189" cy="1205270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14" name="Text 7"/>
          <p:cNvSpPr/>
          <p:nvPr/>
        </p:nvSpPr>
        <p:spPr>
          <a:xfrm>
            <a:off x="1506379" y="6760607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Lato Bold" pitchFamily="34" charset="-122"/>
                <a:cs typeface="Times New Roman" pitchFamily="18" charset="0"/>
              </a:rPr>
              <a:t>Альбомы на ФССС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1506379" y="7086362"/>
            <a:ext cx="12596813" cy="24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0"/>
              </a:lnSpc>
            </a:pPr>
            <a:r>
              <a:rPr lang="en-US" sz="1150" dirty="0" smtClean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150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1314" y="4496408"/>
            <a:ext cx="3613926" cy="271044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0763" y="469118"/>
            <a:ext cx="2540643" cy="338752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4216" y="512182"/>
            <a:ext cx="2540643" cy="343414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9907973" y="4034326"/>
            <a:ext cx="2772486" cy="36966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585" y="499039"/>
            <a:ext cx="2523877" cy="34341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969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631386" y="13557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ru-RU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Развивающая речевая среда</a:t>
            </a:r>
            <a:endParaRPr lang="en-US" sz="445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903839" y="3618667"/>
            <a:ext cx="304121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903839" y="4463415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795516" y="3618667"/>
            <a:ext cx="304121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795516" y="4463415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36" y="995997"/>
            <a:ext cx="4047323" cy="30354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5456" y="996671"/>
            <a:ext cx="2414574" cy="30882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889" y="996671"/>
            <a:ext cx="2316203" cy="30882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9229" y="996671"/>
            <a:ext cx="4048097" cy="303481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626" y="4203427"/>
            <a:ext cx="2799368" cy="197158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162" y="5614125"/>
            <a:ext cx="2961338" cy="207872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87" y="4327327"/>
            <a:ext cx="2775317" cy="197307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32393" y="4333080"/>
            <a:ext cx="1817352" cy="242313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065" y="5010800"/>
            <a:ext cx="1880075" cy="268204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30" y="5715246"/>
            <a:ext cx="2926212" cy="206778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6976" y="5437203"/>
            <a:ext cx="2011534" cy="2682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620291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9031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701699" y="3997166"/>
            <a:ext cx="53546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3060040998"/>
              </p:ext>
            </p:extLst>
          </p:nvPr>
        </p:nvGraphicFramePr>
        <p:xfrm>
          <a:off x="6666694" y="1294057"/>
          <a:ext cx="7420094" cy="4010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6" y="3430191"/>
            <a:ext cx="6800390" cy="38224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67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631386" y="13557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ru-RU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Мониторинг развития речи</a:t>
            </a:r>
            <a:endParaRPr lang="en-US" sz="445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903839" y="3618667"/>
            <a:ext cx="304121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903839" y="4463415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795516" y="3618667"/>
            <a:ext cx="304121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795516" y="4463415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graphicFrame>
        <p:nvGraphicFramePr>
          <p:cNvPr id="23" name="Диаграмма 22"/>
          <p:cNvGraphicFramePr/>
          <p:nvPr/>
        </p:nvGraphicFramePr>
        <p:xfrm>
          <a:off x="1133171" y="1338720"/>
          <a:ext cx="5770667" cy="5890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1696836" y="7229475"/>
            <a:ext cx="3050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сентябрь 2024 год</a:t>
            </a:r>
            <a:endParaRPr lang="ru-RU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654805" y="7229475"/>
            <a:ext cx="2216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май 2025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год</a:t>
            </a:r>
            <a:endParaRPr lang="ru-RU" sz="2800" dirty="0"/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7686371" y="1381949"/>
          <a:ext cx="5770667" cy="5890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017568" y="48996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6903839" y="3618667"/>
            <a:ext cx="304121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903839" y="4463415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795516" y="3618667"/>
            <a:ext cx="304121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795516" y="4463415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52" y="1742636"/>
            <a:ext cx="3109346" cy="37520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346" y="1785856"/>
            <a:ext cx="3272002" cy="36656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3728" y="1785856"/>
            <a:ext cx="3907960" cy="293096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657600" y="489968"/>
            <a:ext cx="75105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Приглашаем к сотрудничеству!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52982" y="5625885"/>
            <a:ext cx="73152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 МБДОУ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  № 7 «Калинка»: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Кировская  область, город Котельнич, 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улица Советская, дом 38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Телефон: 8(83342)4-18-47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электронная почта: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kalinka-50@mail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Заведующий: Бородина Светлана Витальевна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046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617076" y="2144110"/>
            <a:ext cx="1002686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Литература: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Болотова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И. О. Современные педагогические методы и технологии по развитию связной речи у детей старшего дошкольного возраста // Молодой ученый. — 2021. — №7.6. — С. 35-38.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Бондаренко, А.К. Дидактические игры в детском саду /А.К.Бондаренко. – М.: Просвещение 2011. – 160с.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Веракса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Н.Е. Индивидуальные особенности познавательного развития детей дошкольного возраста / Н.Е.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Веракса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 –М.: ПЕРСЭ, 2003. - 144с.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Сорокина, А.И. Дидактические игры в детском саду / А. И. Сорокина. – М.: Просвещение, 2023. – 96 с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//ds23.centerstart.ru/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sites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ds23.centerstart.ru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files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gadisova_opyt.docx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Статья: «Дидактическая игра как средство развития речи детей дошкольного возраста».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617076" y="2144110"/>
            <a:ext cx="10026869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Учебно-методическое  и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информационное  обеспечение: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от 29.12.2012 с изменениями 2020 №273-Ф3 // Российская газета. — 2012. — 31 декабря.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дошкольного образования.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«Адаптированная  образовательная  программа  дошкольного образования МБДОУ детского сада № 7 «Калинка» города Котельнича Кировской области.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51889" y="1512971"/>
            <a:ext cx="620291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540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Задачи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:</a:t>
            </a:r>
            <a:endParaRPr 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673773" y="3148558"/>
            <a:ext cx="29031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Создание  предметно-развивающей</a:t>
            </a:r>
          </a:p>
          <a:p>
            <a:pPr>
              <a:lnSpc>
                <a:spcPts val="2750"/>
              </a:lnSpc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речевой  среды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673773" y="5271905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Подборка  и изготовление логопедических игр и пособий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750545" y="30760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400727" y="4974294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43794" y="3125668"/>
            <a:ext cx="4028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Организация  системы  игр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52013" y="5057727"/>
            <a:ext cx="7315200" cy="133248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Развитие  и  совершенствование сторон  речи (звукопроизношение,  словарный  запас,  грамматический  строй,  связная речь).</a:t>
            </a:r>
            <a:endParaRPr lang="ru-RU" sz="2400" b="1" dirty="0">
              <a:solidFill>
                <a:srgbClr val="002060"/>
              </a:solidFill>
              <a:effectLst/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56" y="3069413"/>
            <a:ext cx="566976" cy="566976"/>
          </a:xfrm>
          <a:prstGeom prst="rect">
            <a:avLst/>
          </a:prstGeom>
        </p:spPr>
      </p:pic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787" y="3042235"/>
            <a:ext cx="566976" cy="566976"/>
          </a:xfrm>
          <a:prstGeom prst="rect">
            <a:avLst/>
          </a:prstGeom>
        </p:spPr>
      </p:pic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56" y="5133123"/>
            <a:ext cx="566976" cy="566976"/>
          </a:xfrm>
          <a:prstGeom prst="rect">
            <a:avLst/>
          </a:prstGeom>
        </p:spPr>
      </p:pic>
      <p:sp>
        <p:nvSpPr>
          <p:cNvPr id="9" name="Сердце 8"/>
          <p:cNvSpPr/>
          <p:nvPr/>
        </p:nvSpPr>
        <p:spPr>
          <a:xfrm>
            <a:off x="6063643" y="5304115"/>
            <a:ext cx="606330" cy="449253"/>
          </a:xfrm>
          <a:prstGeom prst="hear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34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263471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 err="1">
                <a:solidFill>
                  <a:srgbClr val="C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Блоки</a:t>
            </a:r>
            <a:r>
              <a:rPr lang="en-US" sz="4450" b="1" dirty="0">
                <a:solidFill>
                  <a:srgbClr val="C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</a:t>
            </a:r>
            <a:r>
              <a:rPr lang="ru-RU" sz="4450" b="1" dirty="0" smtClean="0">
                <a:solidFill>
                  <a:srgbClr val="C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</a:t>
            </a:r>
            <a:r>
              <a:rPr lang="en-US" sz="4450" b="1" dirty="0" err="1" smtClean="0">
                <a:solidFill>
                  <a:srgbClr val="C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</a:t>
            </a:r>
            <a:r>
              <a:rPr lang="ru-RU" sz="4450" b="1" dirty="0" smtClean="0">
                <a:solidFill>
                  <a:srgbClr val="C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:</a:t>
            </a:r>
            <a:endParaRPr lang="en-US" sz="4450" b="1" dirty="0">
              <a:solidFill>
                <a:srgbClr val="C0000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4863346"/>
            <a:ext cx="4196358" cy="2387084"/>
          </a:xfrm>
          <a:prstGeom prst="roundRect">
            <a:avLst>
              <a:gd name="adj" fmla="val 1425"/>
            </a:avLst>
          </a:prstGeom>
          <a:solidFill>
            <a:srgbClr val="EDEBE3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50901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Звуковая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к</a:t>
            </a: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ультура</a:t>
            </a:r>
            <a:endParaRPr lang="en-US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20604" y="5580578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Артикуляция, мелкая моторика,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речевое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дыхание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216962" y="4863346"/>
            <a:ext cx="4196358" cy="2387084"/>
          </a:xfrm>
          <a:prstGeom prst="roundRect">
            <a:avLst>
              <a:gd name="adj" fmla="val 1425"/>
            </a:avLst>
          </a:prstGeom>
          <a:solidFill>
            <a:srgbClr val="EDEBE3"/>
          </a:solidFill>
          <a:ln/>
        </p:spPr>
      </p:sp>
      <p:sp>
        <p:nvSpPr>
          <p:cNvPr id="8" name="Text 5"/>
          <p:cNvSpPr/>
          <p:nvPr/>
        </p:nvSpPr>
        <p:spPr>
          <a:xfrm>
            <a:off x="5443776" y="5090160"/>
            <a:ext cx="329934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Межполушарные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с</a:t>
            </a: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вязи</a:t>
            </a:r>
            <a:endParaRPr lang="en-US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43776" y="5580578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Нейроигры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для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развития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Inter" pitchFamily="34" charset="-122"/>
              <a:cs typeface="Times New Roman" pitchFamily="18" charset="0"/>
            </a:endParaRPr>
          </a:p>
          <a:p>
            <a:pPr marL="0" indent="0">
              <a:lnSpc>
                <a:spcPts val="2850"/>
              </a:lnSpc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мозга.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9640133" y="4863346"/>
            <a:ext cx="4196358" cy="2387084"/>
          </a:xfrm>
          <a:prstGeom prst="roundRect">
            <a:avLst>
              <a:gd name="adj" fmla="val 1425"/>
            </a:avLst>
          </a:prstGeom>
          <a:solidFill>
            <a:srgbClr val="EDEBE3"/>
          </a:solidFill>
          <a:ln/>
        </p:spPr>
      </p:sp>
      <p:sp>
        <p:nvSpPr>
          <p:cNvPr id="11" name="Text 8"/>
          <p:cNvSpPr/>
          <p:nvPr/>
        </p:nvSpPr>
        <p:spPr>
          <a:xfrm>
            <a:off x="9866948" y="5090160"/>
            <a:ext cx="374273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Фонематические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2400" b="1" u="sng" dirty="0" err="1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п</a:t>
            </a: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роцессы</a:t>
            </a:r>
            <a:endParaRPr lang="en-US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866947" y="5604880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Автоматизация, дифференциация звуков, подготовка к обучению грамоте.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8" y="0"/>
            <a:ext cx="14631668" cy="188382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49132" y="4114800"/>
            <a:ext cx="16316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I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БЛОК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64380" y="4114800"/>
            <a:ext cx="17919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II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БЛОК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986030" y="4114800"/>
            <a:ext cx="19522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III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БЛОК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835729" y="201965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u="sng" dirty="0" smtClean="0">
                <a:solidFill>
                  <a:srgbClr val="C00000"/>
                </a:solidFill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Артикуляционная гимнастика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Inter" panose="020B0604020202020204" charset="0"/>
                <a:cs typeface="Times New Roman" pitchFamily="18" charset="0"/>
              </a:rPr>
              <a:t>является основой формирования речевых звуков – фонем – и коррекции нарушении звукопроизношения; она включает упражнения для тренировки подвижности органов артикуляционного аппарата, отработки определенных положений губ, языка, необходимых для правильного произношения как всех звуков, так и каждого звука той или иной группы.</a:t>
            </a:r>
            <a:endParaRPr lang="ru-RU" sz="2400" b="1" dirty="0">
              <a:solidFill>
                <a:srgbClr val="002060"/>
              </a:solidFill>
              <a:effectLst/>
              <a:latin typeface="Times New Roman" pitchFamily="18" charset="0"/>
              <a:ea typeface="Inter" panose="020B0604020202020204" charset="0"/>
              <a:cs typeface="Times New Roman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6280190" y="34372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3927634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 3"/>
          <p:cNvSpPr/>
          <p:nvPr/>
        </p:nvSpPr>
        <p:spPr>
          <a:xfrm>
            <a:off x="10228421" y="3437215"/>
            <a:ext cx="31637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0228421" y="3927634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1" name="Text 5"/>
          <p:cNvSpPr/>
          <p:nvPr/>
        </p:nvSpPr>
        <p:spPr>
          <a:xfrm>
            <a:off x="6280190" y="61276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280190" y="6618089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77" y="228983"/>
            <a:ext cx="2507511" cy="36986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46" y="4321196"/>
            <a:ext cx="3734446" cy="280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67595" y="431399"/>
            <a:ext cx="8495703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Игры </a:t>
            </a:r>
            <a:r>
              <a:rPr lang="en-US" sz="4450" b="1" dirty="0" err="1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на</a:t>
            </a:r>
            <a:r>
              <a:rPr lang="en-US" sz="445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</a:t>
            </a: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азвитие</a:t>
            </a:r>
            <a:r>
              <a:rPr lang="en-US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а</a:t>
            </a: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ртикуляции</a:t>
            </a:r>
            <a:r>
              <a:rPr lang="ru-RU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:</a:t>
            </a:r>
            <a:endParaRPr lang="en-US" sz="445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95" y="2377966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6289" y="24208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u="sng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Веселый Ежик</a:t>
            </a:r>
            <a:endParaRPr lang="en-US" sz="2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876387" y="3053108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Собери грибочки, выполняя упражнения.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452" y="2293374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04865" y="2377966"/>
            <a:ext cx="31637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u="sng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Собери Осенний Букет</a:t>
            </a:r>
            <a:endParaRPr lang="en-US" sz="2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5255109" y="3084536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Собирай листья, выполняя упражнения.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8875" y="58724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248138" y="2435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>
              <a:lnSpc>
                <a:spcPts val="2750"/>
              </a:lnSpc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Картинки из дерева</a:t>
            </a:r>
            <a:endParaRPr lang="en-US" sz="2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9640091" y="431399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89" y="4056855"/>
            <a:ext cx="2584511" cy="34460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0561" y="1363493"/>
            <a:ext cx="2581563" cy="344208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59052" y="4493736"/>
            <a:ext cx="3566499" cy="26748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2324" y="4242835"/>
            <a:ext cx="2302603" cy="307013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9590561" y="458827"/>
            <a:ext cx="4134366" cy="803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85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Достань фигурку, выполни упражнение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846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44" y="444367"/>
            <a:ext cx="4236310" cy="317723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0049" y="24354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864" y="2034671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88356" y="21661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Найди путь</a:t>
            </a:r>
            <a:endParaRPr lang="en-US" sz="2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110049" y="2706283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Найди путь, закрась овал, выполни упражнение.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1909" y="1857506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1189955" y="1963829"/>
            <a:ext cx="31637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Игры с кубиками</a:t>
            </a:r>
            <a:endParaRPr lang="en-US" sz="2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10614920" y="2620887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Выполни  упражнение количество раз, выпавших на кубике.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1380" y="5122292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761867" y="534704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Чудесное дерево</a:t>
            </a:r>
            <a:endParaRPr lang="en-US" sz="2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110049" y="5871762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Дуем на снежинку, снимаем ее,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Выполняем упражнение.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1342" y="3884107"/>
            <a:ext cx="2895592" cy="38607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41813" y="3884107"/>
            <a:ext cx="2824656" cy="376620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759778" y="243543"/>
            <a:ext cx="8593906" cy="764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5550"/>
              </a:lnSpc>
            </a:pPr>
            <a:r>
              <a:rPr lang="en-US" sz="4450" b="1" dirty="0" err="1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Игры</a:t>
            </a:r>
            <a:r>
              <a:rPr lang="en-US" sz="445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en-US" sz="4450" b="1" dirty="0" err="1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на</a:t>
            </a:r>
            <a:r>
              <a:rPr lang="en-US" sz="445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</a:t>
            </a: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азвитие</a:t>
            </a:r>
            <a:r>
              <a:rPr lang="en-US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а</a:t>
            </a: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ртикуляции</a:t>
            </a:r>
            <a:endParaRPr lang="en-US" sz="445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81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879" y="2141881"/>
            <a:ext cx="3908428" cy="52112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0049" y="24354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228" y="24354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54720" y="3498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Волшебные стаканчики</a:t>
            </a:r>
            <a:endParaRPr lang="en-US" sz="2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8476154" y="1046756"/>
            <a:ext cx="427753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Построй пирамидку.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Выполни упражнение.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11189955" y="1963829"/>
            <a:ext cx="31637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u="sng" dirty="0"/>
          </a:p>
        </p:txBody>
      </p:sp>
      <p:sp>
        <p:nvSpPr>
          <p:cNvPr id="9" name="Text 4"/>
          <p:cNvSpPr/>
          <p:nvPr/>
        </p:nvSpPr>
        <p:spPr>
          <a:xfrm>
            <a:off x="10614920" y="2620887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1621" y="4676658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341071" y="48893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Веселые следы</a:t>
            </a:r>
            <a:endParaRPr lang="en-US" sz="2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845125" y="5434016"/>
            <a:ext cx="4013234" cy="144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Пройди по следам, подними картинку, выполни упражнение.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2217" y="349866"/>
            <a:ext cx="3138143" cy="41841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306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58796" y="319021"/>
            <a:ext cx="2355702" cy="320463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8561" y="743919"/>
            <a:ext cx="9838049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Игры </a:t>
            </a:r>
            <a:r>
              <a:rPr lang="en-US" sz="4450" b="1" dirty="0" err="1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на</a:t>
            </a:r>
            <a:r>
              <a:rPr lang="en-US" sz="4450" b="1" dirty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</a:t>
            </a: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азвитие</a:t>
            </a:r>
            <a:r>
              <a:rPr lang="en-US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р</a:t>
            </a: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ечевого</a:t>
            </a:r>
            <a:r>
              <a:rPr lang="en-US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д</a:t>
            </a:r>
            <a:r>
              <a:rPr lang="en-US" sz="4450" b="1" dirty="0" err="1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ыхания</a:t>
            </a:r>
            <a:r>
              <a:rPr lang="ru-RU" sz="4450" b="1" dirty="0" smtClean="0">
                <a:solidFill>
                  <a:srgbClr val="C0000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:</a:t>
            </a:r>
            <a:endParaRPr lang="en-US" sz="445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605111" y="2806422"/>
            <a:ext cx="30480" cy="4374475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5" name="Shape 2"/>
          <p:cNvSpPr/>
          <p:nvPr/>
        </p:nvSpPr>
        <p:spPr>
          <a:xfrm>
            <a:off x="6845022" y="3301484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6" name="Shape 3"/>
          <p:cNvSpPr/>
          <p:nvPr/>
        </p:nvSpPr>
        <p:spPr>
          <a:xfrm>
            <a:off x="6365200" y="306157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sp>
        <p:nvSpPr>
          <p:cNvPr id="7" name="Text 4"/>
          <p:cNvSpPr/>
          <p:nvPr/>
        </p:nvSpPr>
        <p:spPr>
          <a:xfrm>
            <a:off x="6564511" y="3146584"/>
            <a:ext cx="11168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867888" y="3033236"/>
            <a:ext cx="33548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Универсальный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д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ыхательный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 набор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867888" y="3523655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845022" y="4835247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11" name="Shape 8"/>
          <p:cNvSpPr/>
          <p:nvPr/>
        </p:nvSpPr>
        <p:spPr>
          <a:xfrm>
            <a:off x="6365200" y="459533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sp>
        <p:nvSpPr>
          <p:cNvPr id="12" name="Text 9"/>
          <p:cNvSpPr/>
          <p:nvPr/>
        </p:nvSpPr>
        <p:spPr>
          <a:xfrm>
            <a:off x="6522125" y="4680347"/>
            <a:ext cx="196334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867888" y="4566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Воздушные Ворота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867888" y="5057418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Задувай мячик с разной силой выдоха.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845022" y="6369010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D3D1C9"/>
          </a:solidFill>
          <a:ln/>
        </p:spPr>
      </p:sp>
      <p:sp>
        <p:nvSpPr>
          <p:cNvPr id="16" name="Shape 13"/>
          <p:cNvSpPr/>
          <p:nvPr/>
        </p:nvSpPr>
        <p:spPr>
          <a:xfrm>
            <a:off x="6365200" y="612909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sp>
        <p:nvSpPr>
          <p:cNvPr id="17" name="Text 14"/>
          <p:cNvSpPr/>
          <p:nvPr/>
        </p:nvSpPr>
        <p:spPr>
          <a:xfrm>
            <a:off x="6519267" y="6214110"/>
            <a:ext cx="20216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867888" y="61007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DM Sans Medium" pitchFamily="34" charset="-122"/>
                <a:cs typeface="Times New Roman" pitchFamily="18" charset="0"/>
              </a:rPr>
              <a:t>Воздушный Матч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7867888" y="6591181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Играй в футбол, развивая дыхание.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231" y="2764576"/>
            <a:ext cx="3456732" cy="259254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770" y="4865727"/>
            <a:ext cx="2889754" cy="3139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688</Words>
  <Application>Microsoft Office PowerPoint</Application>
  <PresentationFormat>Произвольный</PresentationFormat>
  <Paragraphs>177</Paragraphs>
  <Slides>23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Arial</vt:lpstr>
      <vt:lpstr>Times New Roman</vt:lpstr>
      <vt:lpstr>Inter</vt:lpstr>
      <vt:lpstr>Calibri</vt:lpstr>
      <vt:lpstr>DM Sans Medium</vt:lpstr>
      <vt:lpstr>Lato Bold</vt:lpstr>
      <vt:lpstr>Lato</vt:lpstr>
      <vt:lpstr>Calibri Light</vt:lpstr>
      <vt:lpstr>Office Theme</vt:lpstr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152</cp:revision>
  <dcterms:created xsi:type="dcterms:W3CDTF">2025-01-04T13:00:49Z</dcterms:created>
  <dcterms:modified xsi:type="dcterms:W3CDTF">2026-07-23T06:29:37Z</dcterms:modified>
</cp:coreProperties>
</file>