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04" r:id="rId3"/>
    <p:sldId id="258" r:id="rId4"/>
    <p:sldId id="264" r:id="rId5"/>
    <p:sldId id="259" r:id="rId6"/>
    <p:sldId id="260" r:id="rId7"/>
    <p:sldId id="261" r:id="rId8"/>
    <p:sldId id="262" r:id="rId9"/>
    <p:sldId id="281" r:id="rId10"/>
    <p:sldId id="282" r:id="rId11"/>
    <p:sldId id="263" r:id="rId12"/>
    <p:sldId id="276" r:id="rId13"/>
    <p:sldId id="277" r:id="rId14"/>
    <p:sldId id="278" r:id="rId15"/>
    <p:sldId id="279" r:id="rId16"/>
    <p:sldId id="267" r:id="rId17"/>
    <p:sldId id="268" r:id="rId18"/>
    <p:sldId id="269" r:id="rId19"/>
    <p:sldId id="270" r:id="rId20"/>
    <p:sldId id="271" r:id="rId21"/>
    <p:sldId id="299" r:id="rId22"/>
    <p:sldId id="300" r:id="rId23"/>
    <p:sldId id="301" r:id="rId24"/>
    <p:sldId id="302" r:id="rId25"/>
    <p:sldId id="303" r:id="rId26"/>
    <p:sldId id="294" r:id="rId27"/>
    <p:sldId id="295" r:id="rId28"/>
    <p:sldId id="296" r:id="rId29"/>
    <p:sldId id="297" r:id="rId30"/>
    <p:sldId id="298" r:id="rId31"/>
    <p:sldId id="28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33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557905-6BA3-4BB5-B434-9B7861175E9D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1703B1-9E5A-4F50-83FE-FE6A78DEB8CB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247B4D98-05BC-4FF7-B3E5-698FD3D15753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7C87E-6816-4D5B-8623-7815BE0F1207}" type="slidenum">
              <a:rPr lang="ru-RU" smtClean="0"/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B4D98-05BC-4FF7-B3E5-698FD3D15753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7C87E-6816-4D5B-8623-7815BE0F120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B4D98-05BC-4FF7-B3E5-698FD3D15753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7C87E-6816-4D5B-8623-7815BE0F1207}" type="slidenum">
              <a:rPr lang="ru-RU" smtClean="0"/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B4D98-05BC-4FF7-B3E5-698FD3D15753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7C87E-6816-4D5B-8623-7815BE0F120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B4D98-05BC-4FF7-B3E5-698FD3D15753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7C87E-6816-4D5B-8623-7815BE0F1207}" type="slidenum">
              <a:rPr lang="ru-RU" smtClean="0"/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B4D98-05BC-4FF7-B3E5-698FD3D15753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7C87E-6816-4D5B-8623-7815BE0F120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B4D98-05BC-4FF7-B3E5-698FD3D15753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7C87E-6816-4D5B-8623-7815BE0F120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B4D98-05BC-4FF7-B3E5-698FD3D15753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7C87E-6816-4D5B-8623-7815BE0F120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B4D98-05BC-4FF7-B3E5-698FD3D15753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7C87E-6816-4D5B-8623-7815BE0F120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B4D98-05BC-4FF7-B3E5-698FD3D15753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7C87E-6816-4D5B-8623-7815BE0F120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B4D98-05BC-4FF7-B3E5-698FD3D15753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7C87E-6816-4D5B-8623-7815BE0F1207}" type="slidenum">
              <a:rPr lang="ru-RU" smtClean="0"/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247B4D98-05BC-4FF7-B3E5-698FD3D15753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4A7C87E-6816-4D5B-8623-7815BE0F1207}" type="slidenum">
              <a:rPr lang="ru-RU" smtClean="0"/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27.png"/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27.png"/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27.png"/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27.png"/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3.xml"/><Relationship Id="rId8" Type="http://schemas.openxmlformats.org/officeDocument/2006/relationships/slide" Target="slide12.xml"/><Relationship Id="rId7" Type="http://schemas.openxmlformats.org/officeDocument/2006/relationships/slide" Target="slide1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7" Type="http://schemas.openxmlformats.org/officeDocument/2006/relationships/slideLayout" Target="../slideLayouts/slideLayout7.xml"/><Relationship Id="rId26" Type="http://schemas.openxmlformats.org/officeDocument/2006/relationships/slide" Target="slide29.xml"/><Relationship Id="rId25" Type="http://schemas.openxmlformats.org/officeDocument/2006/relationships/slide" Target="slide24.xml"/><Relationship Id="rId24" Type="http://schemas.openxmlformats.org/officeDocument/2006/relationships/slide" Target="slide28.xml"/><Relationship Id="rId23" Type="http://schemas.openxmlformats.org/officeDocument/2006/relationships/slide" Target="slide23.xml"/><Relationship Id="rId22" Type="http://schemas.openxmlformats.org/officeDocument/2006/relationships/slide" Target="slide27.xml"/><Relationship Id="rId21" Type="http://schemas.openxmlformats.org/officeDocument/2006/relationships/slide" Target="slide22.xml"/><Relationship Id="rId20" Type="http://schemas.openxmlformats.org/officeDocument/2006/relationships/slide" Target="slide26.xml"/><Relationship Id="rId2" Type="http://schemas.openxmlformats.org/officeDocument/2006/relationships/slide" Target="slide4.xml"/><Relationship Id="rId19" Type="http://schemas.openxmlformats.org/officeDocument/2006/relationships/slide" Target="slide21.xml"/><Relationship Id="rId18" Type="http://schemas.openxmlformats.org/officeDocument/2006/relationships/slide" Target="slide25.xml"/><Relationship Id="rId17" Type="http://schemas.openxmlformats.org/officeDocument/2006/relationships/slide" Target="slide20.xml"/><Relationship Id="rId16" Type="http://schemas.openxmlformats.org/officeDocument/2006/relationships/image" Target="../media/image4.jpeg"/><Relationship Id="rId15" Type="http://schemas.openxmlformats.org/officeDocument/2006/relationships/slide" Target="slide19.xml"/><Relationship Id="rId14" Type="http://schemas.openxmlformats.org/officeDocument/2006/relationships/slide" Target="slide18.xml"/><Relationship Id="rId13" Type="http://schemas.openxmlformats.org/officeDocument/2006/relationships/slide" Target="slide17.xml"/><Relationship Id="rId12" Type="http://schemas.openxmlformats.org/officeDocument/2006/relationships/slide" Target="slide16.xml"/><Relationship Id="rId11" Type="http://schemas.openxmlformats.org/officeDocument/2006/relationships/slide" Target="slide15.xml"/><Relationship Id="rId10" Type="http://schemas.openxmlformats.org/officeDocument/2006/relationships/slide" Target="slide14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image" Target="../media/image32.png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image" Target="../media/image33.png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image" Target="../media/image34.png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image" Target="../media/image35.png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image" Target="../media/image36.png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audio" Target="../media/audio2.wav"/><Relationship Id="rId6" Type="http://schemas.openxmlformats.org/officeDocument/2006/relationships/image" Target="../media/image18.jpeg"/><Relationship Id="rId5" Type="http://schemas.openxmlformats.org/officeDocument/2006/relationships/image" Target="../media/image37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audio" Target="../media/audio2.wav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audio" Target="../media/audio2.wav"/><Relationship Id="rId6" Type="http://schemas.openxmlformats.org/officeDocument/2006/relationships/image" Target="../media/image39.png"/><Relationship Id="rId5" Type="http://schemas.openxmlformats.org/officeDocument/2006/relationships/image" Target="../media/image37.png"/><Relationship Id="rId4" Type="http://schemas.microsoft.com/office/2007/relationships/media" Target="../media/media3.mp3"/><Relationship Id="rId3" Type="http://schemas.openxmlformats.org/officeDocument/2006/relationships/audio" Target="../media/media3.mp3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audio" Target="../media/audio2.wav"/><Relationship Id="rId6" Type="http://schemas.openxmlformats.org/officeDocument/2006/relationships/image" Target="../media/image40.png"/><Relationship Id="rId5" Type="http://schemas.openxmlformats.org/officeDocument/2006/relationships/image" Target="../media/image37.png"/><Relationship Id="rId4" Type="http://schemas.microsoft.com/office/2007/relationships/media" Target="../media/media4.mp3"/><Relationship Id="rId3" Type="http://schemas.openxmlformats.org/officeDocument/2006/relationships/audio" Target="../media/media4.mp3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audio" Target="../media/audio2.wav"/><Relationship Id="rId6" Type="http://schemas.openxmlformats.org/officeDocument/2006/relationships/image" Target="../media/image41.png"/><Relationship Id="rId5" Type="http://schemas.openxmlformats.org/officeDocument/2006/relationships/image" Target="../media/image37.png"/><Relationship Id="rId4" Type="http://schemas.microsoft.com/office/2007/relationships/media" Target="../media/media5.mp3"/><Relationship Id="rId3" Type="http://schemas.openxmlformats.org/officeDocument/2006/relationships/audio" Target="../media/media5.mp3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hyperlink" Target="http://s.mediasole.ru/images/446/446426/original.jpg" TargetMode="External"/><Relationship Id="rId8" Type="http://schemas.openxmlformats.org/officeDocument/2006/relationships/hyperlink" Target="http://&#1087;&#1088;&#1080;&#1088;&#1086;&#1076;&#1072;&#1101;&#1074;&#1077;&#1085;&#1082;&#1080;&#1080;.&#1088;&#1092;/sites/default/files/files/image/1001_14.jpg?1324923381" TargetMode="External"/><Relationship Id="rId7" Type="http://schemas.openxmlformats.org/officeDocument/2006/relationships/hyperlink" Target="http://fotodes.ru/upload/img1336426135.jpg" TargetMode="External"/><Relationship Id="rId6" Type="http://schemas.openxmlformats.org/officeDocument/2006/relationships/hyperlink" Target="http://www.ruskniga.com/media/catalog/product/9/3/93159_2__resize.jpg" TargetMode="External"/><Relationship Id="rId5" Type="http://schemas.openxmlformats.org/officeDocument/2006/relationships/hyperlink" Target="http://itd0.mycdn.me/image?id=815954388768&amp;t=20&amp;plc=WEB&amp;tkn=*IbkgdVYBIxFvqXLBdt8y17Kbtjc" TargetMode="External"/><Relationship Id="rId4" Type="http://schemas.openxmlformats.org/officeDocument/2006/relationships/hyperlink" Target="http://img0.liveinternet.ru/images/attach/c/10/110/46/110046196____________12A.png" TargetMode="External"/><Relationship Id="rId3" Type="http://schemas.openxmlformats.org/officeDocument/2006/relationships/hyperlink" Target="https://ds02.infourok.ru/uploads/ex/0c16/00003325-f942cadd/img14.jpg" TargetMode="External"/><Relationship Id="rId22" Type="http://schemas.openxmlformats.org/officeDocument/2006/relationships/slideLayout" Target="../slideLayouts/slideLayout7.xml"/><Relationship Id="rId21" Type="http://schemas.openxmlformats.org/officeDocument/2006/relationships/hyperlink" Target="http://raskraski.link/uploads/4/8/9/4899-raskraska-Tatarskie-natsionalnie-kostyumi.jpg" TargetMode="External"/><Relationship Id="rId20" Type="http://schemas.openxmlformats.org/officeDocument/2006/relationships/hyperlink" Target="http://gamejulia.ru/images/i/nats-kostyum-russkie.jpg" TargetMode="External"/><Relationship Id="rId2" Type="http://schemas.openxmlformats.org/officeDocument/2006/relationships/hyperlink" Target="http://100-bal.ru/pars_docs/refs/7/6744/6744_html_10e8aff3.jpg" TargetMode="External"/><Relationship Id="rId19" Type="http://schemas.openxmlformats.org/officeDocument/2006/relationships/hyperlink" Target="http://gamejulia.ru/images/i/nats-kostyum-chukchi.jpg" TargetMode="External"/><Relationship Id="rId18" Type="http://schemas.openxmlformats.org/officeDocument/2006/relationships/hyperlink" Target="http://gamejulia.ru/images/i/nats-kostyum-chechentsi.jpg" TargetMode="External"/><Relationship Id="rId17" Type="http://schemas.openxmlformats.org/officeDocument/2006/relationships/hyperlink" Target="http://gamejulia.ru/images/i/nats-kostyum-buryati.jpg" TargetMode="External"/><Relationship Id="rId16" Type="http://schemas.openxmlformats.org/officeDocument/2006/relationships/hyperlink" Target="http://&#1094;&#1076;&#1086;&#1076;&#1076;.&#1088;&#1092;/media/k2/items/cache/e4c07973dbc8eb2f7380bdedc4201087_M.jpg" TargetMode="External"/><Relationship Id="rId15" Type="http://schemas.openxmlformats.org/officeDocument/2006/relationships/hyperlink" Target="http://www.dou75.ru/68/images/stories/kray_rodnoy/1.png" TargetMode="External"/><Relationship Id="rId14" Type="http://schemas.openxmlformats.org/officeDocument/2006/relationships/hyperlink" Target="http://politrussia.com/upload/iblock/cbd/cbdeae2bea3d7c26ecefea9f7d581938.jpg" TargetMode="External"/><Relationship Id="rId13" Type="http://schemas.openxmlformats.org/officeDocument/2006/relationships/hyperlink" Target="https://i.pinimg.com/736x/ff/b6/aa/ffb6aaba7ac0a6b600b61a265e2069d5--russian-womens-clipart.jpg" TargetMode="External"/><Relationship Id="rId12" Type="http://schemas.openxmlformats.org/officeDocument/2006/relationships/hyperlink" Target="http://img0.liveinternet.ru/images/attach/c/10/109/88/109088880_0043781.jpg" TargetMode="External"/><Relationship Id="rId11" Type="http://schemas.openxmlformats.org/officeDocument/2006/relationships/hyperlink" Target="http://ito.vspu.net/ENK/2011-2012/kompleks_new_magistru/rob_styd/14_15/Prokopovuch/images/74736067.png" TargetMode="External"/><Relationship Id="rId10" Type="http://schemas.openxmlformats.org/officeDocument/2006/relationships/hyperlink" Target="http://900igr.net/data/priroda/4-Zimnjaja-skazka.files/0006-014-Stali-tut-sklikat-zverej-chtob-skhodilis-poskorej.png" TargetMode="External"/><Relationship Id="rId1" Type="http://schemas.openxmlformats.org/officeDocument/2006/relationships/hyperlink" Target="https://img2.labirint.ru/books/493808/scrn_big_1.jp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slide" Target="slide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2.wav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6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764344" cy="1499616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5400" b="1" cap="none" spc="0" dirty="0">
                <a:ln w="11430">
                  <a:solidFill>
                    <a:srgbClr val="00206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  <a:t>Интеллектуальная игра</a:t>
            </a:r>
            <a:br>
              <a:rPr lang="ru-RU" sz="5400" b="1" cap="none" spc="0" dirty="0">
                <a:ln w="11430">
                  <a:solidFill>
                    <a:srgbClr val="00206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76056" y="1484784"/>
            <a:ext cx="3888432" cy="5085767"/>
          </a:xfrm>
          <a:prstGeom prst="rect">
            <a:avLst/>
          </a:prstGeom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2155669"/>
            <a:ext cx="53771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«Единство народа </a:t>
            </a:r>
            <a:endParaRPr lang="ru-RU" sz="5400" b="1" dirty="0">
              <a:ln w="11430"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lvl="0" algn="ctr"/>
            <a:r>
              <a:rPr lang="ru-RU" sz="5400" b="1" dirty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-</a:t>
            </a:r>
            <a:endParaRPr lang="ru-RU" sz="5400" b="1" dirty="0">
              <a:ln w="11430"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lvl="0" algn="ctr"/>
            <a:r>
              <a:rPr lang="ru-RU" sz="5400" b="1" dirty="0">
                <a:ln w="1143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великая сила»</a:t>
            </a:r>
            <a:endParaRPr lang="ru-RU" sz="5400" b="1" dirty="0">
              <a:ln w="11430"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1628800"/>
            <a:ext cx="3456384" cy="475252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43608" y="260648"/>
            <a:ext cx="7361310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Угадайте народ по традиционному</a:t>
            </a:r>
            <a:endParaRPr lang="ru-RU" sz="32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костюму.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92080" y="1916832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татары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292080" y="2852936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русские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92080" y="3925160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чеченцы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724263" y="1788895"/>
            <a:ext cx="3528392" cy="3168352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Русские – самый многочисленный коренной этнос, проживающий на территории </a:t>
            </a:r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России.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1628800"/>
            <a:ext cx="3456384" cy="475252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43608" y="260648"/>
            <a:ext cx="7361310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Угадайте народ по традиционному</a:t>
            </a:r>
            <a:endParaRPr lang="ru-RU" sz="32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костюму.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92080" y="1916832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татары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292080" y="2852936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буряты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92080" y="3925160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чеченцы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0" y="1729682"/>
            <a:ext cx="3816424" cy="3168352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Чеченцы являются народом, обосновавшимся на Северном Кавказе, их родиной считается Чечня.</a:t>
            </a: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1628800"/>
            <a:ext cx="3456384" cy="475252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43608" y="260648"/>
            <a:ext cx="7361310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Угадайте народ по традиционному</a:t>
            </a:r>
            <a:endParaRPr lang="ru-RU" sz="32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костюму.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92080" y="1916832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буряты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292080" y="2852936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чукчи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92080" y="3925160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башкиры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55976" y="1484784"/>
            <a:ext cx="3744416" cy="3168352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Чукчи относятся к малочисленному народу из северо-восточной части Азии. 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1628800"/>
            <a:ext cx="3456384" cy="475252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43608" y="260648"/>
            <a:ext cx="7361310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Угадайте народ по традиционному</a:t>
            </a:r>
            <a:endParaRPr lang="ru-RU" sz="32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костюму.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92080" y="1916832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татары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292080" y="2852936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буряты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92080" y="3925160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чеченцы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3968" y="1484784"/>
            <a:ext cx="3816424" cy="3168352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Татары, второй по численности народ в составе Российской Федерации</a:t>
            </a:r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1628800"/>
            <a:ext cx="3456384" cy="475252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43608" y="260648"/>
            <a:ext cx="7361310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Угадайте народ по традиционному</a:t>
            </a:r>
            <a:endParaRPr lang="ru-RU" sz="32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костюму.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92080" y="1916832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татары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292080" y="2852936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буряты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92080" y="3925160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чеченцы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3968" y="1484784"/>
            <a:ext cx="3816424" cy="3168352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Большая </a:t>
            </a:r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часть </a:t>
            </a:r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бурят обитает в Бурятии, являясь коренным населением этой республики.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2" name="Picture 2" descr="http://img0.liveinternet.ru/images/attach/c/10/110/46/110046196____________12A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082" y="1373560"/>
            <a:ext cx="373848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766563" y="1052736"/>
            <a:ext cx="4981901" cy="10409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Меховая малийца по лесу  </a:t>
            </a:r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мотается-мотается. 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492896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4041048" y="2623664"/>
            <a:ext cx="3600000" cy="36000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4036880" y="2578552"/>
            <a:ext cx="3600000" cy="3636000"/>
            <a:chOff x="-2559899" y="2093640"/>
            <a:chExt cx="3600000" cy="3636000"/>
          </a:xfrm>
        </p:grpSpPr>
        <p:sp>
          <p:nvSpPr>
            <p:cNvPr id="3" name="Овал 2"/>
            <p:cNvSpPr/>
            <p:nvPr/>
          </p:nvSpPr>
          <p:spPr>
            <a:xfrm>
              <a:off x="-2559899" y="2093640"/>
              <a:ext cx="3600000" cy="3636000"/>
            </a:xfrm>
            <a:prstGeom prst="ellipse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520" y="2151881"/>
              <a:ext cx="936104" cy="9466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323528" y="372600"/>
            <a:ext cx="777969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Мир животных. Хантыйская загадка.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24363" y="6165304"/>
            <a:ext cx="1324101" cy="3828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ответ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264919" y="6091205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8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2" name="Picture 2" descr="http://img0.liveinternet.ru/images/attach/c/10/110/46/110046196____________12A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082" y="1373560"/>
            <a:ext cx="373848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766563" y="1052736"/>
            <a:ext cx="4981901" cy="10409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Две осины от одного корня растут. 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492896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4041048" y="2623664"/>
            <a:ext cx="3600000" cy="36000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4067944" y="2578552"/>
            <a:ext cx="3600000" cy="3636000"/>
            <a:chOff x="-2559899" y="2093640"/>
            <a:chExt cx="3600000" cy="3636000"/>
          </a:xfrm>
        </p:grpSpPr>
        <p:sp>
          <p:nvSpPr>
            <p:cNvPr id="3" name="Овал 2"/>
            <p:cNvSpPr/>
            <p:nvPr/>
          </p:nvSpPr>
          <p:spPr>
            <a:xfrm>
              <a:off x="-2559899" y="2093640"/>
              <a:ext cx="3600000" cy="3636000"/>
            </a:xfrm>
            <a:prstGeom prst="ellipse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520" y="2151881"/>
              <a:ext cx="936104" cy="9466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323528" y="372600"/>
            <a:ext cx="765145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Мир животных. </a:t>
            </a:r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К</a:t>
            </a:r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арельская загадка.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24363" y="6165304"/>
            <a:ext cx="1324101" cy="3828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ответ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264919" y="6091205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8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2" name="Picture 2" descr="http://img0.liveinternet.ru/images/attach/c/10/110/46/110046196____________12A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082" y="1373560"/>
            <a:ext cx="373848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766563" y="1052736"/>
            <a:ext cx="4981901" cy="10409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За </a:t>
            </a:r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одну ночь семь рек, семь болот </a:t>
            </a:r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разбудит.  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492896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4041048" y="2623664"/>
            <a:ext cx="3600000" cy="36000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4067944" y="2578552"/>
            <a:ext cx="3600000" cy="3636000"/>
            <a:chOff x="-2559899" y="2093640"/>
            <a:chExt cx="3600000" cy="3636000"/>
          </a:xfrm>
        </p:grpSpPr>
        <p:sp>
          <p:nvSpPr>
            <p:cNvPr id="3" name="Овал 2"/>
            <p:cNvSpPr/>
            <p:nvPr/>
          </p:nvSpPr>
          <p:spPr>
            <a:xfrm>
              <a:off x="-2559899" y="2093640"/>
              <a:ext cx="3600000" cy="3636000"/>
            </a:xfrm>
            <a:prstGeom prst="ellipse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520" y="2151881"/>
              <a:ext cx="936104" cy="9466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323528" y="372600"/>
            <a:ext cx="780053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Мир животных. Мансийская загадка.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24363" y="6165304"/>
            <a:ext cx="1324101" cy="3828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ответ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264919" y="6091205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8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2" name="Picture 2" descr="http://img0.liveinternet.ru/images/attach/c/10/110/46/110046196____________12A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082" y="1373560"/>
            <a:ext cx="373848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563889" y="1052736"/>
            <a:ext cx="5184576" cy="10409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Она как снег, от солнца прячется. А мыши от </a:t>
            </a:r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неё. 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492896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4041048" y="2623664"/>
            <a:ext cx="3600000" cy="36000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4023232" y="2578552"/>
            <a:ext cx="3600000" cy="3636000"/>
            <a:chOff x="-2559899" y="2093640"/>
            <a:chExt cx="3600000" cy="3636000"/>
          </a:xfrm>
        </p:grpSpPr>
        <p:sp>
          <p:nvSpPr>
            <p:cNvPr id="3" name="Овал 2"/>
            <p:cNvSpPr/>
            <p:nvPr/>
          </p:nvSpPr>
          <p:spPr>
            <a:xfrm>
              <a:off x="-2559899" y="2093640"/>
              <a:ext cx="3600000" cy="3636000"/>
            </a:xfrm>
            <a:prstGeom prst="ellipse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520" y="2151881"/>
              <a:ext cx="936104" cy="9466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323528" y="372600"/>
            <a:ext cx="7292381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Мир животных. Ненецкая загадка.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24363" y="6165304"/>
            <a:ext cx="1324101" cy="3828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ответ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264919" y="6091205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8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2" name="Picture 2" descr="http://img0.liveinternet.ru/images/attach/c/10/110/46/110046196____________12A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082" y="1373560"/>
            <a:ext cx="373848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563889" y="1052736"/>
            <a:ext cx="5184576" cy="10409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Жёлтый </a:t>
            </a:r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оселок отца выскользнул из рук в реку. 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492896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4041048" y="2623664"/>
            <a:ext cx="3600000" cy="36000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4023232" y="2578552"/>
            <a:ext cx="3600000" cy="3636000"/>
            <a:chOff x="-2559899" y="2093640"/>
            <a:chExt cx="3600000" cy="3636000"/>
          </a:xfrm>
        </p:grpSpPr>
        <p:sp>
          <p:nvSpPr>
            <p:cNvPr id="3" name="Овал 2"/>
            <p:cNvSpPr/>
            <p:nvPr/>
          </p:nvSpPr>
          <p:spPr>
            <a:xfrm>
              <a:off x="-2559899" y="2093640"/>
              <a:ext cx="3600000" cy="3636000"/>
            </a:xfrm>
            <a:prstGeom prst="ellipse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520" y="2151881"/>
              <a:ext cx="936104" cy="9466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323528" y="372600"/>
            <a:ext cx="749596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Мир животных. Алтайская загадка.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24363" y="6165304"/>
            <a:ext cx="1324101" cy="3828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ответ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5" action="ppaction://hlinksldjump" highlightClick="1"/>
          </p:cNvPr>
          <p:cNvSpPr/>
          <p:nvPr/>
        </p:nvSpPr>
        <p:spPr>
          <a:xfrm>
            <a:off x="264919" y="6091205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650595" y="1043422"/>
            <a:ext cx="292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´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8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41981" y="1165355"/>
            <a:ext cx="3600000" cy="864000"/>
          </a:xfrm>
          <a:prstGeom prst="roundRect">
            <a:avLst/>
          </a:prstGeom>
          <a:solidFill>
            <a:srgbClr val="FFFFFF"/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Символы России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3528" y="2317483"/>
            <a:ext cx="3600000" cy="864000"/>
          </a:xfrm>
          <a:prstGeom prst="roundRect">
            <a:avLst/>
          </a:prstGeom>
          <a:solidFill>
            <a:srgbClr val="FFFFFF"/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Народы России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Багетная рамка 2">
            <a:hlinkClick r:id="rId1" action="ppaction://hlinksldjump"/>
          </p:cNvPr>
          <p:cNvSpPr/>
          <p:nvPr/>
        </p:nvSpPr>
        <p:spPr>
          <a:xfrm>
            <a:off x="4211960" y="1254683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10</a:t>
            </a:r>
            <a:endParaRPr lang="ru-RU" sz="2400" b="1" dirty="0"/>
          </a:p>
        </p:txBody>
      </p:sp>
      <p:sp>
        <p:nvSpPr>
          <p:cNvPr id="16" name="Багетная рамка 15">
            <a:hlinkClick r:id="rId2" action="ppaction://hlinksldjump"/>
          </p:cNvPr>
          <p:cNvSpPr/>
          <p:nvPr/>
        </p:nvSpPr>
        <p:spPr>
          <a:xfrm>
            <a:off x="5220072" y="1254683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</a:t>
            </a:r>
            <a:endParaRPr lang="ru-RU" sz="2400" b="1" dirty="0"/>
          </a:p>
        </p:txBody>
      </p:sp>
      <p:sp>
        <p:nvSpPr>
          <p:cNvPr id="17" name="Багетная рамка 16">
            <a:hlinkClick r:id="rId3" action="ppaction://hlinksldjump"/>
          </p:cNvPr>
          <p:cNvSpPr/>
          <p:nvPr/>
        </p:nvSpPr>
        <p:spPr>
          <a:xfrm>
            <a:off x="6156176" y="1254683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18" name="Багетная рамка 17">
            <a:hlinkClick r:id="rId4" action="ppaction://hlinksldjump"/>
          </p:cNvPr>
          <p:cNvSpPr/>
          <p:nvPr/>
        </p:nvSpPr>
        <p:spPr>
          <a:xfrm>
            <a:off x="7092280" y="1254683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19" name="Багетная рамка 18">
            <a:hlinkClick r:id="rId5" action="ppaction://hlinksldjump"/>
          </p:cNvPr>
          <p:cNvSpPr/>
          <p:nvPr/>
        </p:nvSpPr>
        <p:spPr>
          <a:xfrm>
            <a:off x="8028384" y="1254683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20" name="Багетная рамка 19">
            <a:hlinkClick r:id="rId6" action="ppaction://hlinksldjump"/>
          </p:cNvPr>
          <p:cNvSpPr/>
          <p:nvPr/>
        </p:nvSpPr>
        <p:spPr>
          <a:xfrm>
            <a:off x="4163603" y="2420888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10</a:t>
            </a:r>
            <a:endParaRPr lang="ru-RU" sz="2400" b="1" dirty="0"/>
          </a:p>
        </p:txBody>
      </p:sp>
      <p:sp>
        <p:nvSpPr>
          <p:cNvPr id="21" name="Багетная рамка 20">
            <a:hlinkClick r:id="rId7" action="ppaction://hlinksldjump"/>
          </p:cNvPr>
          <p:cNvSpPr/>
          <p:nvPr/>
        </p:nvSpPr>
        <p:spPr>
          <a:xfrm>
            <a:off x="5171715" y="2420888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</a:t>
            </a:r>
            <a:endParaRPr lang="ru-RU" sz="2400" b="1" dirty="0"/>
          </a:p>
        </p:txBody>
      </p:sp>
      <p:sp>
        <p:nvSpPr>
          <p:cNvPr id="22" name="Багетная рамка 21">
            <a:hlinkClick r:id="rId8" action="ppaction://hlinksldjump"/>
          </p:cNvPr>
          <p:cNvSpPr/>
          <p:nvPr/>
        </p:nvSpPr>
        <p:spPr>
          <a:xfrm>
            <a:off x="6107819" y="2420888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23" name="Багетная рамка 22">
            <a:hlinkClick r:id="rId9" action="ppaction://hlinksldjump"/>
          </p:cNvPr>
          <p:cNvSpPr/>
          <p:nvPr/>
        </p:nvSpPr>
        <p:spPr>
          <a:xfrm>
            <a:off x="7043923" y="2420888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24" name="Багетная рамка 23">
            <a:hlinkClick r:id="rId10" action="ppaction://hlinksldjump"/>
          </p:cNvPr>
          <p:cNvSpPr/>
          <p:nvPr/>
        </p:nvSpPr>
        <p:spPr>
          <a:xfrm>
            <a:off x="7980027" y="2420888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41981" y="3555696"/>
            <a:ext cx="3600000" cy="864000"/>
          </a:xfrm>
          <a:prstGeom prst="roundRect">
            <a:avLst/>
          </a:prstGeom>
          <a:solidFill>
            <a:srgbClr val="FFFFFF"/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Загадки народов России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Багетная рамка 35">
            <a:hlinkClick r:id="rId11" action="ppaction://hlinksldjump"/>
          </p:cNvPr>
          <p:cNvSpPr/>
          <p:nvPr/>
        </p:nvSpPr>
        <p:spPr>
          <a:xfrm>
            <a:off x="4149687" y="3645024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10</a:t>
            </a:r>
            <a:endParaRPr lang="ru-RU" sz="2400" b="1" dirty="0"/>
          </a:p>
        </p:txBody>
      </p:sp>
      <p:sp>
        <p:nvSpPr>
          <p:cNvPr id="37" name="Багетная рамка 36">
            <a:hlinkClick r:id="rId12" action="ppaction://hlinksldjump"/>
          </p:cNvPr>
          <p:cNvSpPr/>
          <p:nvPr/>
        </p:nvSpPr>
        <p:spPr>
          <a:xfrm>
            <a:off x="5157799" y="3645024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</a:t>
            </a:r>
            <a:endParaRPr lang="ru-RU" sz="2400" b="1" dirty="0"/>
          </a:p>
        </p:txBody>
      </p:sp>
      <p:sp>
        <p:nvSpPr>
          <p:cNvPr id="38" name="Багетная рамка 37">
            <a:hlinkClick r:id="rId13" action="ppaction://hlinksldjump"/>
          </p:cNvPr>
          <p:cNvSpPr/>
          <p:nvPr/>
        </p:nvSpPr>
        <p:spPr>
          <a:xfrm>
            <a:off x="6093903" y="3645024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39" name="Багетная рамка 38">
            <a:hlinkClick r:id="rId14" action="ppaction://hlinksldjump"/>
          </p:cNvPr>
          <p:cNvSpPr/>
          <p:nvPr/>
        </p:nvSpPr>
        <p:spPr>
          <a:xfrm>
            <a:off x="7030007" y="3645024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40" name="Багетная рамка 39">
            <a:hlinkClick r:id="rId15" action="ppaction://hlinksldjump"/>
          </p:cNvPr>
          <p:cNvSpPr/>
          <p:nvPr/>
        </p:nvSpPr>
        <p:spPr>
          <a:xfrm>
            <a:off x="7966111" y="3645024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pic>
        <p:nvPicPr>
          <p:cNvPr id="2052" name="Picture 4" descr="http://xn--d1aaa2bzb.xn--p1ai/media/k2/items/cache/e4c07973dbc8eb2f7380bdedc4201087_M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0"/>
            <a:ext cx="2448272" cy="1634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7771791" y="155664"/>
            <a:ext cx="914400" cy="914400"/>
          </a:xfrm>
          <a:prstGeom prst="mathMultiply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3528" y="4653136"/>
            <a:ext cx="3600000" cy="864000"/>
          </a:xfrm>
          <a:prstGeom prst="roundRect">
            <a:avLst/>
          </a:prstGeom>
          <a:solidFill>
            <a:srgbClr val="FFFFFF"/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Национальное блюдо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23528" y="5661248"/>
            <a:ext cx="3600000" cy="864000"/>
          </a:xfrm>
          <a:prstGeom prst="roundRect">
            <a:avLst/>
          </a:prstGeom>
          <a:solidFill>
            <a:srgbClr val="FFFFFF"/>
          </a:solidFill>
          <a:ln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Музыка 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7" name="Багетная рамка 26">
            <a:hlinkClick r:id="rId17" action="ppaction://hlinksldjump"/>
          </p:cNvPr>
          <p:cNvSpPr/>
          <p:nvPr/>
        </p:nvSpPr>
        <p:spPr>
          <a:xfrm>
            <a:off x="4139952" y="4653136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10</a:t>
            </a:r>
            <a:endParaRPr lang="ru-RU" sz="2400" b="1" dirty="0"/>
          </a:p>
        </p:txBody>
      </p:sp>
      <p:sp>
        <p:nvSpPr>
          <p:cNvPr id="28" name="Багетная рамка 27">
            <a:hlinkClick r:id="rId18" action="ppaction://hlinksldjump"/>
          </p:cNvPr>
          <p:cNvSpPr/>
          <p:nvPr/>
        </p:nvSpPr>
        <p:spPr>
          <a:xfrm>
            <a:off x="4139952" y="5661248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10</a:t>
            </a:r>
            <a:endParaRPr lang="ru-RU" sz="2400" b="1" dirty="0"/>
          </a:p>
        </p:txBody>
      </p:sp>
      <p:sp>
        <p:nvSpPr>
          <p:cNvPr id="29" name="Багетная рамка 28">
            <a:hlinkClick r:id="rId19" action="ppaction://hlinksldjump"/>
          </p:cNvPr>
          <p:cNvSpPr/>
          <p:nvPr/>
        </p:nvSpPr>
        <p:spPr>
          <a:xfrm>
            <a:off x="5148064" y="4653136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</a:t>
            </a:r>
            <a:endParaRPr lang="ru-RU" sz="2400" b="1" dirty="0"/>
          </a:p>
        </p:txBody>
      </p:sp>
      <p:sp>
        <p:nvSpPr>
          <p:cNvPr id="30" name="Багетная рамка 29">
            <a:hlinkClick r:id="rId20" action="ppaction://hlinksldjump"/>
          </p:cNvPr>
          <p:cNvSpPr/>
          <p:nvPr/>
        </p:nvSpPr>
        <p:spPr>
          <a:xfrm>
            <a:off x="5148064" y="5661248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20</a:t>
            </a:r>
            <a:endParaRPr lang="ru-RU" sz="2400" b="1" dirty="0"/>
          </a:p>
        </p:txBody>
      </p:sp>
      <p:sp>
        <p:nvSpPr>
          <p:cNvPr id="31" name="Багетная рамка 30">
            <a:hlinkClick r:id="rId21" action="ppaction://hlinksldjump"/>
          </p:cNvPr>
          <p:cNvSpPr/>
          <p:nvPr/>
        </p:nvSpPr>
        <p:spPr>
          <a:xfrm>
            <a:off x="6084168" y="4653136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32" name="Багетная рамка 31">
            <a:hlinkClick r:id="rId22" action="ppaction://hlinksldjump"/>
          </p:cNvPr>
          <p:cNvSpPr/>
          <p:nvPr/>
        </p:nvSpPr>
        <p:spPr>
          <a:xfrm>
            <a:off x="6084168" y="5661248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30</a:t>
            </a:r>
            <a:endParaRPr lang="ru-RU" sz="2400" b="1" dirty="0"/>
          </a:p>
        </p:txBody>
      </p:sp>
      <p:sp>
        <p:nvSpPr>
          <p:cNvPr id="33" name="Багетная рамка 32">
            <a:hlinkClick r:id="rId23" action="ppaction://hlinksldjump"/>
          </p:cNvPr>
          <p:cNvSpPr/>
          <p:nvPr/>
        </p:nvSpPr>
        <p:spPr>
          <a:xfrm>
            <a:off x="7020272" y="4653136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34" name="Багетная рамка 33">
            <a:hlinkClick r:id="rId24" action="ppaction://hlinksldjump"/>
          </p:cNvPr>
          <p:cNvSpPr/>
          <p:nvPr/>
        </p:nvSpPr>
        <p:spPr>
          <a:xfrm>
            <a:off x="7020272" y="5661248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40</a:t>
            </a:r>
            <a:endParaRPr lang="ru-RU" sz="2400" b="1" dirty="0"/>
          </a:p>
        </p:txBody>
      </p:sp>
      <p:sp>
        <p:nvSpPr>
          <p:cNvPr id="41" name="Багетная рамка 40">
            <a:hlinkClick r:id="rId25" action="ppaction://hlinksldjump"/>
          </p:cNvPr>
          <p:cNvSpPr/>
          <p:nvPr/>
        </p:nvSpPr>
        <p:spPr>
          <a:xfrm>
            <a:off x="7956376" y="4653136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  <p:sp>
        <p:nvSpPr>
          <p:cNvPr id="42" name="Багетная рамка 41">
            <a:hlinkClick r:id="rId26" action="ppaction://hlinksldjump"/>
          </p:cNvPr>
          <p:cNvSpPr/>
          <p:nvPr/>
        </p:nvSpPr>
        <p:spPr>
          <a:xfrm>
            <a:off x="7956376" y="5661248"/>
            <a:ext cx="720080" cy="720080"/>
          </a:xfrm>
          <a:prstGeom prst="bevel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50</a:t>
            </a:r>
            <a:endParaRPr lang="ru-RU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41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115616" y="179714"/>
            <a:ext cx="7196201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Кухня.</a:t>
            </a:r>
            <a:endParaRPr lang="ru-RU" sz="32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Угадай </a:t>
            </a:r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чье национальное блюдо?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782006" y="4777379"/>
            <a:ext cx="4680520" cy="755453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казаков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782006" y="3773731"/>
            <a:ext cx="4680520" cy="86804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Comic Sans MS" panose="030F0702030302020204" pitchFamily="66" charset="0"/>
              </a:rPr>
              <a:t>У башкиров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782006" y="5668436"/>
            <a:ext cx="4680520" cy="79998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чеченцев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5113" t="10800" r="5901" b="9401"/>
          <a:stretch>
            <a:fillRect/>
          </a:stretch>
        </p:blipFill>
        <p:spPr>
          <a:xfrm>
            <a:off x="1129462" y="1248167"/>
            <a:ext cx="4883311" cy="2313618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755577" y="3617538"/>
            <a:ext cx="6552728" cy="29851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Бешбармак — традиционное блюдо </a:t>
            </a:r>
            <a:r>
              <a:rPr lang="ru-RU" sz="2800" dirty="0" err="1"/>
              <a:t>тюркоязычных</a:t>
            </a:r>
            <a:r>
              <a:rPr lang="ru-RU" sz="2800" dirty="0"/>
              <a:t> народов, которое представляет собой отварное мясо, приправленное луковым соусом, зеленью и смешанное с самодельной лапшой.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86253" y="1700808"/>
            <a:ext cx="2462211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Бешбармак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115616" y="179714"/>
            <a:ext cx="7196201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Кухня.</a:t>
            </a:r>
            <a:endParaRPr lang="ru-RU" sz="32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Угадай </a:t>
            </a:r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чье национальное блюдо?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812058" y="4934459"/>
            <a:ext cx="4680520" cy="755453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anose="030F0702030302020204" pitchFamily="66" charset="0"/>
              </a:rPr>
              <a:t>Бурятской </a:t>
            </a:r>
            <a:r>
              <a:rPr lang="ru-RU" sz="2400" b="1" dirty="0">
                <a:latin typeface="Comic Sans MS" panose="030F0702030302020204" pitchFamily="66" charset="0"/>
              </a:rPr>
              <a:t>национальной кухни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812058" y="3953824"/>
            <a:ext cx="4680520" cy="86804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Татарской национальной кухни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782006" y="5802503"/>
            <a:ext cx="4680520" cy="79998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anose="030F0702030302020204" pitchFamily="66" charset="0"/>
              </a:rPr>
              <a:t>Русской </a:t>
            </a:r>
            <a:r>
              <a:rPr lang="ru-RU" sz="2400" b="1" dirty="0">
                <a:latin typeface="Comic Sans MS" panose="030F0702030302020204" pitchFamily="66" charset="0"/>
              </a:rPr>
              <a:t>национальной кухни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4075" y="3932555"/>
            <a:ext cx="6096635" cy="27247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Чак-чак — национальный </a:t>
            </a:r>
            <a:r>
              <a:rPr lang="ru-RU" sz="2800" dirty="0" smtClean="0"/>
              <a:t>татарский десерт</a:t>
            </a:r>
            <a:r>
              <a:rPr lang="ru-RU" sz="2800" dirty="0"/>
              <a:t>. Его готовят из кусочков теста, обжаренных в масле и залитых мёдом. 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4139" t="4932" r="13169" b="13655"/>
          <a:stretch>
            <a:fillRect/>
          </a:stretch>
        </p:blipFill>
        <p:spPr>
          <a:xfrm>
            <a:off x="1475656" y="1199024"/>
            <a:ext cx="3528392" cy="263453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76142" y="1896692"/>
            <a:ext cx="2952328" cy="800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Чак</a:t>
            </a:r>
            <a:r>
              <a:rPr lang="ru-RU" sz="3600" dirty="0">
                <a:solidFill>
                  <a:schemeClr val="tx1"/>
                </a:solidFill>
              </a:rPr>
              <a:t>-</a:t>
            </a:r>
            <a:r>
              <a:rPr lang="ru-RU" sz="3600" dirty="0" smtClean="0">
                <a:solidFill>
                  <a:schemeClr val="tx1"/>
                </a:solidFill>
              </a:rPr>
              <a:t>чак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115616" y="179714"/>
            <a:ext cx="7196201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Кухня.</a:t>
            </a:r>
            <a:endParaRPr lang="ru-RU" sz="32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Угадай </a:t>
            </a:r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чье национальное блюдо?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788909" y="4938093"/>
            <a:ext cx="4680520" cy="755453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atin typeface="Comic Sans MS" panose="030F0702030302020204" pitchFamily="66" charset="0"/>
              </a:rPr>
              <a:t>Удмурской</a:t>
            </a:r>
            <a:r>
              <a:rPr lang="ru-RU" sz="2400" b="1" dirty="0" smtClean="0">
                <a:latin typeface="Comic Sans MS" panose="030F0702030302020204" pitchFamily="66" charset="0"/>
              </a:rPr>
              <a:t> </a:t>
            </a:r>
            <a:r>
              <a:rPr lang="ru-RU" sz="2400" b="1" dirty="0">
                <a:latin typeface="Comic Sans MS" panose="030F0702030302020204" pitchFamily="66" charset="0"/>
              </a:rPr>
              <a:t>национальной кухни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812058" y="5799836"/>
            <a:ext cx="4680520" cy="86804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anose="030F0702030302020204" pitchFamily="66" charset="0"/>
              </a:rPr>
              <a:t>Коми-пермяцкой </a:t>
            </a:r>
            <a:r>
              <a:rPr lang="ru-RU" sz="2400" b="1" dirty="0">
                <a:latin typeface="Comic Sans MS" panose="030F0702030302020204" pitchFamily="66" charset="0"/>
              </a:rPr>
              <a:t>национальной кухни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812058" y="3983119"/>
            <a:ext cx="4680520" cy="79998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anose="030F0702030302020204" pitchFamily="66" charset="0"/>
              </a:rPr>
              <a:t>Чеченской </a:t>
            </a:r>
            <a:r>
              <a:rPr lang="ru-RU" sz="2400" b="1" dirty="0">
                <a:latin typeface="Comic Sans MS" panose="030F0702030302020204" pitchFamily="66" charset="0"/>
              </a:rPr>
              <a:t>национальной кухни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576" y="3683173"/>
            <a:ext cx="6552728" cy="29851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/>
              <a:t>Пирог из национальной кухни коми-пермяков. Название переводится с пермяцкого языка как «заячье ушко». Форма пирога похожа на большое ухо зайца, а начинка обычно овощная (например, из моркови и капусты).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76142" y="1896692"/>
            <a:ext cx="2952328" cy="800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«</a:t>
            </a:r>
            <a:r>
              <a:rPr lang="ru-RU" sz="3600" dirty="0" err="1">
                <a:solidFill>
                  <a:schemeClr val="tx1"/>
                </a:solidFill>
              </a:rPr>
              <a:t>Кэчпель</a:t>
            </a:r>
            <a:r>
              <a:rPr lang="ru-RU" sz="3600" dirty="0">
                <a:solidFill>
                  <a:schemeClr val="tx1"/>
                </a:solidFill>
              </a:rPr>
              <a:t>»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8732" t="-42" r="7885" b="29798"/>
          <a:stretch>
            <a:fillRect/>
          </a:stretch>
        </p:blipFill>
        <p:spPr>
          <a:xfrm>
            <a:off x="971600" y="1241327"/>
            <a:ext cx="4464497" cy="2664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115616" y="179714"/>
            <a:ext cx="7196201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Кухня.</a:t>
            </a:r>
            <a:endParaRPr lang="ru-RU" sz="32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Угадай </a:t>
            </a:r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чье национальное блюдо?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691680" y="4954795"/>
            <a:ext cx="4680520" cy="755453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anose="030F0702030302020204" pitchFamily="66" charset="0"/>
              </a:rPr>
              <a:t>Татарской </a:t>
            </a:r>
            <a:r>
              <a:rPr lang="ru-RU" sz="2400" b="1" dirty="0">
                <a:latin typeface="Comic Sans MS" panose="030F0702030302020204" pitchFamily="66" charset="0"/>
              </a:rPr>
              <a:t>национальной кухни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691680" y="3923408"/>
            <a:ext cx="4680520" cy="86804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latin typeface="Comic Sans MS" panose="030F0702030302020204" pitchFamily="66" charset="0"/>
              </a:rPr>
              <a:t>Удмурской национальной кухни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691680" y="5884132"/>
            <a:ext cx="4680520" cy="79998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anose="030F0702030302020204" pitchFamily="66" charset="0"/>
              </a:rPr>
              <a:t>Коми-пермяцкой </a:t>
            </a:r>
            <a:r>
              <a:rPr lang="ru-RU" sz="2400" b="1" dirty="0">
                <a:latin typeface="Comic Sans MS" panose="030F0702030302020204" pitchFamily="66" charset="0"/>
              </a:rPr>
              <a:t>национальной кухни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899" y="3629489"/>
            <a:ext cx="6552728" cy="29851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Перепечи — блюдо удмуртской кухни в виде открытых пирожков из пресного ржаного теста с начинкой. Начинки могут быть разными: мясной, грибной, овощной или творожной.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76142" y="1896692"/>
            <a:ext cx="2952328" cy="800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Перепечи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3775" t="5482" r="12988" b="2863"/>
          <a:stretch>
            <a:fillRect/>
          </a:stretch>
        </p:blipFill>
        <p:spPr>
          <a:xfrm>
            <a:off x="1382322" y="1161250"/>
            <a:ext cx="3641763" cy="2741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555640" y="179714"/>
            <a:ext cx="6316153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Кухня.</a:t>
            </a:r>
            <a:endParaRPr lang="ru-RU" sz="28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Угадай </a:t>
            </a:r>
            <a:r>
              <a:rPr lang="ru-RU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чье национальное блюдо?</a:t>
            </a:r>
            <a:endParaRPr lang="ru-RU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695796" y="4093663"/>
            <a:ext cx="4680520" cy="755453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anose="030F0702030302020204" pitchFamily="66" charset="0"/>
              </a:rPr>
              <a:t>Бурятской </a:t>
            </a:r>
            <a:r>
              <a:rPr lang="ru-RU" sz="2400" b="1" dirty="0">
                <a:latin typeface="Comic Sans MS" panose="030F0702030302020204" pitchFamily="66" charset="0"/>
              </a:rPr>
              <a:t>национальной кухни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691680" y="4926207"/>
            <a:ext cx="4680520" cy="86804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anose="030F0702030302020204" pitchFamily="66" charset="0"/>
              </a:rPr>
              <a:t>Русской </a:t>
            </a:r>
            <a:r>
              <a:rPr lang="ru-RU" sz="2400" b="1" dirty="0">
                <a:latin typeface="Comic Sans MS" panose="030F0702030302020204" pitchFamily="66" charset="0"/>
              </a:rPr>
              <a:t>национальной кухни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691680" y="5884132"/>
            <a:ext cx="4680520" cy="79998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anose="030F0702030302020204" pitchFamily="66" charset="0"/>
              </a:rPr>
              <a:t>Чеченской </a:t>
            </a:r>
            <a:r>
              <a:rPr lang="ru-RU" sz="2400" b="1" dirty="0">
                <a:latin typeface="Comic Sans MS" panose="030F0702030302020204" pitchFamily="66" charset="0"/>
              </a:rPr>
              <a:t>национальной кухни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339" y="3716595"/>
            <a:ext cx="6770861" cy="29851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Русские блины — традиционное блюдо русской кухни, национальный вариант блинов. Изначально блины были ритуальным блюдом, связанным с культом солнца: круглая форма и золотистый цвет символизировали солнечный диск. С приходом христианства блины стали главным угощением Масленицы — недели перед Великим постом.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76142" y="1896692"/>
            <a:ext cx="2952328" cy="800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Блины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023309"/>
            <a:ext cx="3589756" cy="26923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04336" y="260648"/>
            <a:ext cx="7439857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Музыка</a:t>
            </a:r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endParaRPr lang="ru-RU" sz="32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Угадай </a:t>
            </a:r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чья национальная музыка? 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92080" y="1916832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казаков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292080" y="2852936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русских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92080" y="3925160"/>
            <a:ext cx="2232248" cy="576064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чеченцев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усская!плясовая (баян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63688" y="1800436"/>
            <a:ext cx="1384920" cy="138492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115616" y="1367815"/>
            <a:ext cx="3456384" cy="4752528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178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" grpId="0" animBg="1"/>
      <p:bldP spid="22" grpId="0" animBg="1"/>
      <p:bldP spid="23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04335" y="260648"/>
            <a:ext cx="7439857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Музыка. 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Угадай чья национальная музыка? 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92080" y="1916831"/>
            <a:ext cx="2232248" cy="742347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</a:t>
            </a:r>
            <a:r>
              <a:rPr lang="ru-RU" sz="2800" b="1" dirty="0" err="1" smtClean="0">
                <a:latin typeface="Comic Sans MS" panose="030F0702030302020204" pitchFamily="66" charset="0"/>
              </a:rPr>
              <a:t>татаров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92080" y="3071862"/>
            <a:ext cx="2232248" cy="826905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бурятов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92080" y="4298663"/>
            <a:ext cx="2232248" cy="92542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коми-пермяков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pic>
        <p:nvPicPr>
          <p:cNvPr id="5" name="Коми-пермяки - Тына-тана. Плясовая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36440" y="1647278"/>
            <a:ext cx="1635968" cy="16359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/>
          <a:srcRect l="12792" t="7821" r="23249" b="7456"/>
          <a:stretch>
            <a:fillRect/>
          </a:stretch>
        </p:blipFill>
        <p:spPr>
          <a:xfrm>
            <a:off x="1123862" y="1376940"/>
            <a:ext cx="3600401" cy="4680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175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1" grpId="0" animBg="1"/>
      <p:bldP spid="23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04335" y="260648"/>
            <a:ext cx="7439857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Музыка. 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Угадай чья национальная музыка? 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358416" y="2962702"/>
            <a:ext cx="2376264" cy="742347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казаков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325248" y="3972706"/>
            <a:ext cx="2376264" cy="826905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</a:t>
            </a:r>
            <a:r>
              <a:rPr lang="ru-RU" sz="2800" b="1" dirty="0" err="1" smtClean="0">
                <a:latin typeface="Comic Sans MS" panose="030F0702030302020204" pitchFamily="66" charset="0"/>
              </a:rPr>
              <a:t>татаров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32707" y="1657016"/>
            <a:ext cx="2376264" cy="92542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марийцев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pic>
        <p:nvPicPr>
          <p:cNvPr id="3" name="Марийская плясовая - Марийская гармонь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23124" y="2179102"/>
            <a:ext cx="1512168" cy="1567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20148" t="4137" r="17216" b="7664"/>
          <a:stretch>
            <a:fillRect/>
          </a:stretch>
        </p:blipFill>
        <p:spPr>
          <a:xfrm>
            <a:off x="1043608" y="1518773"/>
            <a:ext cx="3831218" cy="47326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986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" grpId="0" animBg="1"/>
      <p:bldP spid="23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04335" y="260648"/>
            <a:ext cx="7439857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Музыка. 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Угадай чья национальная музыка? 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20072" y="1912938"/>
            <a:ext cx="2494019" cy="742347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русских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20072" y="2975677"/>
            <a:ext cx="2494019" cy="826905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</a:t>
            </a:r>
            <a:r>
              <a:rPr lang="ru-RU" sz="2800" b="1" dirty="0" err="1" smtClean="0">
                <a:latin typeface="Comic Sans MS" panose="030F0702030302020204" pitchFamily="66" charset="0"/>
              </a:rPr>
              <a:t>татаров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20072" y="4264273"/>
            <a:ext cx="2494019" cy="92542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эскимосов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pic>
        <p:nvPicPr>
          <p:cNvPr id="2" name="Чукотский танец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00436" y="2366077"/>
            <a:ext cx="1347428" cy="13474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l="5833" t="36105" r="60169" b="7287"/>
          <a:stretch>
            <a:fillRect/>
          </a:stretch>
        </p:blipFill>
        <p:spPr>
          <a:xfrm>
            <a:off x="827584" y="1656543"/>
            <a:ext cx="3417764" cy="42920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44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" grpId="0" animBg="1"/>
      <p:bldP spid="23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http://itd0.mycdn.me/image?id=815954388768&amp;t=20&amp;plc=WEB&amp;tkn=*IbkgdVYBIxFvqXLBdt8y17Kbtjc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79" y="4293096"/>
            <a:ext cx="1660401" cy="230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04335" y="260648"/>
            <a:ext cx="7439857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Музыка. 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Угадай чья национальная музыка? 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20072" y="1912938"/>
            <a:ext cx="2494019" cy="742347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марийцев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20070" y="4037583"/>
            <a:ext cx="2494019" cy="826905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</a:t>
            </a:r>
            <a:r>
              <a:rPr lang="ru-RU" sz="2800" b="1" dirty="0" err="1" smtClean="0">
                <a:latin typeface="Comic Sans MS" panose="030F0702030302020204" pitchFamily="66" charset="0"/>
              </a:rPr>
              <a:t>татаров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248280" y="6093296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20071" y="2943351"/>
            <a:ext cx="2494019" cy="92542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У казаков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pic>
        <p:nvPicPr>
          <p:cNvPr id="3" name="Лирка - Казачий пляс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00436" y="1907271"/>
            <a:ext cx="1491444" cy="14914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6752" t="2750" r="8147"/>
          <a:stretch>
            <a:fillRect/>
          </a:stretch>
        </p:blipFill>
        <p:spPr>
          <a:xfrm>
            <a:off x="1115865" y="1403171"/>
            <a:ext cx="3260585" cy="49507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15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" grpId="0" animBg="1"/>
      <p:bldP spid="23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4610" y="620688"/>
            <a:ext cx="7811755" cy="138499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Какие цвета имеет Государственный флаг</a:t>
            </a:r>
            <a:endParaRPr lang="ru-RU" sz="2800" b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Российской Федерации?</a:t>
            </a:r>
            <a:br>
              <a:rPr lang="ru-RU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endParaRPr lang="ru-RU" sz="2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2348880"/>
            <a:ext cx="5760000" cy="7200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Белый, синий, красный 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11560" y="3573016"/>
            <a:ext cx="5760000" cy="7200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Белый, голубой, синий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11560" y="4869160"/>
            <a:ext cx="5760000" cy="720000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Белый, жёлтый, красный</a:t>
            </a:r>
            <a:endParaRPr lang="ru-RU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Управляющая кнопка: домой 6">
            <a:hlinkClick r:id="rId1" action="ppaction://hlinksldjump" highlightClick="1"/>
          </p:cNvPr>
          <p:cNvSpPr/>
          <p:nvPr/>
        </p:nvSpPr>
        <p:spPr>
          <a:xfrm>
            <a:off x="8459193" y="6066279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i.pinimg.com/736x/ff/b6/aa/ffb6aaba7ac0a6b600b61a265e2069d5--russian-womens-clip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9" b="100000" l="2227" r="98583">
                        <a14:foregroundMark x1="22672" y1="28857" x2="30364" y2="43429"/>
                        <a14:foregroundMark x1="34211" y1="43714" x2="34211" y2="43714"/>
                        <a14:foregroundMark x1="72874" y1="18429" x2="63158" y2="47571"/>
                        <a14:foregroundMark x1="74899" y1="20286" x2="84818" y2="51429"/>
                        <a14:foregroundMark x1="44534" y1="57571" x2="54858" y2="44857"/>
                        <a14:foregroundMark x1="56073" y1="41429" x2="56883" y2="42143"/>
                        <a14:foregroundMark x1="78745" y1="49429" x2="88259" y2="68000"/>
                        <a14:foregroundMark x1="89069" y1="62714" x2="86640" y2="70000"/>
                        <a14:foregroundMark x1="28543" y1="64286" x2="39676" y2="63857"/>
                        <a14:backgroundMark x1="74089" y1="83143" x2="74089" y2="83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470" y="3429000"/>
            <a:ext cx="1966966" cy="278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92" y="2005683"/>
            <a:ext cx="6237072" cy="408957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6" grpId="0" animBg="1"/>
      <p:bldP spid="45" grpId="0" animBg="1"/>
      <p:bldP spid="4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56846" y="142609"/>
            <a:ext cx="184723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Источники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95709"/>
            <a:ext cx="87849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hlinkClick r:id="rId1"/>
              </a:rPr>
              <a:t>https://</a:t>
            </a:r>
            <a:r>
              <a:rPr lang="ru-RU" sz="1600" u="sng" dirty="0" smtClean="0">
                <a:hlinkClick r:id="rId1"/>
              </a:rPr>
              <a:t>img2.labirint.ru/books/493808/scrn_big_1.jpg</a:t>
            </a:r>
            <a:endParaRPr lang="ru-RU" sz="1600" u="sng" dirty="0" smtClean="0"/>
          </a:p>
          <a:p>
            <a:r>
              <a:rPr lang="ru-RU" sz="1600" u="sng" dirty="0">
                <a:hlinkClick r:id="rId2"/>
              </a:rPr>
              <a:t>http://</a:t>
            </a:r>
            <a:r>
              <a:rPr lang="ru-RU" sz="1600" u="sng" dirty="0" smtClean="0">
                <a:hlinkClick r:id="rId2"/>
              </a:rPr>
              <a:t>100-bal.ru/pars_docs/refs/7/6744/6744_html_10e8aff3.jpg</a:t>
            </a:r>
            <a:endParaRPr lang="ru-RU" sz="1600" u="sng" dirty="0" smtClean="0"/>
          </a:p>
          <a:p>
            <a:r>
              <a:rPr lang="ru-RU" sz="1600" u="sng" dirty="0">
                <a:hlinkClick r:id="rId3"/>
              </a:rPr>
              <a:t>https://ds02.infourok.ru/uploads/ex/0c16/00003325-f942cadd/img14.jpg</a:t>
            </a:r>
            <a:endParaRPr lang="ru-RU" sz="1600" u="sng" dirty="0" smtClean="0"/>
          </a:p>
          <a:p>
            <a:r>
              <a:rPr lang="ru-RU" sz="1600" u="sng" dirty="0">
                <a:hlinkClick r:id="rId4"/>
              </a:rPr>
              <a:t>http://img0.liveinternet.ru/images/attach/c/10/110/46/110046196____________</a:t>
            </a:r>
            <a:r>
              <a:rPr lang="ru-RU" sz="1600" u="sng" dirty="0" smtClean="0">
                <a:hlinkClick r:id="rId4"/>
              </a:rPr>
              <a:t>12A.png</a:t>
            </a:r>
            <a:endParaRPr lang="ru-RU" sz="1600" u="sng" dirty="0" smtClean="0"/>
          </a:p>
          <a:p>
            <a:r>
              <a:rPr lang="ru-RU" sz="1600" u="sng" dirty="0">
                <a:hlinkClick r:id="rId5"/>
              </a:rPr>
              <a:t>http://itd0.mycdn.me/image?id=815954388768&amp;t=20&amp;plc=WEB&amp;tkn=*IbkgdVYBIxFvqXLBdt8y17Kbtjc</a:t>
            </a:r>
            <a:r>
              <a:rPr lang="ru-RU" sz="1600" dirty="0"/>
              <a:t> </a:t>
            </a:r>
            <a:endParaRPr lang="ru-RU" sz="1600" dirty="0" smtClean="0"/>
          </a:p>
          <a:p>
            <a:r>
              <a:rPr lang="ru-RU" sz="1600" u="sng" dirty="0">
                <a:hlinkClick r:id="rId6"/>
              </a:rPr>
              <a:t>http://www.ruskniga.com/media/catalog/product/9/3/93159_2__</a:t>
            </a:r>
            <a:r>
              <a:rPr lang="ru-RU" sz="1600" u="sng" dirty="0" smtClean="0">
                <a:hlinkClick r:id="rId6"/>
              </a:rPr>
              <a:t>resize.jpg</a:t>
            </a:r>
            <a:endParaRPr lang="ru-RU" sz="1600" u="sng" dirty="0" smtClean="0"/>
          </a:p>
          <a:p>
            <a:r>
              <a:rPr lang="ru-RU" sz="1600" u="sng" dirty="0">
                <a:hlinkClick r:id="rId7"/>
              </a:rPr>
              <a:t>http://fotodes.ru/upload/img1336426135.jpg</a:t>
            </a:r>
            <a:r>
              <a:rPr lang="ru-RU" sz="1600" dirty="0"/>
              <a:t>  </a:t>
            </a:r>
            <a:endParaRPr lang="ru-RU" sz="1600" dirty="0" smtClean="0"/>
          </a:p>
          <a:p>
            <a:r>
              <a:rPr lang="ru-RU" sz="1600" u="sng" dirty="0" smtClean="0">
                <a:hlinkClick r:id="rId8"/>
              </a:rPr>
              <a:t>http</a:t>
            </a:r>
            <a:r>
              <a:rPr lang="ru-RU" sz="1600" u="sng" dirty="0">
                <a:hlinkClick r:id="rId8"/>
              </a:rPr>
              <a:t>://xn--80aeegleao0afjmb9p.xn-</a:t>
            </a:r>
            <a:r>
              <a:rPr lang="ru-RU" sz="1600" u="sng" dirty="0" smtClean="0">
                <a:hlinkClick r:id="rId8"/>
              </a:rPr>
              <a:t>-p1ai/sites/default/files/files/image/1001_14.jpg?1324923381</a:t>
            </a:r>
            <a:endParaRPr lang="ru-RU" sz="1600" u="sng" dirty="0" smtClean="0"/>
          </a:p>
          <a:p>
            <a:r>
              <a:rPr lang="ru-RU" sz="1600" u="sng" dirty="0">
                <a:hlinkClick r:id="rId9"/>
              </a:rPr>
              <a:t>http://s.mediasole.ru/images/446/446426/original.jpg</a:t>
            </a:r>
            <a:r>
              <a:rPr lang="ru-RU" sz="1600" dirty="0"/>
              <a:t>  </a:t>
            </a:r>
            <a:endParaRPr lang="ru-RU" sz="1600" dirty="0" smtClean="0"/>
          </a:p>
          <a:p>
            <a:r>
              <a:rPr lang="ru-RU" sz="1600" u="sng" dirty="0" smtClean="0">
                <a:hlinkClick r:id="rId10"/>
              </a:rPr>
              <a:t>http</a:t>
            </a:r>
            <a:r>
              <a:rPr lang="ru-RU" sz="1600" u="sng" dirty="0">
                <a:hlinkClick r:id="rId10"/>
              </a:rPr>
              <a:t>://900igr.net/data/priroda/4-Zimnjaja-skazka.files/0006-014-Stali-tut-sklikat-zverej-chtob-skhodilis-poskorej.png</a:t>
            </a:r>
            <a:r>
              <a:rPr lang="ru-RU" sz="1600" dirty="0"/>
              <a:t>    </a:t>
            </a:r>
            <a:endParaRPr lang="ru-RU" sz="1600" dirty="0" smtClean="0"/>
          </a:p>
          <a:p>
            <a:r>
              <a:rPr lang="ru-RU" sz="1600" u="sng" dirty="0" smtClean="0">
                <a:hlinkClick r:id="rId11"/>
              </a:rPr>
              <a:t>http</a:t>
            </a:r>
            <a:r>
              <a:rPr lang="ru-RU" sz="1600" u="sng" dirty="0">
                <a:hlinkClick r:id="rId11"/>
              </a:rPr>
              <a:t>://ito.vspu.net/ENK/2011-2012/kompleks_new_magistru/rob_styd/14_15/Prokopovuch/images/74736067.png</a:t>
            </a:r>
            <a:r>
              <a:rPr lang="ru-RU" sz="1600" dirty="0"/>
              <a:t>  </a:t>
            </a:r>
            <a:endParaRPr lang="ru-RU" sz="1600" dirty="0"/>
          </a:p>
          <a:p>
            <a:r>
              <a:rPr lang="ru-RU" sz="1600" u="sng" dirty="0">
                <a:hlinkClick r:id="rId12"/>
              </a:rPr>
              <a:t>http://img0.liveinternet.ru/images/attach/c/10/109/88/109088880_0043781.jpg</a:t>
            </a:r>
            <a:r>
              <a:rPr lang="ru-RU" sz="1600" dirty="0"/>
              <a:t> </a:t>
            </a:r>
            <a:endParaRPr lang="ru-RU" sz="1600" dirty="0" smtClean="0"/>
          </a:p>
          <a:p>
            <a:r>
              <a:rPr lang="ru-RU" sz="1600" u="sng" dirty="0">
                <a:hlinkClick r:id="rId13"/>
              </a:rPr>
              <a:t>https://i.pinimg.com/736x/ff/b6/aa/ffb6aaba7ac0a6b600b61a265e2069d5--russian-womens-clipart.jpg</a:t>
            </a:r>
            <a:r>
              <a:rPr lang="ru-RU" sz="1600" dirty="0"/>
              <a:t> </a:t>
            </a:r>
            <a:endParaRPr lang="ru-RU" sz="1600" dirty="0" smtClean="0"/>
          </a:p>
          <a:p>
            <a:r>
              <a:rPr lang="ru-RU" sz="1600" u="sng" dirty="0">
                <a:hlinkClick r:id="rId14"/>
              </a:rPr>
              <a:t>http://politrussia.com/upload/iblock/cbd/cbdeae2bea3d7c26ecefea9f7d581938.jpg</a:t>
            </a:r>
            <a:r>
              <a:rPr lang="ru-RU" sz="1600" dirty="0"/>
              <a:t>   </a:t>
            </a:r>
            <a:r>
              <a:rPr lang="ru-RU" sz="1600" u="sng" dirty="0" smtClean="0">
                <a:hlinkClick r:id="rId15"/>
              </a:rPr>
              <a:t>http</a:t>
            </a:r>
            <a:r>
              <a:rPr lang="ru-RU" sz="1600" u="sng" dirty="0">
                <a:hlinkClick r:id="rId15"/>
              </a:rPr>
              <a:t>://</a:t>
            </a:r>
            <a:r>
              <a:rPr lang="ru-RU" sz="1600" u="sng" dirty="0" smtClean="0">
                <a:hlinkClick r:id="rId15"/>
              </a:rPr>
              <a:t>www.dou75.ru/68/images/stories/kray_rodnoy/1.png</a:t>
            </a:r>
            <a:endParaRPr lang="ru-RU" sz="1600" u="sng" dirty="0" smtClean="0"/>
          </a:p>
          <a:p>
            <a:r>
              <a:rPr lang="ru-RU" sz="1600" u="sng" dirty="0">
                <a:hlinkClick r:id="rId16"/>
              </a:rPr>
              <a:t>http://xn--d1aaa2bzb.xn--</a:t>
            </a:r>
            <a:r>
              <a:rPr lang="ru-RU" sz="1600" u="sng" dirty="0" smtClean="0">
                <a:hlinkClick r:id="rId16"/>
              </a:rPr>
              <a:t>p1ai/media/k2/items/cache/e4c07973dbc8eb2f7380bdedc4201087_M.jpg</a:t>
            </a:r>
            <a:endParaRPr lang="ru-RU" sz="1600" u="sng" dirty="0" smtClean="0"/>
          </a:p>
          <a:p>
            <a:r>
              <a:rPr lang="ru-RU" sz="1600" u="sng" dirty="0">
                <a:hlinkClick r:id="rId17"/>
              </a:rPr>
              <a:t>http://gamejulia.ru/images/i/nats-kostyum-buryati.jpg</a:t>
            </a:r>
            <a:r>
              <a:rPr lang="ru-RU" sz="1600" dirty="0"/>
              <a:t>  </a:t>
            </a:r>
            <a:endParaRPr lang="ru-RU" sz="1600" dirty="0" smtClean="0"/>
          </a:p>
          <a:p>
            <a:r>
              <a:rPr lang="ru-RU" sz="1600" u="sng" dirty="0" smtClean="0">
                <a:hlinkClick r:id="rId18"/>
              </a:rPr>
              <a:t>http</a:t>
            </a:r>
            <a:r>
              <a:rPr lang="ru-RU" sz="1600" u="sng" dirty="0">
                <a:hlinkClick r:id="rId18"/>
              </a:rPr>
              <a:t>://gamejulia.ru/images/i/nats-kostyum-chechentsi.jpg</a:t>
            </a:r>
            <a:r>
              <a:rPr lang="ru-RU" sz="1600" dirty="0"/>
              <a:t>  </a:t>
            </a:r>
            <a:endParaRPr lang="ru-RU" sz="1600" dirty="0"/>
          </a:p>
          <a:p>
            <a:r>
              <a:rPr lang="ru-RU" sz="1600" u="sng" dirty="0">
                <a:hlinkClick r:id="rId19"/>
              </a:rPr>
              <a:t>http://gamejulia.ru/images/i/nats-kostyum-chukchi.jpg</a:t>
            </a:r>
            <a:r>
              <a:rPr lang="ru-RU" sz="1600" dirty="0"/>
              <a:t> </a:t>
            </a:r>
            <a:endParaRPr lang="ru-RU" sz="1600" dirty="0"/>
          </a:p>
          <a:p>
            <a:r>
              <a:rPr lang="ru-RU" sz="1600" u="sng" dirty="0">
                <a:hlinkClick r:id="rId20"/>
              </a:rPr>
              <a:t>http://gamejulia.ru/images/i/nats-kostyum-russkie.jpg</a:t>
            </a:r>
            <a:r>
              <a:rPr lang="ru-RU" sz="1600" dirty="0"/>
              <a:t>  </a:t>
            </a:r>
            <a:endParaRPr lang="ru-RU" sz="1600" dirty="0"/>
          </a:p>
          <a:p>
            <a:r>
              <a:rPr lang="ru-RU" sz="1600" u="sng" dirty="0">
                <a:hlinkClick r:id="rId21"/>
              </a:rPr>
              <a:t>http://raskraski.link/uploads/4/8/9/4899-raskraska-Tatarskie-natsionalnie-kostyumi.jpg</a:t>
            </a:r>
            <a:endParaRPr lang="ru-RU" sz="1600" dirty="0"/>
          </a:p>
          <a:p>
            <a:endParaRPr lang="ru-RU" sz="1600" dirty="0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172384" y="6037114"/>
            <a:ext cx="466352" cy="421728"/>
          </a:xfrm>
          <a:prstGeom prst="actionButtonHom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94889" y="620688"/>
            <a:ext cx="680026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Выбери флаг Российской Федерации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796" y="1700807"/>
            <a:ext cx="1965600" cy="1404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240" y="1700807"/>
            <a:ext cx="1936552" cy="1404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594" y="3961629"/>
            <a:ext cx="2010044" cy="1404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197" y="3961629"/>
            <a:ext cx="1965600" cy="1404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ятиугольник 5">
            <a:hlinkClick r:id="" action="ppaction://hlinkshowjump?jump=nextslide"/>
          </p:cNvPr>
          <p:cNvSpPr/>
          <p:nvPr/>
        </p:nvSpPr>
        <p:spPr>
          <a:xfrm>
            <a:off x="425759" y="6021288"/>
            <a:ext cx="2880320" cy="576064"/>
          </a:xfrm>
          <a:prstGeom prst="homePlat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Comic Sans MS" panose="030F0702030302020204" pitchFamily="66" charset="0"/>
              </a:rPr>
              <a:t>и</a:t>
            </a:r>
            <a:r>
              <a:rPr lang="ru-RU" sz="2800" b="1" dirty="0" smtClean="0">
                <a:latin typeface="Comic Sans MS" panose="030F0702030302020204" pitchFamily="66" charset="0"/>
              </a:rPr>
              <a:t>нформация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459193" y="6066279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89" y="1343025"/>
            <a:ext cx="3181350" cy="208597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0966" y="391146"/>
            <a:ext cx="350128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Флаг России -</a:t>
            </a:r>
            <a:endParaRPr lang="ru-RU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467544" y="16542"/>
            <a:ext cx="8410598" cy="665281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90000"/>
              </a:lnSpc>
            </a:pPr>
            <a:endParaRPr lang="ru-RU" sz="2400" b="1" dirty="0" smtClean="0">
              <a:solidFill>
                <a:srgbClr val="000000"/>
              </a:solidFill>
            </a:endParaRPr>
          </a:p>
          <a:p>
            <a:pPr marL="0" indent="0" algn="r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               официальный символ государственной власти. </a:t>
            </a:r>
            <a:endParaRPr lang="ru-RU" sz="2800" b="1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0" indent="0" algn="r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 Белая полоса- означает, </a:t>
            </a:r>
            <a:endParaRPr lang="ru-RU" sz="2800" b="1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0" indent="0" algn="r">
              <a:lnSpc>
                <a:spcPct val="90000"/>
              </a:lnSpc>
              <a:buNone/>
            </a:pP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ч</a:t>
            </a:r>
            <a:r>
              <a:rPr lang="ru-RU" sz="28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то у России нет злых                  намерений. Она честно и </a:t>
            </a:r>
            <a:endParaRPr lang="ru-RU" sz="2800" b="1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algn="r"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дружелюбно относится ко </a:t>
            </a:r>
            <a:endParaRPr lang="ru-RU" sz="2800" b="1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algn="r"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всем странам.</a:t>
            </a:r>
            <a:endParaRPr lang="ru-RU" sz="2800" b="1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0" indent="0" algn="r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 Синяя полоса говорит о том, </a:t>
            </a:r>
            <a:endParaRPr lang="ru-RU" sz="2800" b="1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algn="r"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что Россия против войны и </a:t>
            </a:r>
            <a:endParaRPr lang="ru-RU" sz="2800" b="1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algn="r"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хочет дружить со всеми народами.</a:t>
            </a:r>
            <a:endParaRPr lang="ru-RU" sz="2800" b="1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0" indent="0" algn="r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  Красная полоса означает, что каждый гражданин России готов защищать свободу и честь Родины от врагов.</a:t>
            </a:r>
            <a:endParaRPr lang="ru-RU" sz="2800" b="1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algn="r">
              <a:lnSpc>
                <a:spcPct val="90000"/>
              </a:lnSpc>
            </a:pPr>
            <a:endParaRPr lang="ru-RU" sz="2400" b="1" dirty="0" smtClean="0">
              <a:solidFill>
                <a:srgbClr val="000000"/>
              </a:solidFill>
            </a:endParaRPr>
          </a:p>
          <a:p>
            <a:pPr algn="r">
              <a:lnSpc>
                <a:spcPct val="90000"/>
              </a:lnSpc>
              <a:buFont typeface="Monotype Sorts" pitchFamily="2" charset="2"/>
              <a:buNone/>
            </a:pP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520989" y="6184728"/>
            <a:ext cx="599805" cy="4846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628800"/>
            <a:ext cx="2200275" cy="273367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08600"/>
            <a:ext cx="1962150" cy="23050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886" y="1268760"/>
            <a:ext cx="2171700" cy="23336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12232"/>
            <a:ext cx="2228850" cy="25908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94889" y="620688"/>
            <a:ext cx="666079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Выбери герб Российской Федерации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ятиугольник 12">
            <a:hlinkClick r:id="" action="ppaction://hlinkshowjump?jump=nextslide"/>
          </p:cNvPr>
          <p:cNvSpPr/>
          <p:nvPr/>
        </p:nvSpPr>
        <p:spPr>
          <a:xfrm>
            <a:off x="425759" y="6021288"/>
            <a:ext cx="2880320" cy="576064"/>
          </a:xfrm>
          <a:prstGeom prst="homePlat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Comic Sans MS" panose="030F0702030302020204" pitchFamily="66" charset="0"/>
              </a:rPr>
              <a:t>и</a:t>
            </a:r>
            <a:r>
              <a:rPr lang="ru-RU" sz="2800" b="1" dirty="0" smtClean="0">
                <a:latin typeface="Comic Sans MS" panose="030F0702030302020204" pitchFamily="66" charset="0"/>
              </a:rPr>
              <a:t>нформация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459193" y="6066279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2316" y="188640"/>
            <a:ext cx="8712968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Государственный </a:t>
            </a:r>
            <a:r>
              <a:rPr lang="ru-RU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герб РФ </a:t>
            </a:r>
            <a:r>
              <a:rPr lang="ru-RU" sz="2800" b="1" dirty="0" smtClean="0">
                <a:latin typeface="Comic Sans MS" panose="030F0702030302020204" pitchFamily="66" charset="0"/>
              </a:rPr>
              <a:t>представляет                                 собой </a:t>
            </a:r>
            <a:r>
              <a:rPr lang="ru-RU" sz="2800" b="1" dirty="0">
                <a:latin typeface="Comic Sans MS" panose="030F0702030302020204" pitchFamily="66" charset="0"/>
              </a:rPr>
              <a:t>четырёхугольный, </a:t>
            </a:r>
            <a:r>
              <a:rPr lang="ru-RU" sz="2800" b="1" dirty="0" smtClean="0">
                <a:latin typeface="Comic Sans MS" panose="030F0702030302020204" pitchFamily="66" charset="0"/>
              </a:rPr>
              <a:t>с</a:t>
            </a:r>
            <a:endParaRPr lang="ru-RU" sz="2800" b="1" dirty="0" smtClean="0">
              <a:latin typeface="Comic Sans MS" panose="030F0702030302020204" pitchFamily="66" charset="0"/>
            </a:endParaRPr>
          </a:p>
          <a:p>
            <a:pPr algn="r"/>
            <a:r>
              <a:rPr lang="ru-RU" sz="2800" b="1" dirty="0" smtClean="0">
                <a:latin typeface="Comic Sans MS" panose="030F0702030302020204" pitchFamily="66" charset="0"/>
              </a:rPr>
              <a:t> </a:t>
            </a:r>
            <a:r>
              <a:rPr lang="ru-RU" sz="2800" b="1" dirty="0">
                <a:latin typeface="Comic Sans MS" panose="030F0702030302020204" pitchFamily="66" charset="0"/>
              </a:rPr>
              <a:t>закруглёнными нижними углами, </a:t>
            </a:r>
            <a:endParaRPr lang="ru-RU" sz="2800" b="1" dirty="0" smtClean="0">
              <a:latin typeface="Comic Sans MS" panose="030F0702030302020204" pitchFamily="66" charset="0"/>
            </a:endParaRPr>
          </a:p>
          <a:p>
            <a:pPr algn="r"/>
            <a:r>
              <a:rPr lang="ru-RU" sz="2800" b="1" dirty="0" smtClean="0">
                <a:latin typeface="Comic Sans MS" panose="030F0702030302020204" pitchFamily="66" charset="0"/>
              </a:rPr>
              <a:t>заострённый в оконечности </a:t>
            </a:r>
            <a:r>
              <a:rPr lang="ru-RU" sz="2800" b="1" dirty="0">
                <a:latin typeface="Comic Sans MS" panose="030F0702030302020204" pitchFamily="66" charset="0"/>
              </a:rPr>
              <a:t>красный </a:t>
            </a:r>
            <a:endParaRPr lang="ru-RU" sz="2800" b="1" dirty="0" smtClean="0">
              <a:latin typeface="Comic Sans MS" panose="030F0702030302020204" pitchFamily="66" charset="0"/>
            </a:endParaRPr>
          </a:p>
          <a:p>
            <a:pPr algn="r"/>
            <a:r>
              <a:rPr lang="ru-RU" sz="2800" b="1" dirty="0" smtClean="0">
                <a:latin typeface="Comic Sans MS" panose="030F0702030302020204" pitchFamily="66" charset="0"/>
              </a:rPr>
              <a:t>геральдический </a:t>
            </a:r>
            <a:r>
              <a:rPr lang="ru-RU" sz="2800" b="1" dirty="0">
                <a:latin typeface="Comic Sans MS" panose="030F0702030302020204" pitchFamily="66" charset="0"/>
              </a:rPr>
              <a:t>щит с золотым </a:t>
            </a:r>
            <a:endParaRPr lang="ru-RU" sz="2800" b="1" dirty="0" smtClean="0">
              <a:latin typeface="Comic Sans MS" panose="030F0702030302020204" pitchFamily="66" charset="0"/>
            </a:endParaRPr>
          </a:p>
          <a:p>
            <a:pPr algn="r"/>
            <a:r>
              <a:rPr lang="ru-RU" sz="2800" b="1" dirty="0" smtClean="0">
                <a:latin typeface="Comic Sans MS" panose="030F0702030302020204" pitchFamily="66" charset="0"/>
              </a:rPr>
              <a:t>двуглавым </a:t>
            </a:r>
            <a:r>
              <a:rPr lang="ru-RU" sz="2800" b="1" dirty="0">
                <a:latin typeface="Comic Sans MS" panose="030F0702030302020204" pitchFamily="66" charset="0"/>
              </a:rPr>
              <a:t>орлом, поднявшим </a:t>
            </a:r>
            <a:endParaRPr lang="ru-RU" sz="2800" b="1" dirty="0" smtClean="0">
              <a:latin typeface="Comic Sans MS" panose="030F0702030302020204" pitchFamily="66" charset="0"/>
            </a:endParaRPr>
          </a:p>
          <a:p>
            <a:pPr algn="r"/>
            <a:r>
              <a:rPr lang="ru-RU" sz="2800" b="1" dirty="0" smtClean="0">
                <a:latin typeface="Comic Sans MS" panose="030F0702030302020204" pitchFamily="66" charset="0"/>
              </a:rPr>
              <a:t>вверх </a:t>
            </a:r>
            <a:r>
              <a:rPr lang="ru-RU" sz="2800" b="1" dirty="0">
                <a:latin typeface="Comic Sans MS" panose="030F0702030302020204" pitchFamily="66" charset="0"/>
              </a:rPr>
              <a:t>распущенные крылья. Орёл </a:t>
            </a:r>
            <a:endParaRPr lang="ru-RU" sz="2800" b="1" dirty="0" smtClean="0">
              <a:latin typeface="Comic Sans MS" panose="030F0702030302020204" pitchFamily="66" charset="0"/>
            </a:endParaRPr>
          </a:p>
          <a:p>
            <a:pPr algn="r"/>
            <a:r>
              <a:rPr lang="ru-RU" sz="2800" b="1" dirty="0" smtClean="0">
                <a:latin typeface="Comic Sans MS" panose="030F0702030302020204" pitchFamily="66" charset="0"/>
              </a:rPr>
              <a:t>увенчан </a:t>
            </a:r>
            <a:r>
              <a:rPr lang="ru-RU" sz="2800" b="1" dirty="0">
                <a:latin typeface="Comic Sans MS" panose="030F0702030302020204" pitchFamily="66" charset="0"/>
              </a:rPr>
              <a:t>двумя малыми коронами и – </a:t>
            </a:r>
            <a:r>
              <a:rPr lang="ru-RU" sz="2800" b="1" dirty="0" smtClean="0">
                <a:latin typeface="Comic Sans MS" panose="030F0702030302020204" pitchFamily="66" charset="0"/>
              </a:rPr>
              <a:t>над </a:t>
            </a:r>
            <a:r>
              <a:rPr lang="ru-RU" sz="2800" b="1" dirty="0">
                <a:latin typeface="Comic Sans MS" panose="030F0702030302020204" pitchFamily="66" charset="0"/>
              </a:rPr>
              <a:t>ними </a:t>
            </a:r>
            <a:r>
              <a:rPr lang="ru-RU" sz="2800" b="1" dirty="0" smtClean="0">
                <a:latin typeface="Comic Sans MS" panose="030F0702030302020204" pitchFamily="66" charset="0"/>
              </a:rPr>
              <a:t>– одной </a:t>
            </a:r>
            <a:r>
              <a:rPr lang="ru-RU" sz="2800" b="1" dirty="0">
                <a:latin typeface="Comic Sans MS" panose="030F0702030302020204" pitchFamily="66" charset="0"/>
              </a:rPr>
              <a:t>большой короной, </a:t>
            </a:r>
            <a:r>
              <a:rPr lang="ru-RU" sz="2800" b="1" dirty="0" smtClean="0">
                <a:latin typeface="Comic Sans MS" panose="030F0702030302020204" pitchFamily="66" charset="0"/>
              </a:rPr>
              <a:t>соединёнными лентой</a:t>
            </a:r>
            <a:r>
              <a:rPr lang="ru-RU" sz="2800" b="1" dirty="0">
                <a:latin typeface="Comic Sans MS" panose="030F0702030302020204" pitchFamily="66" charset="0"/>
              </a:rPr>
              <a:t>. В правой лапе орла – скипетр, </a:t>
            </a:r>
            <a:r>
              <a:rPr lang="ru-RU" sz="2800" b="1" dirty="0" smtClean="0">
                <a:latin typeface="Comic Sans MS" panose="030F0702030302020204" pitchFamily="66" charset="0"/>
              </a:rPr>
              <a:t>в левой </a:t>
            </a:r>
            <a:r>
              <a:rPr lang="ru-RU" sz="2800" b="1" dirty="0">
                <a:latin typeface="Comic Sans MS" panose="030F0702030302020204" pitchFamily="66" charset="0"/>
              </a:rPr>
              <a:t>– держава. На груди орла в </a:t>
            </a:r>
            <a:r>
              <a:rPr lang="ru-RU" sz="2800" b="1" dirty="0" smtClean="0">
                <a:latin typeface="Comic Sans MS" panose="030F0702030302020204" pitchFamily="66" charset="0"/>
              </a:rPr>
              <a:t>красном щите </a:t>
            </a:r>
            <a:r>
              <a:rPr lang="ru-RU" sz="2800" b="1" dirty="0">
                <a:latin typeface="Comic Sans MS" panose="030F0702030302020204" pitchFamily="66" charset="0"/>
              </a:rPr>
              <a:t>– серебряный всадник в синем плаще на </a:t>
            </a:r>
            <a:r>
              <a:rPr lang="ru-RU" sz="2800" b="1" dirty="0" smtClean="0">
                <a:latin typeface="Comic Sans MS" panose="030F0702030302020204" pitchFamily="66" charset="0"/>
              </a:rPr>
              <a:t>серебряном коне, поражающий </a:t>
            </a:r>
            <a:r>
              <a:rPr lang="ru-RU" sz="2800" b="1" dirty="0">
                <a:latin typeface="Comic Sans MS" panose="030F0702030302020204" pitchFamily="66" charset="0"/>
              </a:rPr>
              <a:t>серебряным копьём чёрного, опрокинутого навзничь и попранного конём дракона</a:t>
            </a:r>
            <a:r>
              <a:rPr lang="ru-RU" sz="2800" b="1" dirty="0" smtClean="0">
                <a:latin typeface="Comic Sans MS" panose="030F0702030302020204" pitchFamily="66" charset="0"/>
              </a:rPr>
              <a:t>.</a:t>
            </a:r>
            <a:endParaRPr lang="ru-RU" sz="2800" b="1" dirty="0" smtClean="0">
              <a:latin typeface="Comic Sans MS" panose="030F0702030302020204" pitchFamily="66" charset="0"/>
            </a:endParaRPr>
          </a:p>
          <a:p>
            <a:pPr algn="r"/>
            <a:endParaRPr lang="ru-RU" sz="2800" dirty="0">
              <a:latin typeface="Comic Sans MS" panose="030F0702030302020204" pitchFamily="66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77846"/>
            <a:ext cx="2102791" cy="244427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трелка вправо 10">
            <a:hlinkClick r:id="rId2" action="ppaction://hlinksldjump"/>
          </p:cNvPr>
          <p:cNvSpPr/>
          <p:nvPr/>
        </p:nvSpPr>
        <p:spPr>
          <a:xfrm>
            <a:off x="520989" y="6184728"/>
            <a:ext cx="599805" cy="4846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9055" y="407915"/>
            <a:ext cx="7920000" cy="216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>
                <a:latin typeface="Comic Sans MS" panose="030F0702030302020204" pitchFamily="66" charset="0"/>
              </a:rPr>
              <a:t>Золотой двуглавый орел, взмывающий над страной на своих могучих крыльях, — это символ единства народов России, живущих в двух частях света — Европе и Азии.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9055" y="404664"/>
            <a:ext cx="7920000" cy="216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Почему орел на гербе России </a:t>
            </a:r>
            <a:r>
              <a:rPr lang="ru-RU" sz="32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двуглавый?</a:t>
            </a:r>
            <a:endParaRPr lang="ru-RU" sz="3200" b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проверь</a:t>
            </a:r>
            <a:endParaRPr lang="ru-RU" sz="3000" b="1" dirty="0">
              <a:solidFill>
                <a:srgbClr val="C0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407915"/>
            <a:ext cx="7920000" cy="216000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4" name="Picture 2" descr="http://politrussia.com/upload/iblock/cbd/cbdeae2bea3d7c26ecefea9f7d581938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278" y="2505790"/>
            <a:ext cx="4392563" cy="439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8459193" y="6066279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03"/>
            </a:avLst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9055" y="407915"/>
            <a:ext cx="7920000" cy="216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Музыка Александра Александрова, слова Сергея Михалкова.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9055" y="404664"/>
            <a:ext cx="7920000" cy="2160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Кто является авторами музыки и слов гимна Российской Федерации? </a:t>
            </a:r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проверь</a:t>
            </a:r>
            <a:endParaRPr lang="ru-RU" sz="3000" b="1" dirty="0">
              <a:solidFill>
                <a:srgbClr val="C0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404664"/>
            <a:ext cx="7920000" cy="216000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98" y="2924943"/>
            <a:ext cx="7051923" cy="3377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8459193" y="6066279"/>
            <a:ext cx="394344" cy="521208"/>
          </a:xfrm>
          <a:prstGeom prst="actionButtonHo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TM02900720[[fn=Интеграл]]</Template>
  <TotalTime>0</TotalTime>
  <Words>6189</Words>
  <Application>WPS Presentation</Application>
  <PresentationFormat>Экран (4:3)</PresentationFormat>
  <Paragraphs>336</Paragraphs>
  <Slides>30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SimSun</vt:lpstr>
      <vt:lpstr>Wingdings</vt:lpstr>
      <vt:lpstr>Tw Cen MT</vt:lpstr>
      <vt:lpstr>Wingdings 3</vt:lpstr>
      <vt:lpstr>Comic Sans MS</vt:lpstr>
      <vt:lpstr>Monotype Sorts</vt:lpstr>
      <vt:lpstr>Wingdings</vt:lpstr>
      <vt:lpstr>Calibri</vt:lpstr>
      <vt:lpstr>Microsoft YaHei</vt:lpstr>
      <vt:lpstr>Arial Unicode MS</vt:lpstr>
      <vt:lpstr>Tw Cen MT Condensed</vt:lpstr>
      <vt:lpstr>Интеграл</vt:lpstr>
      <vt:lpstr>Интеллектуальная игра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N2022</cp:lastModifiedBy>
  <cp:revision>81</cp:revision>
  <dcterms:created xsi:type="dcterms:W3CDTF">2018-03-21T12:23:00Z</dcterms:created>
  <dcterms:modified xsi:type="dcterms:W3CDTF">2025-10-27T14:06:45Z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D6B030999E904A5DAFD00B1BA529E073_13</vt:lpwstr>
  </property>
  <property fmtid="{D5CDD505-2E9C-101B-9397-08002B2CF9AE}" pid="3" name="KSOProductBuildVer">
    <vt:lpwstr>1049-12.2.0.23131</vt:lpwstr>
  </property>
</Properties>
</file>