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1" r:id="rId6"/>
    <p:sldId id="262" r:id="rId7"/>
    <p:sldId id="264" r:id="rId8"/>
    <p:sldId id="265" r:id="rId9"/>
    <p:sldId id="266" r:id="rId10"/>
    <p:sldId id="271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60" r:id="rId19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528"/>
    <a:srgbClr val="0314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8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379FFB6-878B-4D89-A9F1-908C5F95EE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2E99EC-6DAC-40C4-9CB0-839F706897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BDA83-60F2-4E0C-99F1-3B198C71DA2A}" type="datetimeFigureOut">
              <a:rPr lang="ru-RU" smtClean="0"/>
              <a:t>02.04.2026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F36B973-D323-4241-8653-DEF1D8539A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3A8A117-4B44-48FF-836C-74493A3812B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BC633-CCA9-47F5-BCED-A56AA433DCD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7140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E1020-F5BA-43CF-AAA9-C04B3B12EF98}" type="datetimeFigureOut">
              <a:rPr lang="ru-RU" smtClean="0"/>
              <a:t>02.04.2026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D73D1A-6084-4304-99B6-284B940079F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641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D73D1A-6084-4304-99B6-284B940079F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175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D73D1A-6084-4304-99B6-284B940079FF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33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45C8F0DE-DCFB-4354-8112-588B45C19F1A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301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9" name="Заголовок 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DB28829-F9CE-4A60-BAD2-B30F1BE4EFBD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701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rtlCol="0" anchor="t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17638BE5-3B62-4C03-A438-E1216F2C074B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52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87B0E0-754C-4477-80CA-88F8319B7DB8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981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rtlCol="0"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9317EAC1-6C84-442C-8E88-63BE1308B9AD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929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 rtlCol="0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6B404C7-1C11-4173-AE97-ACE1CDB1DA83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167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 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2" name="Заголовок 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rtlCol="0"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rtlCol="0"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A08C9A-F61E-410C-8D06-F83B63A4711B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574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D3CD88-AC87-4FC1-8AA2-0F05556AC852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8" name="Заголовок 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4318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1B0009C-43A7-442E-9A53-3E5FB03870F2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69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 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rtlCol="0"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rtlCol="0"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rtlCol="0"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9AADAC3-179B-49AA-A8D7-B2E70D0E899B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3296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47817" y="599725"/>
            <a:ext cx="11290859" cy="3557252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/>
              <a:t>Щелкните значок, чтобы добавить изображение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E95E6D-EE8A-4AB4-A6E4-CDAE9E775FB7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803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585DD959-E34E-4321-8E46-EA4484D707DA}" type="datetime1">
              <a:rPr lang="ru-RU" smtClean="0"/>
              <a:t>02.04.2026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D57F1E4F-1CFF-5643-939E-217C01CDF56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рямоугольник 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0" name="Прямоугольник 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1" name="Прямоугольник 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5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Прямоугольник 14">
            <a:extLst>
              <a:ext uri="{FF2B5EF4-FFF2-40B4-BE49-F238E27FC236}">
                <a16:creationId xmlns:a16="http://schemas.microsoft.com/office/drawing/2014/main" id="{493D4EDA-58E0-40CC-B3CA-14CDEB349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7" name="Рисунок 6" descr="Цифровые подключения">
            <a:extLst>
              <a:ext uri="{FF2B5EF4-FFF2-40B4-BE49-F238E27FC236}">
                <a16:creationId xmlns:a16="http://schemas.microsoft.com/office/drawing/2014/main" id="{3840F91C-EDD0-4D4E-A4AB-E6C77856C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65" t="9091" r="3502" b="-1"/>
          <a:stretch/>
        </p:blipFill>
        <p:spPr>
          <a:xfrm>
            <a:off x="-2500" y="0"/>
            <a:ext cx="12191980" cy="6857990"/>
          </a:xfrm>
          <a:prstGeom prst="rect">
            <a:avLst/>
          </a:prstGeom>
        </p:spPr>
      </p:pic>
      <p:grpSp>
        <p:nvGrpSpPr>
          <p:cNvPr id="17" name="Группа 16">
            <a:extLst>
              <a:ext uri="{FF2B5EF4-FFF2-40B4-BE49-F238E27FC236}">
                <a16:creationId xmlns:a16="http://schemas.microsoft.com/office/drawing/2014/main" id="{AA9EB0BC-A85E-4C26-B355-5DFCEF6CC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8" name="Прямоугольник 17">
              <a:extLst>
                <a:ext uri="{FF2B5EF4-FFF2-40B4-BE49-F238E27FC236}">
                  <a16:creationId xmlns:a16="http://schemas.microsoft.com/office/drawing/2014/main" id="{3643E56B-BD42-413D-B17D-7958270F5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Прямоугольник 18">
              <a:extLst>
                <a:ext uri="{FF2B5EF4-FFF2-40B4-BE49-F238E27FC236}">
                  <a16:creationId xmlns:a16="http://schemas.microsoft.com/office/drawing/2014/main" id="{96C04F74-9467-4FA5-95DC-8D481A297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Прямоугольник 19">
              <a:extLst>
                <a:ext uri="{FF2B5EF4-FFF2-40B4-BE49-F238E27FC236}">
                  <a16:creationId xmlns:a16="http://schemas.microsoft.com/office/drawing/2014/main" id="{D73DE1C3-5C37-42E9-A3F0-256F19383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Прямоугольник 21">
            <a:extLst>
              <a:ext uri="{FF2B5EF4-FFF2-40B4-BE49-F238E27FC236}">
                <a16:creationId xmlns:a16="http://schemas.microsoft.com/office/drawing/2014/main" id="{4A2E7EC3-E07C-46CE-9B25-41865A506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732" y="4428067"/>
            <a:ext cx="11260667" cy="1962497"/>
          </a:xfrm>
          <a:prstGeom prst="rect">
            <a:avLst/>
          </a:prstGeom>
          <a:solidFill>
            <a:schemeClr val="accent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48B6CF59-4E5B-494D-A2F7-97ADD01E6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2292" y="4862514"/>
            <a:ext cx="10993546" cy="484822"/>
          </a:xfrm>
        </p:spPr>
        <p:txBody>
          <a:bodyPr rtlCol="0">
            <a:noAutofit/>
          </a:bodyPr>
          <a:lstStyle/>
          <a:p>
            <a:pPr algn="r"/>
            <a:r>
              <a:rPr lang="ru-RU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dirty="0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</a:p>
          <a:p>
            <a:pPr algn="r"/>
            <a:r>
              <a:rPr lang="ru-RU" dirty="0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Коныгина </a:t>
            </a:r>
            <a:r>
              <a:rPr lang="ru-RU" dirty="0" err="1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</a:t>
            </a:r>
            <a:r>
              <a:rPr lang="ru-RU" dirty="0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dirty="0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</a:t>
            </a:r>
          </a:p>
          <a:p>
            <a:pPr algn="ctr"/>
            <a:r>
              <a:rPr lang="ru-RU" sz="2800" dirty="0">
                <a:solidFill>
                  <a:srgbClr val="7CEB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3E663B1-ED28-49FE-90C6-ECF4D72A97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0017" y="1995486"/>
            <a:ext cx="9329530" cy="2522254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dirty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sz="1800" b="1" dirty="0">
                <a:solidFill>
                  <a:schemeClr val="bg2">
                    <a:lumMod val="10000"/>
                  </a:schemeClr>
                </a:solidFill>
              </a:rPr>
              <a:t>Муниципальное казенное общеобразовательное учреждение основная общеобразовательная школа д. Арык (с. </a:t>
            </a:r>
            <a:r>
              <a:rPr lang="ru-RU" sz="1800" b="1" dirty="0" err="1">
                <a:solidFill>
                  <a:schemeClr val="bg2">
                    <a:lumMod val="10000"/>
                  </a:schemeClr>
                </a:solidFill>
              </a:rPr>
              <a:t>Каксинвай</a:t>
            </a:r>
            <a:r>
              <a:rPr lang="ru-RU" sz="1800" b="1" dirty="0">
                <a:solidFill>
                  <a:schemeClr val="bg2">
                    <a:lumMod val="10000"/>
                  </a:schemeClr>
                </a:solidFill>
              </a:rPr>
              <a:t>) </a:t>
            </a:r>
            <a:r>
              <a:rPr lang="ru-RU" sz="1800" b="1" dirty="0" err="1">
                <a:solidFill>
                  <a:schemeClr val="bg2">
                    <a:lumMod val="10000"/>
                  </a:schemeClr>
                </a:solidFill>
              </a:rPr>
              <a:t>Малмыжского</a:t>
            </a:r>
            <a:r>
              <a:rPr lang="ru-RU" sz="1800" b="1" dirty="0">
                <a:solidFill>
                  <a:schemeClr val="bg2">
                    <a:lumMod val="10000"/>
                  </a:schemeClr>
                </a:solidFill>
              </a:rPr>
              <a:t> района Кировской области </a:t>
            </a:r>
            <a:br>
              <a:rPr lang="ru-RU" sz="1800" dirty="0">
                <a:solidFill>
                  <a:schemeClr val="bg2">
                    <a:lumMod val="10000"/>
                  </a:schemeClr>
                </a:solidFill>
              </a:rPr>
            </a:br>
            <a:br>
              <a:rPr lang="ru-RU" sz="1800" dirty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100" b="1" dirty="0">
                <a:solidFill>
                  <a:schemeClr val="bg2">
                    <a:lumMod val="90000"/>
                  </a:schemeClr>
                </a:solidFill>
              </a:rPr>
              <a:t>Цифровизация и ИКТ в </a:t>
            </a:r>
            <a:br>
              <a:rPr lang="ru-RU" sz="3100" b="1" dirty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3100" b="1" dirty="0">
                <a:solidFill>
                  <a:schemeClr val="bg2">
                    <a:lumMod val="90000"/>
                  </a:schemeClr>
                </a:solidFill>
              </a:rPr>
              <a:t> физической культуре:</a:t>
            </a:r>
            <a:br>
              <a:rPr lang="ru-RU" sz="3100" b="1" dirty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3100" b="1" dirty="0">
                <a:solidFill>
                  <a:schemeClr val="bg2">
                    <a:lumMod val="90000"/>
                  </a:schemeClr>
                </a:solidFill>
              </a:rPr>
              <a:t>инновационные подходы к повышению мотивации и объективной оценке физической подготовленности учащихся</a:t>
            </a:r>
            <a:br>
              <a:rPr lang="ru-RU" sz="3100" dirty="0">
                <a:solidFill>
                  <a:schemeClr val="bg2">
                    <a:lumMod val="90000"/>
                  </a:schemeClr>
                </a:solidFill>
              </a:rPr>
            </a:br>
            <a:endParaRPr lang="ru-RU" sz="31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557C18-D621-4035-886D-35DD7330525C}"/>
              </a:ext>
            </a:extLst>
          </p:cNvPr>
          <p:cNvSpPr txBox="1"/>
          <p:nvPr/>
        </p:nvSpPr>
        <p:spPr>
          <a:xfrm>
            <a:off x="4241830" y="371060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70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91520-9914-4D06-B92C-7A410D903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5. Интеллектуальный анализ данных (</a:t>
            </a:r>
            <a:r>
              <a:rPr lang="ru-RU" dirty="0" err="1"/>
              <a:t>Big</a:t>
            </a:r>
            <a:r>
              <a:rPr lang="ru-RU" dirty="0"/>
              <a:t> </a:t>
            </a:r>
            <a:r>
              <a:rPr lang="ru-RU" dirty="0" err="1"/>
              <a:t>Data</a:t>
            </a:r>
            <a:r>
              <a:rPr lang="ru-RU" dirty="0"/>
              <a:t>) в физическом воспитании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8F1A47-0CB8-487D-B1E6-3D4BDFC9D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5954519" cy="3678303"/>
          </a:xfrm>
        </p:spPr>
        <p:txBody>
          <a:bodyPr>
            <a:noAutofit/>
          </a:bodyPr>
          <a:lstStyle/>
          <a:p>
            <a:r>
              <a:rPr lang="ru-RU" sz="2400" dirty="0"/>
              <a:t>Анализ </a:t>
            </a:r>
            <a:r>
              <a:rPr lang="ru-RU" sz="2400" dirty="0" err="1"/>
              <a:t>Big</a:t>
            </a:r>
            <a:r>
              <a:rPr lang="ru-RU" sz="2400" dirty="0"/>
              <a:t> </a:t>
            </a:r>
            <a:r>
              <a:rPr lang="ru-RU" sz="2400" dirty="0" err="1"/>
              <a:t>Data</a:t>
            </a:r>
            <a:r>
              <a:rPr lang="ru-RU" sz="2400" dirty="0"/>
              <a:t>: выявление скрытой предрасположенности к спорту на основе сопоставления физических и антропометрических данных.</a:t>
            </a:r>
          </a:p>
          <a:p>
            <a:r>
              <a:rPr lang="ru-RU" sz="2400" dirty="0"/>
              <a:t>Персональный профиль здоровья: формирование «цифрового следа» для раннего обнаружения переутомления и профилактики травматизма через коррекцию нагрузок.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B571A1-0E54-4BA6-A0F7-0160CDCC5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711" y="2130340"/>
            <a:ext cx="3699917" cy="2597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DEB7D0-5122-4659-9237-E0CE9F2F3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5669" y="4123995"/>
            <a:ext cx="3576482" cy="2486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006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8567E1-8E10-4099-8FA5-08FF7653B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6. Психологическая адаптация и создание комфортной среды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B42C01-6263-438E-927D-11C694294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705727"/>
            <a:ext cx="7363595" cy="3800004"/>
          </a:xfrm>
        </p:spPr>
        <p:txBody>
          <a:bodyPr>
            <a:noAutofit/>
          </a:bodyPr>
          <a:lstStyle/>
          <a:p>
            <a:r>
              <a:rPr lang="ru-RU" dirty="0"/>
              <a:t>Цифровизация выступает инструментом гуманизации образования, снижая психологическое давление на ученика. </a:t>
            </a:r>
          </a:p>
          <a:p>
            <a:r>
              <a:rPr lang="ru-RU" dirty="0"/>
              <a:t>Отображение неудач: в цифровой среде результаты тестов перестают быть предметом публичного обсуждения. Конфиденциальность данных в личном кабинете позволяет учащимся с низким уровнем подготовки сосредоточиться на собственном прогрессе, не опасаясь социального сравнения, которое часто становится причиной отказа от занятий спортом в подростковом возрасте.</a:t>
            </a:r>
          </a:p>
          <a:p>
            <a:r>
              <a:rPr lang="ru-RU" dirty="0"/>
              <a:t>Смещение фокуса на самосовершенствование: интерактивные графики и визуализация личного рекорда («Победи себя вчерашнего») формируют установку на рост. Ученик конкурирует не с абстрактными нормами, а со своим предыдущим результатом, что гораздо эффективнее для закрепления привычки к физической активности.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8525FB-1CA2-4F72-8994-B33342F31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4787" y="2358886"/>
            <a:ext cx="4008892" cy="402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7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275F8-A2C0-4315-91BA-49CF3500F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7. Вызовы и барьеры цифровой трансформации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F69EDF-94C3-470F-A951-6ABD29526C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Техническое и социальное неравенство: риск возникновения «цифрового разрыва», когда учащиеся из семей с разным достатком имеют неодинаковый доступ к современным гаджетам. Решением может стать создание школьного фонда «умного инвентаря».</a:t>
            </a:r>
          </a:p>
          <a:p>
            <a:r>
              <a:rPr lang="ru-RU" sz="2400" dirty="0"/>
              <a:t> Этика и безопасность данных: Сбор биометрических данных требует строгой регламентации. Обработка такой информации должна быть защищена протоколами шифрования и соответствовать законодательству о персональных данных, чтобы исключить риск их утечки или нецелевого использования.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0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12BFE4-30E5-46C3-A3E7-CB1DEC7DE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Результаты внедрения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76B94C-A5A2-4A27-918A-23810C328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1. Рост мотивации учащихся на 25-40%. </a:t>
            </a:r>
          </a:p>
          <a:p>
            <a:r>
              <a:rPr lang="ru-RU" sz="2800" dirty="0"/>
              <a:t>2. Улучшение показателей ГТО на 15-25%.</a:t>
            </a:r>
          </a:p>
          <a:p>
            <a:r>
              <a:rPr lang="ru-RU" sz="2800" dirty="0"/>
              <a:t>3. Снижение пропусков по болезни за счет дозирования нагрузок.</a:t>
            </a:r>
          </a:p>
          <a:p>
            <a:r>
              <a:rPr lang="ru-RU" sz="2800" dirty="0"/>
              <a:t>4. Повышение точности оценки результатов.  </a:t>
            </a:r>
          </a:p>
          <a:p>
            <a:r>
              <a:rPr lang="ru-RU" sz="2800" dirty="0"/>
              <a:t>5.  Вовлечение освобождённых детей через цифровые альтернативы. </a:t>
            </a:r>
          </a:p>
        </p:txBody>
      </p:sp>
    </p:spTree>
    <p:extLst>
      <p:ext uri="{BB962C8B-B14F-4D97-AF65-F5344CB8AC3E}">
        <p14:creationId xmlns:p14="http://schemas.microsoft.com/office/powerpoint/2010/main" val="254475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4CBFB4-F9B2-4B8E-A2AA-4E4B5531C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dirty="0"/>
              <a:t>Заключение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0D58A8-946E-4996-8A51-D300B1C2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Резюмируя вышеизложенное, можно заявить, что внедрение ИКТ в процесс физического воспитания перестало быть вспомогательным элементом и стало стратегической необходимостью. Использование цифровых инструментов и методов геймификации позволяет эффективно решать проблему низкой мотивации учащихся, превращая тренировочный процесс в интерактивную и понятную для молодежи среду.</a:t>
            </a:r>
          </a:p>
          <a:p>
            <a:r>
              <a:rPr lang="ru-RU" dirty="0"/>
              <a:t>Более того, автоматизация сбора данных и использование носимых устройств обеспечивают беспрецедентный уровень объективности при оценке физической подготовленности. Это минимизирует влияние субъективного фактора и позволяет выстраивать образовательный процесс на основе точных физиологических показателей, обеспечивая безопасность и индивидуальный прогресс каждого учащегося.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049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 9">
            <a:extLst>
              <a:ext uri="{FF2B5EF4-FFF2-40B4-BE49-F238E27FC236}">
                <a16:creationId xmlns:a16="http://schemas.microsoft.com/office/drawing/2014/main" id="{379F11E2-8BA5-4C5C-AE7C-361E5EA01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pic>
        <p:nvPicPr>
          <p:cNvPr id="5" name="Рисунок 4" descr="Числа">
            <a:extLst>
              <a:ext uri="{FF2B5EF4-FFF2-40B4-BE49-F238E27FC236}">
                <a16:creationId xmlns:a16="http://schemas.microsoft.com/office/drawing/2014/main" id="{A21EA617-6D48-425F-97A8-7FEC82C8F4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9" r="9642" b="1"/>
          <a:stretch/>
        </p:blipFill>
        <p:spPr>
          <a:xfrm>
            <a:off x="446534" y="723899"/>
            <a:ext cx="5629979" cy="4262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 11">
            <a:extLst>
              <a:ext uri="{FF2B5EF4-FFF2-40B4-BE49-F238E27FC236}">
                <a16:creationId xmlns:a16="http://schemas.microsoft.com/office/drawing/2014/main" id="{7C00E1DA-EC7C-40FC-95E3-11FDCD2E4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0F87E73C-2B1A-4602-BFBE-CFE1E55D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96275" y="1419226"/>
            <a:ext cx="3081576" cy="1746762"/>
          </a:xfrm>
        </p:spPr>
        <p:txBody>
          <a:bodyPr rtlCol="0">
            <a:normAutofit/>
          </a:bodyPr>
          <a:lstStyle/>
          <a:p>
            <a:pPr rtl="0"/>
            <a:r>
              <a:rPr lang="ru-RU" dirty="0">
                <a:solidFill>
                  <a:srgbClr val="FFFFFF"/>
                </a:solidFill>
              </a:rPr>
              <a:t>Спасибо за внимание!</a:t>
            </a:r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A9CB511D-EA45-4336-847C-125266714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96275" y="3505095"/>
            <a:ext cx="3081576" cy="2629006"/>
          </a:xfrm>
        </p:spPr>
        <p:txBody>
          <a:bodyPr rtlCol="0">
            <a:normAutofit/>
          </a:bodyPr>
          <a:lstStyle/>
          <a:p>
            <a:pPr rtl="0"/>
            <a:endParaRPr lang="ru-RU" dirty="0">
              <a:solidFill>
                <a:schemeClr val="bg2"/>
              </a:solidFill>
            </a:endParaRPr>
          </a:p>
          <a:p>
            <a:pPr rtl="0"/>
            <a:endParaRPr lang="ru-RU" dirty="0">
              <a:solidFill>
                <a:schemeClr val="bg2"/>
              </a:solidFill>
            </a:endParaRPr>
          </a:p>
        </p:txBody>
      </p:sp>
      <p:grpSp>
        <p:nvGrpSpPr>
          <p:cNvPr id="14" name="Группа 13">
            <a:extLst>
              <a:ext uri="{FF2B5EF4-FFF2-40B4-BE49-F238E27FC236}">
                <a16:creationId xmlns:a16="http://schemas.microsoft.com/office/drawing/2014/main" id="{9A421166-2996-41A7-B094-AE5316F34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5" name="Прямоугольник 14">
              <a:extLst>
                <a:ext uri="{FF2B5EF4-FFF2-40B4-BE49-F238E27FC236}">
                  <a16:creationId xmlns:a16="http://schemas.microsoft.com/office/drawing/2014/main" id="{FDBB1B92-A3EB-43E4-8FAB-D20E8ED14C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Прямоугольник 15">
              <a:extLst>
                <a:ext uri="{FF2B5EF4-FFF2-40B4-BE49-F238E27FC236}">
                  <a16:creationId xmlns:a16="http://schemas.microsoft.com/office/drawing/2014/main" id="{3F3972F4-FE7E-48EA-AAD8-9BE5750A6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Прямоугольник 16">
              <a:extLst>
                <a:ext uri="{FF2B5EF4-FFF2-40B4-BE49-F238E27FC236}">
                  <a16:creationId xmlns:a16="http://schemas.microsoft.com/office/drawing/2014/main" id="{221614E5-870B-4D5E-A43B-8FF7E53234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ADEEEF-0A02-4768-9ED2-4C90C56D4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850" y="2729948"/>
            <a:ext cx="5022681" cy="376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134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DD482-1B45-4DEC-AC0E-5E86261FC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Введение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F32889-CD2C-4881-9CC7-9AA38B573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Тема цифровизации в физкультуре отражает переход к современным методам обучения через ИКТ. Использование цифровых инструментов решает проблему низкой мотивации «цифрового поколения» и заменяет формальный подход вовлекающей средой. Технологии обеспечивают объективный мониторинг состояния учащихся, позволяя педагогам эффективно сочетать традиции физического воспитания с инновациями.</a:t>
            </a:r>
          </a:p>
        </p:txBody>
      </p:sp>
    </p:spTree>
    <p:extLst>
      <p:ext uri="{BB962C8B-B14F-4D97-AF65-F5344CB8AC3E}">
        <p14:creationId xmlns:p14="http://schemas.microsoft.com/office/powerpoint/2010/main" val="825505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4B2D2F-8BE3-4AC7-8DD2-7F98880B3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67449C-3D16-48B8-BB72-EF29CF4FB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/>
              <a:t>Обусловлена требованиями ФГОС, необходимостью повышения мотивации учащихся и объективизации оценки их физической подготовленности. Современная система образования требует интеграции цифровых технологий в учебный процесс, включая физическую культуру. В условиях снижения двигательной активности школьников и роста интереса к гаджетам, применение ИКТ становится мощным инструментом мотивации, объективного контроля и персонализации обучения. Использование мобильных приложений, фитнес-</a:t>
            </a:r>
            <a:r>
              <a:rPr lang="ru-RU" sz="2800" dirty="0" err="1"/>
              <a:t>трекеров</a:t>
            </a:r>
            <a:r>
              <a:rPr lang="ru-RU" sz="2800" dirty="0"/>
              <a:t> и специализированных платформ позволяет не только точно фиксировать результаты, но и выстраивать индивидуальные траектории развития для каждого ученика. </a:t>
            </a:r>
          </a:p>
        </p:txBody>
      </p:sp>
    </p:spTree>
    <p:extLst>
      <p:ext uri="{BB962C8B-B14F-4D97-AF65-F5344CB8AC3E}">
        <p14:creationId xmlns:p14="http://schemas.microsoft.com/office/powerpoint/2010/main" val="805305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8479D3-AD80-4F66-939A-0050CD590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Новизна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458982-22E2-4905-A201-4A3C014EF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83" y="1822687"/>
            <a:ext cx="11029615" cy="3678303"/>
          </a:xfrm>
        </p:spPr>
        <p:txBody>
          <a:bodyPr>
            <a:normAutofit/>
          </a:bodyPr>
          <a:lstStyle/>
          <a:p>
            <a:endParaRPr lang="ru-RU" sz="3200" dirty="0"/>
          </a:p>
          <a:p>
            <a:r>
              <a:rPr lang="ru-RU" sz="3200" dirty="0"/>
              <a:t>1.Комбинация традиционных методов с цифровыми инструментами.</a:t>
            </a:r>
          </a:p>
          <a:p>
            <a:r>
              <a:rPr lang="ru-RU" sz="3200" dirty="0"/>
              <a:t>2.Авторская система мониторинга на основе данных фитнес-</a:t>
            </a:r>
            <a:r>
              <a:rPr lang="ru-RU" sz="3200" dirty="0" err="1"/>
              <a:t>трекеров</a:t>
            </a:r>
            <a:r>
              <a:rPr lang="ru-RU" sz="3200" dirty="0"/>
              <a:t>.</a:t>
            </a:r>
          </a:p>
          <a:p>
            <a:r>
              <a:rPr lang="ru-RU" sz="3200" dirty="0"/>
              <a:t>3.Использование видеоанализа как метода обратной связи.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47055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280528-A8DA-489E-92B2-C66646A63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F67D3F-6792-49C6-B81D-144D89F78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00982"/>
            <a:ext cx="11029615" cy="3678303"/>
          </a:xfrm>
        </p:spPr>
        <p:txBody>
          <a:bodyPr>
            <a:normAutofit/>
          </a:bodyPr>
          <a:lstStyle/>
          <a:p>
            <a:r>
              <a:rPr lang="ru-RU" sz="3200" dirty="0"/>
              <a:t>Повысить эффективность уроков физической культуры за счет внедрения цифровых инструментов, обеспечивающих персонализацию обучения, точную диагностику результатов и рост интереса школьников к занятиям.</a:t>
            </a:r>
          </a:p>
        </p:txBody>
      </p:sp>
    </p:spTree>
    <p:extLst>
      <p:ext uri="{BB962C8B-B14F-4D97-AF65-F5344CB8AC3E}">
        <p14:creationId xmlns:p14="http://schemas.microsoft.com/office/powerpoint/2010/main" val="381167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547C2-FAD5-4C38-B54A-ED5DE2FF2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Теоретико-методологические основы цифровизации физического воспитания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D5FD64-F444-4569-A5CE-5A4FF598E5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Внедрение ИКТ в образовательный процесс по физической культуре знаменует переход от нормативного подхода к личностно-ориентированному. Цифровые инструменты позволяют реализовать принцип индивидуализации нагрузок на основе объективных данных о функциональном состоянии организма. Это трансформирует восприятие предмета учащимися: из дисциплины с внешним принуждением физкультура превращается в процесс осознанного управления собственным здоровьем.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88939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AD24C-789C-4777-8D17-3AB607A49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Дистанционные и гибридные форматы обучения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4FEADB-D3DE-41EA-A75A-A3F3209C3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948721"/>
            <a:ext cx="6913890" cy="479685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Асинхронный контроль активности: использование облачных платформ позволяет засчитывать физическую активность ученика в свободное время. Ученик выполняет тренировку в удобном темпе, а учитель получает автоматический отчет о затраченных калориях и интенсивности упражнений через синхронизацию с фитнес-приложением.</a:t>
            </a:r>
          </a:p>
          <a:p>
            <a:r>
              <a:rPr lang="ru-RU" dirty="0"/>
              <a:t>Адаптивные нагрузки для детей с ОВЗ: гаджеты позволяют ювелирно настраивать упражнения под конкретные ограничения здоровья, исключая риск перенапряжения. Виртуальная реальность помогает безопасно отрабатывать движения и преодолевать страх перед физической активностью. Цифровые платформы объединяют усилия учителя, врача и родителей для оперативной коррекции программы реабилитации.</a:t>
            </a:r>
          </a:p>
          <a:p>
            <a:r>
              <a:rPr lang="ru-RU" dirty="0"/>
              <a:t>Виртуальное наставничество: Современные сервисы используют ИИ для предоставления мгновенной обратной связи. Например, приложение может контролировать количество повторений и правильность амплитуды движений в реальном времени, что критически важно при самостоятельном выполнении домашних заданий.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40C6AA-F39C-4916-A03A-97B84A04C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623" y="1998091"/>
            <a:ext cx="3138159" cy="2861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CF2F8DB-E023-4E93-BCBB-989484AA0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7410" y="3949148"/>
            <a:ext cx="3326296" cy="265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7095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8289E0-88A9-4291-97EE-3B4C0B3C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999201"/>
            <a:ext cx="11029616" cy="1013800"/>
          </a:xfrm>
        </p:spPr>
        <p:txBody>
          <a:bodyPr>
            <a:normAutofit fontScale="90000"/>
          </a:bodyPr>
          <a:lstStyle/>
          <a:p>
            <a:r>
              <a:rPr lang="ru-RU" dirty="0"/>
              <a:t>3. Геймификация как инструмент повышения учебной мотивации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DE88B7-8ED7-4EE9-B76D-4CBFE1D78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80" y="2240131"/>
            <a:ext cx="7184581" cy="4617869"/>
          </a:xfrm>
        </p:spPr>
        <p:txBody>
          <a:bodyPr>
            <a:normAutofit/>
          </a:bodyPr>
          <a:lstStyle/>
          <a:p>
            <a:r>
              <a:rPr lang="ru-RU" sz="2200" dirty="0"/>
              <a:t>Интеграция игровых механик в неигровую среду (геймификация) выступает мощным стимулом для вовлечения «цифрового поколения».</a:t>
            </a:r>
          </a:p>
          <a:p>
            <a:r>
              <a:rPr lang="ru-RU" sz="2200" dirty="0"/>
              <a:t>Система вознаграждений: использование виртуальных знаков отличия (</a:t>
            </a:r>
            <a:r>
              <a:rPr lang="ru-RU" sz="2200" dirty="0" err="1"/>
              <a:t>бэйджей</a:t>
            </a:r>
            <a:r>
              <a:rPr lang="ru-RU" sz="2200" dirty="0"/>
              <a:t>) и уровней прогресса формирует устойчивую внутреннюю мотивацию.</a:t>
            </a:r>
          </a:p>
          <a:p>
            <a:r>
              <a:rPr lang="ru-RU" sz="2200" dirty="0"/>
              <a:t>Социальное сопровождение: публичные рейтинги и сетевые сообщества внутри спортивных приложений создают среду здоровой конкуренции и социальной поддержки, что критически важно для подросткового возраста.</a:t>
            </a:r>
          </a:p>
          <a:p>
            <a:endParaRPr lang="ru-RU" sz="2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D7C4EE-49D9-4B2E-8D8C-2BB364C96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3498" y="2013001"/>
            <a:ext cx="4017310" cy="4251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1203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2037A6-5A6E-4EF2-89A0-134D704DE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075" y="2180496"/>
            <a:ext cx="11029616" cy="1013800"/>
          </a:xfrm>
        </p:spPr>
        <p:txBody>
          <a:bodyPr>
            <a:normAutofit fontScale="90000"/>
          </a:bodyPr>
          <a:lstStyle/>
          <a:p>
            <a:r>
              <a:rPr lang="ru-RU" dirty="0"/>
              <a:t>4. Технологические решения для объективной верификации подготовленности  </a:t>
            </a:r>
            <a:br>
              <a:rPr lang="ru-RU" dirty="0"/>
            </a:br>
            <a:br>
              <a:rPr lang="ru-RU" dirty="0"/>
            </a:b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Использование аппаратных средств минимизирует субъективность педагогического контроля.</a:t>
            </a:r>
            <a:br>
              <a:rPr lang="ru-RU" dirty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370BB5-28A2-40DA-89F2-BCD67B310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428" y="2570240"/>
            <a:ext cx="7768329" cy="3678303"/>
          </a:xfrm>
        </p:spPr>
        <p:txBody>
          <a:bodyPr>
            <a:normAutofit/>
          </a:bodyPr>
          <a:lstStyle/>
          <a:p>
            <a:r>
              <a:rPr lang="ru-RU" sz="2000" dirty="0"/>
              <a:t>Инструменты: фитнес-</a:t>
            </a:r>
            <a:r>
              <a:rPr lang="ru-RU" sz="2000" dirty="0" err="1"/>
              <a:t>трекеры</a:t>
            </a:r>
            <a:r>
              <a:rPr lang="ru-RU" sz="2000" dirty="0"/>
              <a:t>, спортивные приложения (</a:t>
            </a:r>
            <a:r>
              <a:rPr lang="ru-RU" sz="2000" dirty="0" err="1"/>
              <a:t>Strava</a:t>
            </a:r>
            <a:r>
              <a:rPr lang="ru-RU" sz="2000" dirty="0"/>
              <a:t>), видеоанализ, цифровые дневники и геймификация.</a:t>
            </a:r>
          </a:p>
          <a:p>
            <a:r>
              <a:rPr lang="ru-RU" sz="2000" dirty="0"/>
              <a:t>Биометрический мониторинг: носимые устройства позволяют отслеживать состояние организма и корректировать нагрузку в реальном времени.</a:t>
            </a:r>
          </a:p>
          <a:p>
            <a:r>
              <a:rPr lang="ru-RU" sz="2000" dirty="0"/>
              <a:t>Интеллектуальный видеоанализ: алгоритмы компьютерного зрения обеспечивают высокую точность оценки биомеханики, выявляя скрытые технические ошибки.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55C36C-BFB8-4BB4-9F29-345A70F61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825" y="2738471"/>
            <a:ext cx="3186335" cy="255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944B41-30D0-4280-B343-85174DF46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8880" y="4362138"/>
            <a:ext cx="2993191" cy="2288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214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Дивиденд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66F1C100-1D2B-4BEA-AD01-C4F230B3B96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BC12AA-1C15-4500-BC9C-8EE83A441DE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F69AFF4-BB30-4BA0-AD22-82CC3C4327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0CF3B2-1F0F-4FC5-8002-3E4869ABAD5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«Дивиденд» для ИТ-бизнеса</Template>
  <TotalTime>220</TotalTime>
  <Words>953</Words>
  <Application>Microsoft Office PowerPoint</Application>
  <PresentationFormat>Широкоэкранный</PresentationFormat>
  <Paragraphs>52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Corbel</vt:lpstr>
      <vt:lpstr>Times New Roman</vt:lpstr>
      <vt:lpstr>Wingdings 2</vt:lpstr>
      <vt:lpstr>Дивиденд</vt:lpstr>
      <vt:lpstr> Муниципальное казенное общеобразовательное учреждение основная общеобразовательная школа д. Арык (с. Каксинвай) Малмыжского района Кировской области   Цифровизация и ИКТ в   физической культуре: инновационные подходы к повышению мотивации и объективной оценке физической подготовленности учащихся </vt:lpstr>
      <vt:lpstr>Введение</vt:lpstr>
      <vt:lpstr>Актуальность</vt:lpstr>
      <vt:lpstr>Новизна</vt:lpstr>
      <vt:lpstr>цель</vt:lpstr>
      <vt:lpstr>1. Теоретико-методологические основы цифровизации физического воспитания</vt:lpstr>
      <vt:lpstr>2. Дистанционные и гибридные форматы обучения</vt:lpstr>
      <vt:lpstr>3. Геймификация как инструмент повышения учебной мотивации </vt:lpstr>
      <vt:lpstr>4. Технологические решения для объективной верификации подготовленности    Использование аппаратных средств минимизирует субъективность педагогического контроля. </vt:lpstr>
      <vt:lpstr>5. Интеллектуальный анализ данных (Big Data) в физическом воспитании</vt:lpstr>
      <vt:lpstr>6. Психологическая адаптация и создание комфортной среды </vt:lpstr>
      <vt:lpstr>7. Вызовы и барьеры цифровой трансформации</vt:lpstr>
      <vt:lpstr>Результаты внедрения </vt:lpstr>
      <vt:lpstr> Заключение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Цифровизация и ИКТ в  физической культуре</dc:title>
  <dc:creator>Степан Коныгин</dc:creator>
  <cp:lastModifiedBy>Степан Коныгин</cp:lastModifiedBy>
  <cp:revision>8</cp:revision>
  <dcterms:created xsi:type="dcterms:W3CDTF">2026-04-02T15:34:46Z</dcterms:created>
  <dcterms:modified xsi:type="dcterms:W3CDTF">2026-04-02T19:15:24Z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