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0" r:id="rId5"/>
    <p:sldId id="277" r:id="rId6"/>
    <p:sldId id="267" r:id="rId7"/>
    <p:sldId id="276" r:id="rId8"/>
    <p:sldId id="257" r:id="rId9"/>
    <p:sldId id="261" r:id="rId10"/>
    <p:sldId id="278" r:id="rId11"/>
    <p:sldId id="266" r:id="rId12"/>
    <p:sldId id="258" r:id="rId13"/>
    <p:sldId id="275" r:id="rId14"/>
    <p:sldId id="270" r:id="rId15"/>
    <p:sldId id="262" r:id="rId16"/>
    <p:sldId id="272" r:id="rId17"/>
    <p:sldId id="259" r:id="rId18"/>
    <p:sldId id="269" r:id="rId19"/>
    <p:sldId id="273" r:id="rId20"/>
    <p:sldId id="271" r:id="rId21"/>
    <p:sldId id="274" r:id="rId22"/>
    <p:sldId id="26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97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7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5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180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434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17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702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32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6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53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75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1A7B2-E8D1-4F8F-BD89-18D705CA5BB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0E399-C8C4-4E45-869A-D5CDBB3C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66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98618" y="1122218"/>
            <a:ext cx="9144000" cy="2110654"/>
          </a:xfrm>
        </p:spPr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Создание экологического отряда «Капелька»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79672" y="4585711"/>
            <a:ext cx="4585855" cy="16557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Подоплелова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МКДОУ д/с ОВ «Сказка»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Пижанка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ДОУ\Desktop\Педагогическая находка\Без названия (8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0" y="1921164"/>
            <a:ext cx="2753591" cy="3976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3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8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300" y="1267442"/>
            <a:ext cx="3802380" cy="54669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День воды</a:t>
            </a:r>
            <a:endParaRPr lang="ru-RU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61860" y="4180046"/>
            <a:ext cx="3802380" cy="1970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День снеговика</a:t>
            </a:r>
            <a:endParaRPr lang="ru-RU" sz="44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64" y="1175526"/>
            <a:ext cx="5219966" cy="2937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6" y="2071450"/>
            <a:ext cx="601210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7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</a:rPr>
              <a:t>Выставка «Мой домашний друг»</a:t>
            </a:r>
            <a:endParaRPr lang="ru-RU" sz="4800" b="1" dirty="0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1579417"/>
            <a:ext cx="3897745" cy="2923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68" y="1690688"/>
            <a:ext cx="2931968" cy="39092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45" y="1762773"/>
            <a:ext cx="3250623" cy="43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1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Акция «Покормите птиц зимой»</a:t>
            </a:r>
            <a:endParaRPr lang="ru-RU" sz="48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5" y="1282429"/>
            <a:ext cx="3401290" cy="2550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47" y="2310729"/>
            <a:ext cx="2945422" cy="3927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91" y="3826253"/>
            <a:ext cx="4017818" cy="30133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53" y="1432006"/>
            <a:ext cx="3546764" cy="26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FE2B9D-B7FD-49BA-BBAA-37481BF6F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72" y="1132183"/>
            <a:ext cx="4735448" cy="3659002"/>
          </a:xfrm>
          <a:prstGeom prst="rect">
            <a:avLst/>
          </a:prstGeom>
          <a:ln w="10795">
            <a:solidFill>
              <a:sysClr val="window" lastClr="FFFFFF"/>
            </a:solidFill>
            <a:prstDash val="dash"/>
            <a:miter lim="800000"/>
          </a:ln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518074" y="5373216"/>
            <a:ext cx="6886548" cy="1199056"/>
          </a:xfrm>
          <a:prstGeom prst="rect">
            <a:avLst/>
          </a:prstGeom>
          <a:solidFill>
            <a:srgbClr val="FEB80A">
              <a:tint val="45000"/>
            </a:srgbClr>
          </a:solidFill>
          <a:ln w="6350" cap="flat" cmpd="sng" algn="ctr">
            <a:solidFill>
              <a:srgbClr val="C32D2E"/>
            </a:solidFill>
            <a:prstDash val="solid"/>
            <a:miter lim="8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anchor="ctr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500" b="1" kern="1200" cap="none" baseline="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Акции «Каждой пичужке свою кормушку»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86" y="571500"/>
            <a:ext cx="2536177" cy="450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8" name="Заголовок 8"/>
          <p:cNvSpPr txBox="1">
            <a:spLocks/>
          </p:cNvSpPr>
          <p:nvPr/>
        </p:nvSpPr>
        <p:spPr>
          <a:xfrm>
            <a:off x="3493862" y="1104175"/>
            <a:ext cx="4951722" cy="917133"/>
          </a:xfrm>
          <a:prstGeom prst="rect">
            <a:avLst/>
          </a:prstGeom>
          <a:solidFill>
            <a:srgbClr val="FEB80A">
              <a:tint val="45000"/>
            </a:srgbClr>
          </a:solidFill>
          <a:ln w="6350" cap="flat" cmpd="sng" algn="ctr">
            <a:solidFill>
              <a:srgbClr val="C32D2E"/>
            </a:solidFill>
            <a:prstDash val="solid"/>
            <a:miter lim="8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anchor="ctr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500" b="1" kern="1200" cap="none" baseline="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Акция «Посади кедр»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Объект 7">
            <a:extLst>
              <a:ext uri="{FF2B5EF4-FFF2-40B4-BE49-F238E27FC236}">
                <a16:creationId xmlns:a16="http://schemas.microsoft.com/office/drawing/2014/main" id="{A41D1A4E-98BD-4904-9025-7AD7A347E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40" y="3132895"/>
            <a:ext cx="4063726" cy="3047794"/>
          </a:xfrm>
          <a:prstGeom prst="rect">
            <a:avLst/>
          </a:prstGeom>
          <a:ln w="10795">
            <a:solidFill>
              <a:sysClr val="window" lastClr="FFFFFF"/>
            </a:solidFill>
            <a:prstDash val="dash"/>
            <a:miter lim="800000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21" y="2760360"/>
            <a:ext cx="2850345" cy="380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1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1" y="1741790"/>
            <a:ext cx="4604886" cy="34536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95" y="1807179"/>
            <a:ext cx="4826559" cy="361991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95400" y="416227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Акция «Сдай батарейку – спаси природу»</a:t>
            </a:r>
            <a:endParaRPr lang="ru-RU" sz="48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53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Заголовок 8"/>
          <p:cNvSpPr txBox="1">
            <a:spLocks/>
          </p:cNvSpPr>
          <p:nvPr/>
        </p:nvSpPr>
        <p:spPr>
          <a:xfrm>
            <a:off x="2555776" y="197768"/>
            <a:ext cx="6147504" cy="782960"/>
          </a:xfrm>
          <a:prstGeom prst="rect">
            <a:avLst/>
          </a:prstGeom>
          <a:solidFill>
            <a:srgbClr val="FEB80A">
              <a:tint val="45000"/>
            </a:srgbClr>
          </a:solidFill>
          <a:ln w="9525" cap="flat" cmpd="sng" algn="ctr">
            <a:solidFill>
              <a:srgbClr val="C32D2E"/>
            </a:solidFill>
            <a:prstDash val="solid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anchor="ctr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500" b="1" kern="1200" cap="none" baseline="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Посадка семян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3" y="1220193"/>
            <a:ext cx="4060165" cy="2284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97" y="1350477"/>
            <a:ext cx="4060165" cy="2284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83" y="4005064"/>
            <a:ext cx="4827916" cy="27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2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Акция «Помоги бездомным животным»</a:t>
            </a:r>
            <a:endParaRPr lang="ru-RU" sz="48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C:\Users\ДОУ\Desktop\Педагогическая находка\IMG_20221130_0954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26" y="1906933"/>
            <a:ext cx="3833380" cy="2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9" y="1688983"/>
            <a:ext cx="4061115" cy="304583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82" y="2356644"/>
            <a:ext cx="287655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5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64008" lvl="0" algn="ctr">
              <a:lnSpc>
                <a:spcPct val="100000"/>
              </a:lnSpc>
              <a:spcBef>
                <a:spcPts val="100"/>
              </a:spcBef>
            </a:pPr>
            <a:r>
              <a:rPr lang="ru-RU" sz="4800" b="1" i="1" dirty="0">
                <a:solidFill>
                  <a:schemeClr val="tx2"/>
                </a:solidFill>
                <a:latin typeface="Monotype Corsiva" panose="03010101010201010101" pitchFamily="66" charset="0"/>
                <a:ea typeface="+mn-ea"/>
                <a:cs typeface="Times New Roman" panose="02020603050405020304" pitchFamily="18" charset="0"/>
              </a:rPr>
              <a:t>Знакомство с профессией «эколог»</a:t>
            </a:r>
            <a:br>
              <a:rPr lang="ru-RU" sz="4800" b="1" i="1" dirty="0">
                <a:solidFill>
                  <a:schemeClr val="tx2"/>
                </a:solidFill>
                <a:latin typeface="Monotype Corsiva" panose="03010101010201010101" pitchFamily="66" charset="0"/>
                <a:ea typeface="+mn-ea"/>
                <a:cs typeface="Times New Roman" panose="02020603050405020304" pitchFamily="18" charset="0"/>
              </a:rPr>
            </a:br>
            <a:endParaRPr lang="ru-RU" sz="48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CD68E007-5B50-4609-A659-D9BB5DFB6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7" y="1943322"/>
            <a:ext cx="3778008" cy="3101414"/>
          </a:xfrm>
          <a:prstGeom prst="rect">
            <a:avLst/>
          </a:prstGeom>
          <a:ln w="10795">
            <a:solidFill>
              <a:sysClr val="window" lastClr="FFFFFF"/>
            </a:solidFill>
            <a:prstDash val="dash"/>
            <a:miter lim="800000"/>
          </a:ln>
        </p:spPr>
      </p:pic>
      <p:pic>
        <p:nvPicPr>
          <p:cNvPr id="5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24" y="988684"/>
            <a:ext cx="4070275" cy="3052705"/>
          </a:xfrm>
          <a:prstGeom prst="rect">
            <a:avLst/>
          </a:prstGeom>
          <a:ln w="10795">
            <a:solidFill>
              <a:sysClr val="window" lastClr="FFFFFF"/>
            </a:solidFill>
            <a:prstDash val="dash"/>
            <a:miter lim="800000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960" y="3150250"/>
            <a:ext cx="4474240" cy="341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96" y="2604199"/>
            <a:ext cx="5443389" cy="3063240"/>
          </a:xfrm>
          <a:prstGeom prst="rect">
            <a:avLst/>
          </a:prstGeom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1259433" y="270342"/>
            <a:ext cx="7797552" cy="1143000"/>
          </a:xfrm>
          <a:prstGeom prst="rect">
            <a:avLst/>
          </a:prstGeom>
          <a:solidFill>
            <a:srgbClr val="FEB80A">
              <a:tint val="45000"/>
            </a:srgbClr>
          </a:solidFill>
          <a:ln w="9525" cap="flat" cmpd="sng" algn="ctr">
            <a:solidFill>
              <a:srgbClr val="C32D2E"/>
            </a:solidFill>
            <a:prstDash val="solid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anchor="ctr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500" b="1" kern="1200" cap="none" baseline="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Экскурсия в семенную станцию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8" y="1683981"/>
            <a:ext cx="4824452" cy="27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создания экологического отряда: осознанно-правильное отношение детей к объектам природы, с которыми они контактируют.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55811"/>
            <a:ext cx="10515600" cy="412115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экологических знаний, доступных пониманию ребенка;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умений и навыков наблюдений за природными объектами и явлениями;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гуманного, бережного, заботливого отношения к миру природы и окружающему миру в целом</a:t>
            </a:r>
          </a:p>
        </p:txBody>
      </p:sp>
    </p:spTree>
    <p:extLst>
      <p:ext uri="{BB962C8B-B14F-4D97-AF65-F5344CB8AC3E}">
        <p14:creationId xmlns:p14="http://schemas.microsoft.com/office/powerpoint/2010/main" val="41017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Объект 7">
            <a:extLst>
              <a:ext uri="{FF2B5EF4-FFF2-40B4-BE49-F238E27FC236}">
                <a16:creationId xmlns:a16="http://schemas.microsoft.com/office/drawing/2014/main" id="{294B46DB-C418-4943-A23A-8E716CE95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39" y="904718"/>
            <a:ext cx="4698884" cy="3631166"/>
          </a:xfrm>
          <a:prstGeom prst="rect">
            <a:avLst/>
          </a:prstGeom>
          <a:ln w="10795">
            <a:solidFill>
              <a:sysClr val="window" lastClr="FFFFFF"/>
            </a:solidFill>
            <a:prstDash val="dash"/>
            <a:miter lim="800000"/>
          </a:ln>
        </p:spPr>
      </p:pic>
      <p:pic>
        <p:nvPicPr>
          <p:cNvPr id="5" name="Объект 13">
            <a:extLst>
              <a:ext uri="{FF2B5EF4-FFF2-40B4-BE49-F238E27FC236}">
                <a16:creationId xmlns:a16="http://schemas.microsoft.com/office/drawing/2014/main" id="{9F53DC63-14F5-4A96-9E49-751A61C98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77" y="1312863"/>
            <a:ext cx="4297363" cy="3223021"/>
          </a:xfrm>
          <a:prstGeom prst="rect">
            <a:avLst/>
          </a:prstGeom>
          <a:ln w="10795">
            <a:solidFill>
              <a:sysClr val="window" lastClr="FFFFFF"/>
            </a:solidFill>
            <a:prstDash val="dash"/>
            <a:miter lim="800000"/>
          </a:ln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285852" y="5157192"/>
            <a:ext cx="7400948" cy="1411936"/>
          </a:xfrm>
          <a:prstGeom prst="rect">
            <a:avLst/>
          </a:prstGeom>
          <a:solidFill>
            <a:srgbClr val="FEB80A">
              <a:tint val="45000"/>
            </a:srgbClr>
          </a:solidFill>
          <a:ln w="9525" cap="flat" cmpd="sng" algn="ctr">
            <a:solidFill>
              <a:srgbClr val="C32D2E"/>
            </a:solidFill>
            <a:prstDash val="solid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anchor="ctr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500" b="1" kern="1200" cap="none" baseline="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Экскурсия на станцию по борьбе с болезнями животных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4" y="1201115"/>
            <a:ext cx="5487496" cy="3088061"/>
          </a:xfrm>
          <a:prstGeom prst="rect">
            <a:avLst/>
          </a:prstGeom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1763688" y="260648"/>
            <a:ext cx="5842992" cy="640080"/>
          </a:xfrm>
          <a:prstGeom prst="rect">
            <a:avLst/>
          </a:prstGeom>
          <a:solidFill>
            <a:srgbClr val="FEB80A">
              <a:tint val="45000"/>
            </a:srgbClr>
          </a:solidFill>
          <a:ln w="6350" cap="flat" cmpd="sng" algn="ctr">
            <a:solidFill>
              <a:srgbClr val="C32D2E"/>
            </a:solidFill>
            <a:prstDash val="solid"/>
            <a:miter lim="8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anchor="ctr">
            <a:normAutofit/>
          </a:bodyPr>
          <a:lstStyle>
            <a:lvl1pPr marL="64008" indent="0" algn="l" rtl="0" eaLnBrk="1" latinLnBrk="0" hangingPunct="1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4008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Встреча с агрономом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729" y="2882467"/>
            <a:ext cx="6333335" cy="356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978245"/>
            <a:ext cx="5846618" cy="4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9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36073"/>
            <a:ext cx="10515600" cy="3546762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девиз:</a:t>
            </a:r>
            <a:b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мы капельки,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Пока еще мы дети,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Но вместе дружно наведем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Порядок на планете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эмблема:</a:t>
            </a:r>
            <a:b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ДОУ\Desktop\Педагогическая находка\Без названия (8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37" y="2369129"/>
            <a:ext cx="2999509" cy="4017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52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Уголок для родителей</a:t>
            </a:r>
            <a:endParaRPr lang="ru-RU" sz="4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C:\Users\ДОУ\Desktop\Педагогическая находка\IMG_20221111_1330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659592" cy="389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ДОУ\Desktop\Педагогическая находка\IMG_20221111_1324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75" y="1814685"/>
            <a:ext cx="4706778" cy="3228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6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  <a:cs typeface="Microsoft Uighur" panose="02000000000000000000" pitchFamily="2" charset="-78"/>
              </a:rPr>
              <a:t>Поделки из природного материала</a:t>
            </a:r>
            <a:endParaRPr lang="ru-RU" b="1" dirty="0">
              <a:solidFill>
                <a:schemeClr val="tx2"/>
              </a:solidFill>
              <a:latin typeface="Monotype Corsiva" panose="03010101010201010101" pitchFamily="66" charset="0"/>
              <a:cs typeface="Microsoft Uighur" panose="02000000000000000000" pitchFamily="2" charset="-7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75" y="1690688"/>
            <a:ext cx="7678305" cy="43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3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</a:rPr>
              <a:t>Подвижные игры</a:t>
            </a:r>
            <a:endParaRPr lang="ru-RU" sz="4800" dirty="0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0818"/>
            <a:ext cx="3860223" cy="5146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3" y="1976004"/>
            <a:ext cx="5195455" cy="389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2" y="334503"/>
            <a:ext cx="4977165" cy="2800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70" y="3925387"/>
            <a:ext cx="5211791" cy="2932910"/>
          </a:xfrm>
          <a:prstGeom prst="rect">
            <a:avLst/>
          </a:prstGeom>
        </p:spPr>
      </p:pic>
      <p:sp>
        <p:nvSpPr>
          <p:cNvPr id="6" name="Текст 3">
            <a:extLst>
              <a:ext uri="{FF2B5EF4-FFF2-40B4-BE49-F238E27FC236}">
                <a16:creationId xmlns:a16="http://schemas.microsoft.com/office/drawing/2014/main" id="{6008B020-77A9-4994-835D-2DEA5B2D2DBF}"/>
              </a:ext>
            </a:extLst>
          </p:cNvPr>
          <p:cNvSpPr txBox="1">
            <a:spLocks/>
          </p:cNvSpPr>
          <p:nvPr/>
        </p:nvSpPr>
        <p:spPr>
          <a:xfrm>
            <a:off x="2958324" y="3032956"/>
            <a:ext cx="6789419" cy="792088"/>
          </a:xfrm>
          <a:prstGeom prst="rect">
            <a:avLst/>
          </a:prstGeom>
          <a:solidFill>
            <a:sysClr val="window" lastClr="FFFFFF"/>
          </a:solidFill>
          <a:ln w="10795">
            <a:solidFill>
              <a:sysClr val="window" lastClr="FFFFFF"/>
            </a:solidFill>
            <a:miter lim="800000"/>
          </a:ln>
        </p:spPr>
        <p:txBody>
          <a:bodyPr anchor="ctr">
            <a:normAutofit/>
          </a:bodyPr>
          <a:lstStyle>
            <a:lvl1pPr marL="64008" indent="0" algn="l" rtl="0" eaLnBrk="1" latinLnBrk="0" hangingPunct="1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Дидактические игры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645" y="1304877"/>
            <a:ext cx="4743398" cy="26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109" y="4581432"/>
            <a:ext cx="4191000" cy="77094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Синичкин день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1201"/>
            <a:ext cx="4106975" cy="3080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09" y="1501201"/>
            <a:ext cx="4659373" cy="349453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517526"/>
            <a:ext cx="10515600" cy="770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Экологические праздники</a:t>
            </a:r>
            <a:endParaRPr lang="ru-RU" sz="4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824495" y="5023926"/>
            <a:ext cx="4191000" cy="770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День леса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5" y="845126"/>
            <a:ext cx="4336223" cy="3252167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0806" y="4097293"/>
            <a:ext cx="4191000" cy="77094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Праздник березы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32" y="1470234"/>
            <a:ext cx="4530675" cy="3398007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096000" y="5092172"/>
            <a:ext cx="4191000" cy="770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День кошек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40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162</Words>
  <Application>Microsoft Office PowerPoint</Application>
  <PresentationFormat>Широкоэкранный</PresentationFormat>
  <Paragraphs>30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Corbel</vt:lpstr>
      <vt:lpstr>Microsoft Uighur</vt:lpstr>
      <vt:lpstr>Monotype Corsiva</vt:lpstr>
      <vt:lpstr>Times New Roman</vt:lpstr>
      <vt:lpstr>Wingdings</vt:lpstr>
      <vt:lpstr>Wingdings 2</vt:lpstr>
      <vt:lpstr>Тема Office</vt:lpstr>
      <vt:lpstr>Создание экологического отряда «Капелька»</vt:lpstr>
      <vt:lpstr>Цель создания экологического отряда: осознанно-правильное отношение детей к объектам природы, с которыми они контактируют.</vt:lpstr>
      <vt:lpstr>Наш девиз:           Пока еще мы капельки,      Пока еще мы дети,      Но вместе дружно наведем      Порядок на планете                                                            Наша эмблема: </vt:lpstr>
      <vt:lpstr>Уголок для родителей</vt:lpstr>
      <vt:lpstr>Поделки из природного материала</vt:lpstr>
      <vt:lpstr>Подвижные игры</vt:lpstr>
      <vt:lpstr>Презентация PowerPoint</vt:lpstr>
      <vt:lpstr>Синичкин день</vt:lpstr>
      <vt:lpstr>Праздник березы</vt:lpstr>
      <vt:lpstr>День воды</vt:lpstr>
      <vt:lpstr>Выставка «Мой домашний друг»</vt:lpstr>
      <vt:lpstr>Акция «Покормите птиц зимой»</vt:lpstr>
      <vt:lpstr>Презентация PowerPoint</vt:lpstr>
      <vt:lpstr>Презентация PowerPoint</vt:lpstr>
      <vt:lpstr>Акция «Сдай батарейку – спаси природу»</vt:lpstr>
      <vt:lpstr>Презентация PowerPoint</vt:lpstr>
      <vt:lpstr>Акция «Помоги бездомным животным»</vt:lpstr>
      <vt:lpstr>Знакомство с профессией «эколог»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экологического отряда «Капелька»</dc:title>
  <dc:creator>ДОУ</dc:creator>
  <cp:lastModifiedBy>RCentr</cp:lastModifiedBy>
  <cp:revision>14</cp:revision>
  <dcterms:created xsi:type="dcterms:W3CDTF">2023-04-24T15:35:48Z</dcterms:created>
  <dcterms:modified xsi:type="dcterms:W3CDTF">2026-03-13T06:52:31Z</dcterms:modified>
</cp:coreProperties>
</file>