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56" r:id="rId2"/>
    <p:sldId id="259" r:id="rId3"/>
    <p:sldId id="289" r:id="rId4"/>
    <p:sldId id="257" r:id="rId5"/>
    <p:sldId id="258" r:id="rId6"/>
    <p:sldId id="260" r:id="rId7"/>
    <p:sldId id="261" r:id="rId8"/>
    <p:sldId id="262" r:id="rId9"/>
    <p:sldId id="284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86" r:id="rId26"/>
    <p:sldId id="287" r:id="rId27"/>
    <p:sldId id="278" r:id="rId28"/>
    <p:sldId id="279" r:id="rId29"/>
    <p:sldId id="282" r:id="rId30"/>
    <p:sldId id="280" r:id="rId31"/>
    <p:sldId id="281" r:id="rId32"/>
    <p:sldId id="283" r:id="rId33"/>
    <p:sldId id="285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D9CCF6-1E1F-4FA3-8B4E-8720984D5521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5B74C9-9EDE-43BC-B17A-CB17D23A82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5B74C9-9EDE-43BC-B17A-CB17D23A824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1A2AD0E-55A8-423B-87D0-F7867E1048E6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2AF14A0-0B22-4BD3-8664-2CB4A6EFE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A2AD0E-55A8-423B-87D0-F7867E1048E6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AF14A0-0B22-4BD3-8664-2CB4A6EFE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1A2AD0E-55A8-423B-87D0-F7867E1048E6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2AF14A0-0B22-4BD3-8664-2CB4A6EFE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A2AD0E-55A8-423B-87D0-F7867E1048E6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AF14A0-0B22-4BD3-8664-2CB4A6EFE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1A2AD0E-55A8-423B-87D0-F7867E1048E6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D2AF14A0-0B22-4BD3-8664-2CB4A6EFE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A2AD0E-55A8-423B-87D0-F7867E1048E6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AF14A0-0B22-4BD3-8664-2CB4A6EFE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A2AD0E-55A8-423B-87D0-F7867E1048E6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AF14A0-0B22-4BD3-8664-2CB4A6EFE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A2AD0E-55A8-423B-87D0-F7867E1048E6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AF14A0-0B22-4BD3-8664-2CB4A6EFE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1A2AD0E-55A8-423B-87D0-F7867E1048E6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AF14A0-0B22-4BD3-8664-2CB4A6EFE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A2AD0E-55A8-423B-87D0-F7867E1048E6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AF14A0-0B22-4BD3-8664-2CB4A6EFE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A2AD0E-55A8-423B-87D0-F7867E1048E6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AF14A0-0B22-4BD3-8664-2CB4A6EFEF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1A2AD0E-55A8-423B-87D0-F7867E1048E6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2AF14A0-0B22-4BD3-8664-2CB4A6EFEF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2%D1%8F%D1%82%D1%81%D0%BA%D0%B0%D1%8F_%D1%81%D0%B2%D0%B8%D1%81%D1%82%D1%83%D0%BD%D1%8C%D1%8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488" y="785794"/>
            <a:ext cx="6143668" cy="2044270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ru-RU" sz="6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ДЫМКОВСКАЯ ИГРУШКА</a:t>
            </a:r>
            <a:endParaRPr lang="ru-RU" sz="60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triffid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3000372"/>
            <a:ext cx="5098316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свирели"/>
          <p:cNvPicPr>
            <a:picLocks noChangeAspect="1" noChangeArrowheads="1"/>
          </p:cNvPicPr>
          <p:nvPr/>
        </p:nvPicPr>
        <p:blipFill>
          <a:blip r:embed="rId3" cstate="print"/>
          <a:srcRect l="49614"/>
          <a:stretch>
            <a:fillRect/>
          </a:stretch>
        </p:blipFill>
        <p:spPr bwMode="auto">
          <a:xfrm>
            <a:off x="214282" y="714356"/>
            <a:ext cx="2232025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239000" cy="82012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 ЦВЕТЕ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214282" y="1000108"/>
            <a:ext cx="7786688" cy="2714625"/>
          </a:xfrm>
          <a:prstGeom prst="rect">
            <a:avLst/>
          </a:prstGeom>
          <a:noFill/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Для  росписи  используют  контрастные 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сочетания  ярких  цветов: 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3311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красного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50BA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малинового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жёлтого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оранжевого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голубого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зеленого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 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синего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и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черного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 descr="сканирование00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3429000"/>
            <a:ext cx="4500562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239000" cy="8915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ЭЛЕМЕНТЫ РОСПИСИ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Rectangle 7"/>
          <p:cNvSpPr txBox="1">
            <a:spLocks noChangeArrowheads="1"/>
          </p:cNvSpPr>
          <p:nvPr/>
        </p:nvSpPr>
        <p:spPr>
          <a:xfrm>
            <a:off x="357158" y="1071546"/>
            <a:ext cx="7389835" cy="280828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Особенностью дымковской игрушки является простой геометрический орнамент, состоящий из ярких пятен, кругов, зигзагов и полосок разной толщины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11" descr="сканирование001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l="31573" t="48680" r="50249" b="21370"/>
          <a:stretch>
            <a:fillRect/>
          </a:stretch>
        </p:blipFill>
        <p:spPr bwMode="auto">
          <a:xfrm rot="4650912">
            <a:off x="5881513" y="2978078"/>
            <a:ext cx="1795462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сканирование00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85" t="24280" r="53334" b="55031"/>
          <a:stretch>
            <a:fillRect/>
          </a:stretch>
        </p:blipFill>
        <p:spPr bwMode="auto">
          <a:xfrm>
            <a:off x="0" y="3500438"/>
            <a:ext cx="2592388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сканирование001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54" t="49261" r="76173" b="6085"/>
          <a:stretch>
            <a:fillRect/>
          </a:stretch>
        </p:blipFill>
        <p:spPr bwMode="auto">
          <a:xfrm>
            <a:off x="2928926" y="3857628"/>
            <a:ext cx="20097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 descr="сканирование001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812" t="4071" r="68796" b="58600"/>
          <a:stretch>
            <a:fillRect/>
          </a:stretch>
        </p:blipFill>
        <p:spPr bwMode="auto">
          <a:xfrm rot="5400000">
            <a:off x="5895983" y="4806950"/>
            <a:ext cx="18700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сканирование001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765" t="23827" r="4654" b="49722"/>
          <a:stretch>
            <a:fillRect/>
          </a:stretch>
        </p:blipFill>
        <p:spPr bwMode="auto">
          <a:xfrm>
            <a:off x="446044" y="428604"/>
            <a:ext cx="242889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сканирование001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751" t="2625" r="4608" b="81163"/>
          <a:stretch>
            <a:fillRect/>
          </a:stretch>
        </p:blipFill>
        <p:spPr bwMode="auto">
          <a:xfrm>
            <a:off x="3643306" y="285728"/>
            <a:ext cx="3919171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 descr="сканирование001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632" t="46980" r="55348" b="31204"/>
          <a:stretch>
            <a:fillRect/>
          </a:stretch>
        </p:blipFill>
        <p:spPr bwMode="auto">
          <a:xfrm>
            <a:off x="428596" y="3786190"/>
            <a:ext cx="234315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2" descr="сканирование0027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8F3"/>
              </a:clrFrom>
              <a:clrTo>
                <a:srgbClr val="FBF8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3929066"/>
            <a:ext cx="252095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сканирование001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32" t="43433" r="69485" b="5302"/>
          <a:stretch>
            <a:fillRect/>
          </a:stretch>
        </p:blipFill>
        <p:spPr bwMode="auto">
          <a:xfrm rot="21050187">
            <a:off x="3331662" y="3044254"/>
            <a:ext cx="1720850" cy="3401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778674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0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Посмотрите, как можно начать</a:t>
            </a:r>
            <a:br>
              <a:rPr lang="ru-RU" sz="3200" b="0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3200" b="0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 рисовать узоры на юбке</a:t>
            </a:r>
            <a:endParaRPr lang="ru-RU" sz="3200" b="0" dirty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4" name="Picture 3" descr="D:\Данные\Мой документы\Мои рисунки\Безымянный 1.bmp"/>
          <p:cNvPicPr>
            <a:picLocks noChangeAspect="1" noChangeArrowheads="1"/>
          </p:cNvPicPr>
          <p:nvPr/>
        </p:nvPicPr>
        <p:blipFill>
          <a:blip r:embed="rId2" cstate="print"/>
          <a:srcRect r="32422" b="13251"/>
          <a:stretch>
            <a:fillRect/>
          </a:stretch>
        </p:blipFill>
        <p:spPr bwMode="auto">
          <a:xfrm>
            <a:off x="214313" y="1714500"/>
            <a:ext cx="3857621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Данные\Мой документы\Мои рисунки\Безымянный 2.bmp"/>
          <p:cNvPicPr>
            <a:picLocks noChangeAspect="1" noChangeArrowheads="1"/>
          </p:cNvPicPr>
          <p:nvPr/>
        </p:nvPicPr>
        <p:blipFill>
          <a:blip r:embed="rId3" cstate="print"/>
          <a:srcRect r="13574" b="1855"/>
          <a:stretch>
            <a:fillRect/>
          </a:stretch>
        </p:blipFill>
        <p:spPr bwMode="auto">
          <a:xfrm>
            <a:off x="4429124" y="1714488"/>
            <a:ext cx="3643339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1357291" y="1412874"/>
            <a:ext cx="6072230" cy="40163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Поэтапное 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выполнение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росписи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сканирование00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60350"/>
            <a:ext cx="2038350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сканирование00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63" y="714375"/>
            <a:ext cx="2422525" cy="316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сканирование00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3284538"/>
            <a:ext cx="2373312" cy="323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сканирование00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50" y="3071813"/>
            <a:ext cx="2657475" cy="361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сканирование00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88913"/>
            <a:ext cx="192405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сканирование00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375" y="260350"/>
            <a:ext cx="1827213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сканирование00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688" y="260350"/>
            <a:ext cx="1958975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сканирование00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3068638"/>
            <a:ext cx="2112963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сканирование00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113" y="3284538"/>
            <a:ext cx="212090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сканирование00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425" y="3357563"/>
            <a:ext cx="2246313" cy="319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сканирование0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3375"/>
            <a:ext cx="24685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сканирование0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0" y="2500313"/>
            <a:ext cx="298132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сканирование0028"/>
          <p:cNvPicPr>
            <a:picLocks noChangeAspect="1" noChangeArrowheads="1"/>
          </p:cNvPicPr>
          <p:nvPr/>
        </p:nvPicPr>
        <p:blipFill>
          <a:blip r:embed="rId4" cstate="print"/>
          <a:srcRect l="2464" r="5461"/>
          <a:stretch>
            <a:fillRect/>
          </a:stretch>
        </p:blipFill>
        <p:spPr bwMode="auto">
          <a:xfrm>
            <a:off x="6143625" y="260350"/>
            <a:ext cx="2820988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сканирование00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063" y="404813"/>
            <a:ext cx="18605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сканирование00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404813"/>
            <a:ext cx="2097087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сканирование00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38" y="2643188"/>
            <a:ext cx="2087562" cy="381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сканирование003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85000" y="2565400"/>
            <a:ext cx="21590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14422"/>
            <a:ext cx="7239000" cy="2894646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chemeClr val="tx1"/>
                </a:solidFill>
              </a:rPr>
              <a:t>ЭТАПЫ ИЗГОТОВЛЕНИЯ</a:t>
            </a:r>
            <a:endParaRPr lang="ru-RU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7239000" cy="1034436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tx1"/>
                </a:solidFill>
              </a:rPr>
              <a:t>ИСТОРИЯ ПРОМЫСЛА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285720" y="1785926"/>
            <a:ext cx="7786742" cy="448913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</a:t>
            </a:r>
            <a:r>
              <a:rPr lang="ru-RU" dirty="0" smtClean="0"/>
              <a:t>Дымковская игрушка — один из самых старинных промыслов России, существует на Вятской земле более четырёхсот лет.</a:t>
            </a:r>
          </a:p>
          <a:p>
            <a:pPr marL="0" indent="0" algn="just">
              <a:buNone/>
            </a:pPr>
            <a:r>
              <a:rPr lang="ru-RU" dirty="0" smtClean="0"/>
              <a:t>         Возникновение игрушки связывают с весенним праздником </a:t>
            </a:r>
            <a:r>
              <a:rPr lang="ru-RU" dirty="0" smtClean="0">
                <a:hlinkClick r:id="rId3" tooltip="Вятская свистунья"/>
              </a:rPr>
              <a:t>Свистунья</a:t>
            </a:r>
            <a:r>
              <a:rPr lang="ru-RU" dirty="0" smtClean="0"/>
              <a:t>, к которому женское население слободы Дымково лепило глиняные свистульки в виде коней, баранов, козлов, уточек. Позднее, когда праздник потерял своё значение, промысел не только сохранился, но и получил дальнейшее развитие.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71480"/>
            <a:ext cx="4286248" cy="5996004"/>
          </a:xfrm>
          <a:prstGeom prst="rect">
            <a:avLst/>
          </a:prstGeom>
          <a:noFill/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714876" y="428604"/>
            <a:ext cx="3429024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Красную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глину на игрушки собирали обычно весной после половодья на реке Вятке и смешивали ее с мелким, чистым речным песком, чтобы не трескалась при обжиге.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Подготовка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глины к работе не простое дело: ее рубят лопатой, множество раз переворачивают, заливают водой,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раньше и ногами месили.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Готовую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глину раскатывают на шарики, из которых делают блины и сворачивают известным приемом основную форму нужной игрушки.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5072098" cy="6358707"/>
          </a:xfrm>
          <a:prstGeom prst="rect">
            <a:avLst/>
          </a:prstGeom>
          <a:noFill/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143504" y="1857364"/>
            <a:ext cx="3635375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dirty="0"/>
              <a:t>Свернут блин</a:t>
            </a:r>
            <a:r>
              <a:rPr lang="ru-RU" sz="2800" dirty="0" smtClean="0"/>
              <a:t>,</a:t>
            </a:r>
          </a:p>
          <a:p>
            <a:r>
              <a:rPr lang="ru-RU" sz="2800" dirty="0" smtClean="0"/>
              <a:t>и </a:t>
            </a:r>
            <a:r>
              <a:rPr lang="ru-RU" sz="2800" dirty="0"/>
              <a:t>получится </a:t>
            </a:r>
            <a:endParaRPr lang="ru-RU" sz="2800" dirty="0" smtClean="0"/>
          </a:p>
          <a:p>
            <a:r>
              <a:rPr lang="ru-RU" sz="2800" dirty="0" smtClean="0"/>
              <a:t>колокол </a:t>
            </a:r>
            <a:r>
              <a:rPr lang="ru-RU" sz="2800" dirty="0"/>
              <a:t>юбки </a:t>
            </a:r>
            <a:endParaRPr lang="ru-RU" sz="2800" dirty="0" smtClean="0"/>
          </a:p>
          <a:p>
            <a:r>
              <a:rPr lang="ru-RU" sz="2800" dirty="0" smtClean="0"/>
              <a:t>для </a:t>
            </a:r>
            <a:r>
              <a:rPr lang="ru-RU" sz="2800" dirty="0"/>
              <a:t>барыни. </a:t>
            </a:r>
            <a:endParaRPr lang="ru-RU" sz="2800" dirty="0" smtClean="0"/>
          </a:p>
          <a:p>
            <a:r>
              <a:rPr lang="ru-RU" sz="2800" dirty="0" smtClean="0"/>
              <a:t>К ней«примажут</a:t>
            </a:r>
            <a:r>
              <a:rPr lang="ru-RU" sz="2800" dirty="0"/>
              <a:t>» стан, ручки, головку.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214290"/>
            <a:ext cx="4071965" cy="6500858"/>
          </a:xfrm>
          <a:prstGeom prst="rect">
            <a:avLst/>
          </a:prstGeom>
          <a:noFill/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572000" y="714356"/>
            <a:ext cx="34925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200" dirty="0"/>
              <a:t>Украсят </a:t>
            </a:r>
            <a:r>
              <a:rPr lang="ru-RU" sz="2200" dirty="0" err="1"/>
              <a:t>налепными</a:t>
            </a:r>
            <a:r>
              <a:rPr lang="ru-RU" sz="2200" dirty="0"/>
              <a:t> оборками, витыми косицами, кокошником, шляпкой. Следы &lt;примазки&gt; при всем желании не заметишь: острой лучинкой мастерица ловко обрезает лишние кусочки глины, а сырой тряпкой все время «оглаживает» игрушку, и получается она ровная, гладкая, будто не руками сделанная, а отлитая в форме.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480185"/>
            <a:ext cx="4357719" cy="6163526"/>
          </a:xfrm>
          <a:prstGeom prst="rect">
            <a:avLst/>
          </a:prstGeom>
          <a:noFill/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714876" y="1571612"/>
            <a:ext cx="3779837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dirty="0"/>
              <a:t>Но игрушка еще не готова. После лепки ее несколько дней сушили, затем 3-4 часа обжигали в русской печи и остужали. Сейчас для обжига используют муфельные печи.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714355"/>
            <a:ext cx="4286280" cy="5500727"/>
          </a:xfrm>
          <a:prstGeom prst="rect">
            <a:avLst/>
          </a:prstGeom>
          <a:noFill/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572000" y="714356"/>
            <a:ext cx="3500462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200" dirty="0"/>
              <a:t>Следующий этап работы – </a:t>
            </a:r>
            <a:r>
              <a:rPr lang="ru-RU" sz="2200" dirty="0" err="1"/>
              <a:t>обеливание</a:t>
            </a:r>
            <a:r>
              <a:rPr lang="ru-RU" sz="2200" dirty="0"/>
              <a:t>. Игрушки погружали в раствор мелко молотого мела, разведенного на молоке, и ставили на сквозняк. Молоко быстро скисало, и на поверхности изделия образовывалась пленка казеинового клея, лучшего закрепителя мела. Красная глиняная игрушка превращалась в ослепительно белую и была готова для росписи.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72390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Сходства и различия дымковской игрушки с каргопольской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285992"/>
            <a:ext cx="7239000" cy="4846320"/>
          </a:xfrm>
        </p:spPr>
        <p:txBody>
          <a:bodyPr/>
          <a:lstStyle/>
          <a:p>
            <a:pPr algn="just"/>
            <a:r>
              <a:rPr lang="ru-RU" dirty="0" smtClean="0"/>
              <a:t>Основные этапы лепки и росписи каргопольской игрушки такие же, как у дымковских.</a:t>
            </a:r>
          </a:p>
          <a:p>
            <a:pPr algn="just"/>
            <a:r>
              <a:rPr lang="ru-RU" dirty="0" smtClean="0"/>
              <a:t>Для росписи каргопольской игрушки используют совершенно особую цветовую гамму.</a:t>
            </a:r>
          </a:p>
          <a:p>
            <a:pPr algn="just"/>
            <a:r>
              <a:rPr lang="ru-RU" dirty="0" smtClean="0"/>
              <a:t>В орнаменте и сплошной окраске деталей каргопольской игрушки много красно-терракотового и охристого.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3614734" cy="1143000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Дымковская </a:t>
            </a:r>
            <a:br>
              <a:rPr lang="ru-RU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игрушка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929058" y="285728"/>
            <a:ext cx="4000528" cy="1143000"/>
          </a:xfrm>
          <a:prstGeom prst="rect">
            <a:avLst/>
          </a:prstGeom>
          <a:solidFill>
            <a:schemeClr val="tx2"/>
          </a:solidFill>
        </p:spPr>
        <p:txBody>
          <a:bodyPr vert="horz" lIns="45720" tIns="0" rIns="45720" bIns="0" anchor="b" anchorCtr="0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400" b="1" cap="all" dirty="0" err="1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Каргопольская</a:t>
            </a:r>
            <a:r>
              <a:rPr kumimoji="0" lang="ru-RU" sz="34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ru-RU" sz="34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4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игрушка</a:t>
            </a:r>
            <a:endParaRPr kumimoji="0" lang="ru-RU" sz="34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http://slj.ru/photo/photo.php?file=/2009/0819ken/_res/res_0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1785926"/>
            <a:ext cx="3643326" cy="4857768"/>
          </a:xfrm>
          <a:prstGeom prst="rect">
            <a:avLst/>
          </a:prstGeom>
          <a:noFill/>
        </p:spPr>
      </p:pic>
      <p:pic>
        <p:nvPicPr>
          <p:cNvPr id="2052" name="Picture 4" descr="http://bobrolet.ru/wp-content/gallery/dymkovskaya/dymkovskaya-toy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785926"/>
            <a:ext cx="3429024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150" y="2143116"/>
            <a:ext cx="787587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smtClean="0"/>
              <a:t>Стихотворения </a:t>
            </a:r>
          </a:p>
          <a:p>
            <a:pPr algn="ctr"/>
            <a:r>
              <a:rPr lang="ru-RU" sz="5400" dirty="0" smtClean="0"/>
              <a:t>о дымковских игрушках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857356" y="214290"/>
            <a:ext cx="557216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/>
            <a:r>
              <a:rPr lang="ru-RU" sz="2800" dirty="0"/>
              <a:t>Пусть вам </a:t>
            </a:r>
            <a:r>
              <a:rPr lang="ru-RU" sz="2800" dirty="0" smtClean="0"/>
              <a:t>лучшею подружкой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Станет русская </a:t>
            </a:r>
            <a:r>
              <a:rPr lang="ru-RU" sz="2800" dirty="0" smtClean="0"/>
              <a:t>игрушка</a:t>
            </a:r>
            <a:r>
              <a:rPr lang="ru-RU" sz="2800" dirty="0"/>
              <a:t>.</a:t>
            </a:r>
            <a:br>
              <a:rPr lang="ru-RU" sz="2800" dirty="0"/>
            </a:br>
            <a:r>
              <a:rPr lang="ru-RU" sz="2800" dirty="0"/>
              <a:t>И недаром все музеи</a:t>
            </a:r>
            <a:br>
              <a:rPr lang="ru-RU" sz="2800" dirty="0"/>
            </a:br>
            <a:r>
              <a:rPr lang="ru-RU" sz="2800" dirty="0"/>
              <a:t>Дорожат, гордятся ею. </a:t>
            </a:r>
          </a:p>
        </p:txBody>
      </p:sp>
      <p:pic>
        <p:nvPicPr>
          <p:cNvPr id="5" name="Picture 5" descr="сканирование00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357430"/>
            <a:ext cx="5108575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сканирование00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785813"/>
            <a:ext cx="3819525" cy="566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357686" y="2214554"/>
            <a:ext cx="3714776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ru-RU" sz="2600" dirty="0"/>
              <a:t>Посмотри, как хороша </a:t>
            </a:r>
          </a:p>
          <a:p>
            <a:pPr algn="l"/>
            <a:r>
              <a:rPr lang="ru-RU" sz="2600" dirty="0"/>
              <a:t>Эта девица-душа: </a:t>
            </a:r>
          </a:p>
          <a:p>
            <a:pPr algn="l"/>
            <a:r>
              <a:rPr lang="ru-RU" sz="2600" dirty="0"/>
              <a:t>Щечки алые горят, </a:t>
            </a:r>
          </a:p>
          <a:p>
            <a:pPr algn="l"/>
            <a:r>
              <a:rPr lang="ru-RU" sz="2600" dirty="0"/>
              <a:t>Удивительный наряд.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20040"/>
            <a:ext cx="7228656" cy="1812816"/>
          </a:xfrm>
        </p:spPr>
        <p:txBody>
          <a:bodyPr>
            <a:normAutofit/>
          </a:bodyPr>
          <a:lstStyle/>
          <a:p>
            <a:r>
              <a:rPr lang="ru-RU" sz="4000" dirty="0" smtClean="0"/>
              <a:t> Дымковские игрушки</a:t>
            </a:r>
            <a:br>
              <a:rPr lang="ru-RU" sz="4000" dirty="0" smtClean="0"/>
            </a:br>
            <a:r>
              <a:rPr lang="ru-RU" sz="4000" dirty="0" smtClean="0"/>
              <a:t> делают в городе Кирове.</a:t>
            </a:r>
            <a:br>
              <a:rPr lang="ru-RU" sz="40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7300664" cy="4898944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None/>
            </a:pPr>
            <a:r>
              <a:rPr lang="ru-RU" sz="3200" dirty="0" smtClean="0"/>
              <a:t>С высокого берега реки Вятки видна заречная слобода Дымково.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None/>
            </a:pPr>
            <a:r>
              <a:rPr lang="ru-RU" sz="3200" dirty="0" smtClean="0"/>
              <a:t>Зимой, когда  топились печи, летом, когда туман, вся слобода - будто в дымке. Поэтому и название такое. Здесь в далёкую старину и зародился промысел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None/>
            </a:pPr>
            <a:r>
              <a:rPr lang="ru-RU" sz="3200" dirty="0" smtClean="0"/>
              <a:t>дымковской </a:t>
            </a:r>
            <a:endParaRPr lang="en-US" sz="3200" dirty="0" smtClean="0"/>
          </a:p>
          <a:p>
            <a:pPr algn="ctr">
              <a:lnSpc>
                <a:spcPct val="80000"/>
              </a:lnSpc>
              <a:spcBef>
                <a:spcPct val="20000"/>
              </a:spcBef>
              <a:buNone/>
            </a:pPr>
            <a:r>
              <a:rPr lang="ru-RU" sz="3200" dirty="0" smtClean="0"/>
              <a:t>игрушки.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42844" y="500042"/>
            <a:ext cx="450056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ru-RU" sz="2800" dirty="0"/>
              <a:t>Через горные отроги </a:t>
            </a:r>
          </a:p>
          <a:p>
            <a:pPr algn="l"/>
            <a:r>
              <a:rPr lang="ru-RU" sz="2800" dirty="0"/>
              <a:t>Через крыши деревень, </a:t>
            </a:r>
          </a:p>
          <a:p>
            <a:pPr algn="l"/>
            <a:r>
              <a:rPr lang="ru-RU" sz="2800" dirty="0"/>
              <a:t>Красноногий, </a:t>
            </a:r>
            <a:r>
              <a:rPr lang="ru-RU" sz="2800" dirty="0" err="1"/>
              <a:t>желторогий</a:t>
            </a:r>
            <a:r>
              <a:rPr lang="ru-RU" sz="2800" dirty="0"/>
              <a:t> </a:t>
            </a:r>
          </a:p>
          <a:p>
            <a:pPr algn="l"/>
            <a:r>
              <a:rPr lang="ru-RU" sz="2800" dirty="0"/>
              <a:t>Мчится глиняный олень.</a:t>
            </a:r>
          </a:p>
        </p:txBody>
      </p:sp>
      <p:pic>
        <p:nvPicPr>
          <p:cNvPr id="5" name="Picture 6" descr="олен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714625"/>
            <a:ext cx="385762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сканирование0030"/>
          <p:cNvPicPr>
            <a:picLocks noChangeAspect="1" noChangeArrowheads="1"/>
          </p:cNvPicPr>
          <p:nvPr/>
        </p:nvPicPr>
        <p:blipFill>
          <a:blip r:embed="rId3" cstate="print"/>
          <a:srcRect t="980" b="3796"/>
          <a:stretch>
            <a:fillRect/>
          </a:stretch>
        </p:blipFill>
        <p:spPr bwMode="auto">
          <a:xfrm>
            <a:off x="4714876" y="214290"/>
            <a:ext cx="3727474" cy="645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285984" y="4714884"/>
            <a:ext cx="421163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 dirty="0"/>
              <a:t>Посмотрите, пышный хвост </a:t>
            </a:r>
          </a:p>
          <a:p>
            <a:pPr algn="l"/>
            <a:r>
              <a:rPr lang="ru-RU" sz="2400" dirty="0"/>
              <a:t>У него совсем не прост – </a:t>
            </a:r>
          </a:p>
          <a:p>
            <a:pPr algn="l"/>
            <a:r>
              <a:rPr lang="ru-RU" sz="2400" dirty="0"/>
              <a:t>Точно солнечный щеток. </a:t>
            </a:r>
          </a:p>
          <a:p>
            <a:pPr algn="l"/>
            <a:r>
              <a:rPr lang="ru-RU" sz="2400" dirty="0"/>
              <a:t>Да алеет гребешок. </a:t>
            </a:r>
          </a:p>
          <a:p>
            <a:pPr algn="l"/>
            <a:r>
              <a:rPr lang="ru-RU" sz="2400" i="1" dirty="0"/>
              <a:t>                  </a:t>
            </a:r>
            <a:r>
              <a:rPr lang="ru-RU" sz="2400" i="1" dirty="0" smtClean="0"/>
              <a:t> </a:t>
            </a:r>
            <a:r>
              <a:rPr lang="ru-RU" sz="2400" i="1" dirty="0"/>
              <a:t>(П. Синявский)</a:t>
            </a:r>
          </a:p>
        </p:txBody>
      </p:sp>
      <p:pic>
        <p:nvPicPr>
          <p:cNvPr id="5" name="Picture 4" descr="д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321471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индюк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14290"/>
            <a:ext cx="3429024" cy="4236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928794" y="285728"/>
            <a:ext cx="460895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 dirty="0"/>
              <a:t>Мы игрушки знатные,</a:t>
            </a:r>
            <a:br>
              <a:rPr lang="ru-RU" sz="3200" dirty="0"/>
            </a:br>
            <a:r>
              <a:rPr lang="ru-RU" sz="3200" dirty="0"/>
              <a:t>Складные да ладные,</a:t>
            </a:r>
            <a:br>
              <a:rPr lang="ru-RU" sz="3200" dirty="0"/>
            </a:br>
            <a:r>
              <a:rPr lang="ru-RU" sz="3200" dirty="0"/>
              <a:t>Мы повсюду славимся,</a:t>
            </a:r>
            <a:br>
              <a:rPr lang="ru-RU" sz="3200" dirty="0"/>
            </a:br>
            <a:r>
              <a:rPr lang="ru-RU" sz="3200" dirty="0"/>
              <a:t>Мы и вам понравимся! </a:t>
            </a:r>
          </a:p>
        </p:txBody>
      </p:sp>
      <p:pic>
        <p:nvPicPr>
          <p:cNvPr id="5" name="Picture 2" descr="Упряжка"/>
          <p:cNvPicPr>
            <a:picLocks noChangeAspect="1" noChangeArrowheads="1"/>
          </p:cNvPicPr>
          <p:nvPr/>
        </p:nvPicPr>
        <p:blipFill>
          <a:blip r:embed="rId2" cstate="print"/>
          <a:srcRect l="1791" t="8429" r="2281"/>
          <a:stretch>
            <a:fillRect/>
          </a:stretch>
        </p:blipFill>
        <p:spPr bwMode="auto">
          <a:xfrm>
            <a:off x="1142976" y="2597946"/>
            <a:ext cx="5857916" cy="399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7" descr="сканирование0016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 l="1068" t="4781" b="3035"/>
          <a:stretch>
            <a:fillRect/>
          </a:stretch>
        </p:blipFill>
        <p:spPr bwMode="auto">
          <a:xfrm>
            <a:off x="0" y="-47625"/>
            <a:ext cx="9144000" cy="690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Rectangle 4"/>
          <p:cNvSpPr>
            <a:spLocks noChangeArrowheads="1"/>
          </p:cNvSpPr>
          <p:nvPr/>
        </p:nvSpPr>
        <p:spPr bwMode="auto">
          <a:xfrm rot="-527426">
            <a:off x="323850" y="1756559"/>
            <a:ext cx="6049963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72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СПАСИБО </a:t>
            </a:r>
          </a:p>
          <a:p>
            <a:pPr algn="ctr">
              <a:defRPr/>
            </a:pPr>
            <a:r>
              <a:rPr lang="ru-RU" sz="72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ЗА </a:t>
            </a:r>
            <a:br>
              <a:rPr lang="ru-RU" sz="72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72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ВНИМАНИЕ!</a:t>
            </a:r>
          </a:p>
        </p:txBody>
      </p:sp>
      <p:pic>
        <p:nvPicPr>
          <p:cNvPr id="2" name="Picture 8" descr="Р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025" y="0"/>
            <a:ext cx="2339975" cy="227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  <p:bldP spid="4096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15338" cy="25717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Дымковская игрушка – это декоративная глиняная скульптура 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высотой до 25 сантиметров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dirty="0"/>
          </a:p>
        </p:txBody>
      </p:sp>
      <p:pic>
        <p:nvPicPr>
          <p:cNvPr id="4" name="Picture 3" descr="дымковская игрушка"/>
          <p:cNvPicPr>
            <a:picLocks noChangeAspect="1" noChangeArrowheads="1"/>
          </p:cNvPicPr>
          <p:nvPr/>
        </p:nvPicPr>
        <p:blipFill>
          <a:blip r:embed="rId2" cstate="print"/>
          <a:srcRect l="8951" t="2789" r="14940"/>
          <a:stretch>
            <a:fillRect/>
          </a:stretch>
        </p:blipFill>
        <p:spPr bwMode="auto">
          <a:xfrm>
            <a:off x="785786" y="2428868"/>
            <a:ext cx="2928928" cy="401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Дымково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428868"/>
            <a:ext cx="3357586" cy="3995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214282" y="357166"/>
            <a:ext cx="4022725" cy="1830387"/>
          </a:xfrm>
          <a:prstGeom prst="rect">
            <a:avLst/>
          </a:prstGeom>
          <a:noFill/>
        </p:spPr>
        <p:txBody>
          <a:bodyPr vert="horz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Сделаны из глины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Игрушки всем на диво. 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Дети в карусели 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лошадок сели.</a:t>
            </a:r>
          </a:p>
        </p:txBody>
      </p:sp>
      <p:pic>
        <p:nvPicPr>
          <p:cNvPr id="6" name="Picture 4" descr="д9"/>
          <p:cNvPicPr>
            <a:picLocks noChangeAspect="1" noChangeArrowheads="1"/>
          </p:cNvPicPr>
          <p:nvPr/>
        </p:nvPicPr>
        <p:blipFill>
          <a:blip r:embed="rId2" cstate="print"/>
          <a:srcRect l="56757" t="24011"/>
          <a:stretch>
            <a:fillRect/>
          </a:stretch>
        </p:blipFill>
        <p:spPr bwMode="auto">
          <a:xfrm>
            <a:off x="428596" y="2357430"/>
            <a:ext cx="3571904" cy="4243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Карусель"/>
          <p:cNvPicPr>
            <a:picLocks noChangeAspect="1" noChangeArrowheads="1"/>
          </p:cNvPicPr>
          <p:nvPr/>
        </p:nvPicPr>
        <p:blipFill>
          <a:blip r:embed="rId3" cstate="print"/>
          <a:srcRect l="51088" t="9555"/>
          <a:stretch>
            <a:fillRect/>
          </a:stretch>
        </p:blipFill>
        <p:spPr bwMode="auto">
          <a:xfrm>
            <a:off x="4286248" y="428604"/>
            <a:ext cx="3714775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929058" y="4643446"/>
            <a:ext cx="442915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ru-RU" sz="2800" dirty="0"/>
              <a:t>Вот индюк нарядный</a:t>
            </a:r>
          </a:p>
          <a:p>
            <a:pPr algn="l"/>
            <a:r>
              <a:rPr lang="ru-RU" sz="2800" dirty="0"/>
              <a:t>Весь такой он складный.</a:t>
            </a:r>
          </a:p>
          <a:p>
            <a:pPr algn="l"/>
            <a:r>
              <a:rPr lang="ru-RU" sz="2800" dirty="0"/>
              <a:t>У большого индюка.</a:t>
            </a:r>
          </a:p>
          <a:p>
            <a:pPr algn="l"/>
            <a:r>
              <a:rPr lang="ru-RU" sz="2800" dirty="0"/>
              <a:t>Все расписаны бока.</a:t>
            </a:r>
          </a:p>
        </p:txBody>
      </p:sp>
      <p:pic>
        <p:nvPicPr>
          <p:cNvPr id="5" name="Picture 4" descr="д9"/>
          <p:cNvPicPr>
            <a:picLocks noChangeAspect="1" noChangeArrowheads="1"/>
          </p:cNvPicPr>
          <p:nvPr/>
        </p:nvPicPr>
        <p:blipFill>
          <a:blip r:embed="rId2" cstate="print"/>
          <a:srcRect l="3313" t="2438" r="41200"/>
          <a:stretch>
            <a:fillRect/>
          </a:stretch>
        </p:blipFill>
        <p:spPr bwMode="auto">
          <a:xfrm>
            <a:off x="142844" y="1142984"/>
            <a:ext cx="3643312" cy="499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сканирование0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57166"/>
            <a:ext cx="3406775" cy="409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0" y="4179887"/>
            <a:ext cx="62865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800" i="1" dirty="0"/>
              <a:t>Вот вам барыни, </a:t>
            </a:r>
          </a:p>
          <a:p>
            <a:pPr algn="l"/>
            <a:r>
              <a:rPr lang="ru-RU" sz="2800" i="1" dirty="0"/>
              <a:t>А вот и кавалеры.</a:t>
            </a:r>
          </a:p>
          <a:p>
            <a:pPr algn="l"/>
            <a:r>
              <a:rPr lang="ru-RU" sz="2800" i="1" dirty="0"/>
              <a:t>У барынь алые щеки и губки.</a:t>
            </a:r>
            <a:br>
              <a:rPr lang="ru-RU" sz="2800" i="1" dirty="0"/>
            </a:br>
            <a:r>
              <a:rPr lang="ru-RU" sz="2800" i="1" dirty="0"/>
              <a:t>Нарядные платья и теплые шубки.</a:t>
            </a:r>
          </a:p>
          <a:p>
            <a:pPr algn="l"/>
            <a:r>
              <a:rPr lang="ru-RU" sz="2800" i="1" dirty="0"/>
              <a:t>Хоть весь базар обойдёте,</a:t>
            </a:r>
            <a:br>
              <a:rPr lang="ru-RU" sz="2800" i="1" dirty="0"/>
            </a:br>
            <a:r>
              <a:rPr lang="ru-RU" sz="2800" i="1" dirty="0"/>
              <a:t>Лучше барынь не найдёте.</a:t>
            </a:r>
            <a:endParaRPr lang="ru-RU" sz="2800" dirty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3929052" y="0"/>
            <a:ext cx="5214948" cy="2500335"/>
          </a:xfrm>
          <a:prstGeom prst="rect">
            <a:avLst/>
          </a:prstGeom>
        </p:spPr>
        <p:txBody>
          <a:bodyPr/>
          <a:lstStyle/>
          <a:p>
            <a:pPr marL="630238" indent="-630238" algn="l">
              <a:spcBef>
                <a:spcPct val="20000"/>
              </a:spcBef>
              <a:defRPr/>
            </a:pPr>
            <a:r>
              <a:rPr lang="ru-RU" sz="2600" i="1" kern="0" dirty="0">
                <a:latin typeface="+mn-lt"/>
              </a:rPr>
              <a:t>Наши руки крендельком, </a:t>
            </a:r>
          </a:p>
          <a:p>
            <a:pPr marL="630238" indent="-630238" algn="l">
              <a:spcBef>
                <a:spcPct val="20000"/>
              </a:spcBef>
              <a:defRPr/>
            </a:pPr>
            <a:r>
              <a:rPr lang="ru-RU" sz="2600" i="1" kern="0" dirty="0">
                <a:latin typeface="+mn-lt"/>
              </a:rPr>
              <a:t>Щёки, будто яблоки.</a:t>
            </a:r>
          </a:p>
          <a:p>
            <a:pPr marL="1706563" indent="-1706563" algn="l">
              <a:spcBef>
                <a:spcPct val="20000"/>
              </a:spcBef>
              <a:defRPr/>
            </a:pPr>
            <a:r>
              <a:rPr lang="ru-RU" sz="2600" i="1" kern="0" dirty="0">
                <a:latin typeface="+mn-lt"/>
              </a:rPr>
              <a:t>С нами издавна знаком </a:t>
            </a:r>
          </a:p>
          <a:p>
            <a:pPr marL="1706563" indent="-1706563" algn="l">
              <a:spcBef>
                <a:spcPct val="20000"/>
              </a:spcBef>
              <a:defRPr/>
            </a:pPr>
            <a:r>
              <a:rPr lang="ru-RU" sz="2600" i="1" kern="0" dirty="0">
                <a:latin typeface="+mn-lt"/>
              </a:rPr>
              <a:t>Весь народ на ярмарке</a:t>
            </a:r>
            <a:r>
              <a:rPr lang="ru-RU" sz="2600" kern="0" dirty="0">
                <a:latin typeface="+mn-lt"/>
              </a:rPr>
              <a:t>.</a:t>
            </a:r>
          </a:p>
        </p:txBody>
      </p:sp>
      <p:pic>
        <p:nvPicPr>
          <p:cNvPr id="6" name="Picture 5" descr="дымковская игрушка (нянька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2143116"/>
            <a:ext cx="200025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д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14290"/>
            <a:ext cx="3143272" cy="3980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3214686"/>
            <a:ext cx="1740976" cy="33575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0" y="4149725"/>
            <a:ext cx="507206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i="1" dirty="0">
                <a:latin typeface="Verdana" pitchFamily="34" charset="0"/>
              </a:rPr>
              <a:t>Мастерицы  лепят игрушку </a:t>
            </a:r>
            <a:r>
              <a:rPr lang="ru-RU" sz="2800" b="1" i="1" dirty="0">
                <a:latin typeface="Verdana" pitchFamily="34" charset="0"/>
              </a:rPr>
              <a:t>из красной глины</a:t>
            </a:r>
            <a:r>
              <a:rPr lang="ru-RU" sz="2800" i="1" dirty="0">
                <a:latin typeface="Verdana" pitchFamily="34" charset="0"/>
              </a:rPr>
              <a:t>, белят её мелом, разведённом на молоке, и расписывают красками. </a:t>
            </a:r>
          </a:p>
        </p:txBody>
      </p:sp>
      <p:pic>
        <p:nvPicPr>
          <p:cNvPr id="5" name="Picture 4" descr="img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85720" y="357166"/>
            <a:ext cx="4032250" cy="3381377"/>
          </a:xfrm>
          <a:prstGeom prst="rect">
            <a:avLst/>
          </a:prstGeom>
          <a:noFill/>
        </p:spPr>
      </p:pic>
      <p:pic>
        <p:nvPicPr>
          <p:cNvPr id="6" name="Picture 6" descr="сканирование0031"/>
          <p:cNvPicPr>
            <a:picLocks noChangeAspect="1" noChangeArrowheads="1"/>
          </p:cNvPicPr>
          <p:nvPr/>
        </p:nvPicPr>
        <p:blipFill>
          <a:blip r:embed="rId3" cstate="print"/>
          <a:srcRect t="1369" r="1270" b="3032"/>
          <a:stretch>
            <a:fillRect/>
          </a:stretch>
        </p:blipFill>
        <p:spPr bwMode="auto">
          <a:xfrm>
            <a:off x="4929190" y="1000108"/>
            <a:ext cx="3021036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7239000" cy="5343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Герои дымковской игрушки: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71612"/>
            <a:ext cx="7239000" cy="4846320"/>
          </a:xfrm>
        </p:spPr>
        <p:txBody>
          <a:bodyPr/>
          <a:lstStyle/>
          <a:p>
            <a:r>
              <a:rPr lang="ru-RU" dirty="0" smtClean="0"/>
              <a:t>Барыни.</a:t>
            </a:r>
          </a:p>
          <a:p>
            <a:r>
              <a:rPr lang="ru-RU" dirty="0" smtClean="0"/>
              <a:t>Кормилицы.</a:t>
            </a:r>
          </a:p>
          <a:p>
            <a:r>
              <a:rPr lang="ru-RU" dirty="0" smtClean="0"/>
              <a:t>Кавалеры.</a:t>
            </a:r>
          </a:p>
          <a:p>
            <a:r>
              <a:rPr lang="ru-RU" dirty="0" smtClean="0"/>
              <a:t>Мужики.</a:t>
            </a:r>
          </a:p>
          <a:p>
            <a:r>
              <a:rPr lang="ru-RU" dirty="0" smtClean="0"/>
              <a:t>Горожанки. </a:t>
            </a:r>
          </a:p>
          <a:p>
            <a:r>
              <a:rPr lang="ru-RU" dirty="0" smtClean="0"/>
              <a:t>Купчихи.</a:t>
            </a:r>
          </a:p>
          <a:p>
            <a:r>
              <a:rPr lang="ru-RU" dirty="0" smtClean="0"/>
              <a:t>Офицеры.</a:t>
            </a:r>
          </a:p>
          <a:p>
            <a:r>
              <a:rPr lang="ru-RU" dirty="0" smtClean="0"/>
              <a:t>Скоморохи.</a:t>
            </a:r>
          </a:p>
          <a:p>
            <a:r>
              <a:rPr lang="ru-RU" dirty="0" smtClean="0"/>
              <a:t>Звери.</a:t>
            </a:r>
          </a:p>
          <a:p>
            <a:r>
              <a:rPr lang="ru-RU" dirty="0" smtClean="0"/>
              <a:t>Птицы.</a:t>
            </a:r>
            <a:endParaRPr lang="ru-RU" dirty="0"/>
          </a:p>
        </p:txBody>
      </p:sp>
      <p:pic>
        <p:nvPicPr>
          <p:cNvPr id="1026" name="Picture 2" descr="C:\Users\Настя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9394" y="1214422"/>
            <a:ext cx="5619220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151</TotalTime>
  <Words>557</Words>
  <Application>Microsoft Office PowerPoint</Application>
  <PresentationFormat>Экран (4:3)</PresentationFormat>
  <Paragraphs>85</Paragraphs>
  <Slides>33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Изящная</vt:lpstr>
      <vt:lpstr>ДЫМКОВСКАЯ ИГРУШКА</vt:lpstr>
      <vt:lpstr>ИСТОРИЯ ПРОМЫСЛА</vt:lpstr>
      <vt:lpstr> Дымковские игрушки  делают в городе Кирове. </vt:lpstr>
      <vt:lpstr>Дымковская игрушка – это декоративная глиняная скульптура  высотой до 25 сантиметров </vt:lpstr>
      <vt:lpstr>Слайд 5</vt:lpstr>
      <vt:lpstr>Слайд 6</vt:lpstr>
      <vt:lpstr>Слайд 7</vt:lpstr>
      <vt:lpstr>Слайд 8</vt:lpstr>
      <vt:lpstr>Герои дымковской игрушки:</vt:lpstr>
      <vt:lpstr>О ЦВЕТЕ</vt:lpstr>
      <vt:lpstr>ЭЛЕМЕНТЫ РОСПИСИ</vt:lpstr>
      <vt:lpstr>Слайд 12</vt:lpstr>
      <vt:lpstr>Посмотрите, как можно начать  рисовать узоры на юбке</vt:lpstr>
      <vt:lpstr>Слайд 14</vt:lpstr>
      <vt:lpstr>Слайд 15</vt:lpstr>
      <vt:lpstr>Слайд 16</vt:lpstr>
      <vt:lpstr>Слайд 17</vt:lpstr>
      <vt:lpstr>Слайд 18</vt:lpstr>
      <vt:lpstr>ЭТАПЫ ИЗГОТОВЛЕНИЯ</vt:lpstr>
      <vt:lpstr>Слайд 20</vt:lpstr>
      <vt:lpstr>Слайд 21</vt:lpstr>
      <vt:lpstr>Слайд 22</vt:lpstr>
      <vt:lpstr>Слайд 23</vt:lpstr>
      <vt:lpstr>Слайд 24</vt:lpstr>
      <vt:lpstr>Сходства и различия дымковской игрушки с каргопольской</vt:lpstr>
      <vt:lpstr>Дымковская  игрушка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Пользователь</cp:lastModifiedBy>
  <cp:revision>18</cp:revision>
  <dcterms:created xsi:type="dcterms:W3CDTF">2011-11-13T06:53:53Z</dcterms:created>
  <dcterms:modified xsi:type="dcterms:W3CDTF">2016-01-27T12:34:42Z</dcterms:modified>
</cp:coreProperties>
</file>