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63" r:id="rId4"/>
    <p:sldId id="265" r:id="rId5"/>
    <p:sldId id="276" r:id="rId6"/>
    <p:sldId id="266" r:id="rId7"/>
    <p:sldId id="278" r:id="rId8"/>
    <p:sldId id="279" r:id="rId9"/>
    <p:sldId id="277" r:id="rId10"/>
    <p:sldId id="268" r:id="rId11"/>
    <p:sldId id="269" r:id="rId12"/>
    <p:sldId id="270" r:id="rId13"/>
    <p:sldId id="274" r:id="rId14"/>
    <p:sldId id="272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092"/>
    <a:srgbClr val="C6D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4" autoAdjust="0"/>
    <p:restoredTop sz="94660"/>
  </p:normalViewPr>
  <p:slideViewPr>
    <p:cSldViewPr>
      <p:cViewPr varScale="1">
        <p:scale>
          <a:sx n="83" d="100"/>
          <a:sy n="83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10.03.2026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pedlib.ru/Books/7/0094/7_0094-31.s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1357298"/>
            <a:ext cx="8572560" cy="3155415"/>
            <a:chOff x="1115616" y="200485"/>
            <a:chExt cx="7165477" cy="5019655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00485"/>
              <a:ext cx="7165477" cy="210533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0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4000" b="1" cap="all" dirty="0" smtClean="0">
                  <a:ln w="0"/>
                  <a:solidFill>
                    <a:schemeClr val="accent5">
                      <a:lumMod val="75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Народные </a:t>
              </a:r>
            </a:p>
            <a:p>
              <a:pPr algn="ctr"/>
              <a:r>
                <a:rPr lang="ru-RU" sz="4000" b="1" cap="all" dirty="0" smtClean="0">
                  <a:ln w="0"/>
                  <a:solidFill>
                    <a:schemeClr val="accent5">
                      <a:lumMod val="75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глиняные игрушки</a:t>
              </a:r>
              <a:r>
                <a:rPr lang="ru-RU" sz="40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Times New Roman" pitchFamily="18" charset="0"/>
                </a:rPr>
                <a:t>»</a:t>
              </a:r>
              <a:endPara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479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214546" y="4143380"/>
            <a:ext cx="6286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Малышева Екатерина Леонидовна,</a:t>
            </a:r>
          </a:p>
          <a:p>
            <a:pPr lvl="4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i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1555" y="2967335"/>
            <a:ext cx="38459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chemeClr val="accent5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</a:t>
            </a:r>
            <a:r>
              <a:rPr lang="ru-RU" sz="4000" b="1" cap="none" spc="0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Мастер-класс</a:t>
            </a:r>
            <a:endParaRPr lang="ru-RU" sz="4000" b="1" cap="none" spc="0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714356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КОГОБУ СШ с. </a:t>
            </a:r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Ныр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Тужинского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572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Формулирование гипотезы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C:\Documents and Settings\Екатерина\Рабочий стол\Key-clip-art-clipart-4.png"/>
          <p:cNvPicPr>
            <a:picLocks noChangeAspect="1" noChangeArrowheads="1"/>
          </p:cNvPicPr>
          <p:nvPr/>
        </p:nvPicPr>
        <p:blipFill>
          <a:blip r:embed="rId2"/>
          <a:srcRect l="1457" t="3089"/>
          <a:stretch>
            <a:fillRect/>
          </a:stretch>
        </p:blipFill>
        <p:spPr bwMode="auto">
          <a:xfrm>
            <a:off x="1357291" y="1428736"/>
            <a:ext cx="4071966" cy="18892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2143116"/>
            <a:ext cx="1824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Franklin Gothic Demi" pitchFamily="34" charset="0"/>
                <a:cs typeface="Lucida Sans Unicode" pitchFamily="34" charset="0"/>
              </a:rPr>
              <a:t>Предположим…</a:t>
            </a:r>
            <a:endParaRPr lang="ru-RU" b="1" dirty="0">
              <a:latin typeface="Franklin Gothic Demi" pitchFamily="34" charset="0"/>
              <a:cs typeface="Lucida Sans Unicode" pitchFamily="34" charset="0"/>
            </a:endParaRPr>
          </a:p>
        </p:txBody>
      </p:sp>
      <p:pic>
        <p:nvPicPr>
          <p:cNvPr id="5" name="Picture 2" descr="C:\Documents and Settings\Екатерина\Рабочий стол\Key-clip-art-clipart-4.png"/>
          <p:cNvPicPr>
            <a:picLocks noChangeAspect="1" noChangeArrowheads="1"/>
          </p:cNvPicPr>
          <p:nvPr/>
        </p:nvPicPr>
        <p:blipFill>
          <a:blip r:embed="rId2"/>
          <a:srcRect l="1457" t="3089"/>
          <a:stretch>
            <a:fillRect/>
          </a:stretch>
        </p:blipFill>
        <p:spPr bwMode="auto">
          <a:xfrm>
            <a:off x="2143108" y="2643182"/>
            <a:ext cx="4003348" cy="18573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3357562"/>
            <a:ext cx="146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Franklin Gothic Demi" pitchFamily="34" charset="0"/>
              </a:rPr>
              <a:t>Возможно…</a:t>
            </a:r>
            <a:endParaRPr lang="ru-RU" b="1" dirty="0">
              <a:latin typeface="Franklin Gothic Demi" pitchFamily="34" charset="0"/>
            </a:endParaRPr>
          </a:p>
        </p:txBody>
      </p:sp>
      <p:pic>
        <p:nvPicPr>
          <p:cNvPr id="7" name="Picture 2" descr="C:\Documents and Settings\Екатерина\Рабочий стол\Key-clip-art-clipart-4.png"/>
          <p:cNvPicPr>
            <a:picLocks noChangeAspect="1" noChangeArrowheads="1"/>
          </p:cNvPicPr>
          <p:nvPr/>
        </p:nvPicPr>
        <p:blipFill>
          <a:blip r:embed="rId2"/>
          <a:srcRect l="1457" t="3089"/>
          <a:stretch>
            <a:fillRect/>
          </a:stretch>
        </p:blipFill>
        <p:spPr bwMode="auto">
          <a:xfrm>
            <a:off x="2928926" y="3857628"/>
            <a:ext cx="4000528" cy="18560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14876" y="4572008"/>
            <a:ext cx="1377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Franklin Gothic Demi" pitchFamily="34" charset="0"/>
              </a:rPr>
              <a:t>Допустим…</a:t>
            </a:r>
            <a:endParaRPr lang="ru-RU" b="1" dirty="0">
              <a:latin typeface="Franklin Gothic Demi" pitchFamily="34" charset="0"/>
            </a:endParaRPr>
          </a:p>
        </p:txBody>
      </p:sp>
      <p:pic>
        <p:nvPicPr>
          <p:cNvPr id="9" name="Picture 2" descr="C:\Documents and Settings\Екатерина\Рабочий стол\Key-clip-art-clipart-4.png"/>
          <p:cNvPicPr>
            <a:picLocks noChangeAspect="1" noChangeArrowheads="1"/>
          </p:cNvPicPr>
          <p:nvPr/>
        </p:nvPicPr>
        <p:blipFill>
          <a:blip r:embed="rId2"/>
          <a:srcRect l="1457" t="3089"/>
          <a:stretch>
            <a:fillRect/>
          </a:stretch>
        </p:blipFill>
        <p:spPr bwMode="auto">
          <a:xfrm>
            <a:off x="3857620" y="4929198"/>
            <a:ext cx="3929090" cy="182293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86380" y="5572140"/>
            <a:ext cx="1464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Franklin Gothic Demi Cond" pitchFamily="34" charset="0"/>
              </a:rPr>
              <a:t>Может быть…</a:t>
            </a:r>
            <a:endParaRPr lang="ru-RU" b="1" dirty="0">
              <a:latin typeface="Franklin Gothic Demi 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572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Исследование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 descr="C:\Documents and Settings\Екатерина\Рабочий стол\Учитель года 2018\Дымковская игрушка\5400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214314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Екатерина\Рабочий стол\Учитель года 2018\филимонка\фил 1.jpg"/>
          <p:cNvPicPr/>
          <p:nvPr/>
        </p:nvPicPr>
        <p:blipFill>
          <a:blip r:embed="rId3"/>
          <a:srcRect l="44589"/>
          <a:stretch>
            <a:fillRect/>
          </a:stretch>
        </p:blipFill>
        <p:spPr bwMode="auto">
          <a:xfrm>
            <a:off x="3857620" y="1785926"/>
            <a:ext cx="19335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43042" y="5500702"/>
            <a:ext cx="1577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Дымковская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игрушка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5500702"/>
            <a:ext cx="19497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Филимоновская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игрушка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Documents and Settings\Екатерина\Рабочий стол\каргапольская\Новая папка\0018-012-Kargopolskaja-igrushka.jpg"/>
          <p:cNvPicPr/>
          <p:nvPr/>
        </p:nvPicPr>
        <p:blipFill>
          <a:blip r:embed="rId4"/>
          <a:srcRect l="45209"/>
          <a:stretch>
            <a:fillRect/>
          </a:stretch>
        </p:blipFill>
        <p:spPr bwMode="auto">
          <a:xfrm>
            <a:off x="6715140" y="1785926"/>
            <a:ext cx="1736697" cy="340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786578" y="5500702"/>
            <a:ext cx="1713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Каргапольская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игрушка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8572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Методы исследования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228600" y="18002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1643050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«Подумать самостоятельно»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71604" y="3643314"/>
            <a:ext cx="3806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228600" algn="l"/>
              </a:tabLs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«Посмотреть в книгах» 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4500570"/>
            <a:ext cx="2644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«Понаблюдать»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71604" y="2786058"/>
            <a:ext cx="4889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228600" algn="l"/>
              </a:tabLs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«Спросить у другого человека» 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C:\Documents and Settings\Екатерина\Рабочий стол\внимание.jpg"/>
          <p:cNvPicPr/>
          <p:nvPr/>
        </p:nvPicPr>
        <p:blipFill>
          <a:blip r:embed="rId2" cstate="print"/>
          <a:srcRect l="2716" t="4500" r="2963" b="2167"/>
          <a:stretch>
            <a:fillRect/>
          </a:stretch>
        </p:blipFill>
        <p:spPr bwMode="auto">
          <a:xfrm>
            <a:off x="4214810" y="1500174"/>
            <a:ext cx="1143007" cy="12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Documents and Settings\Екатерина\Рабочий стол\clipart-2335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285992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Documents and Settings\Екатерина\Рабочий стол\7481778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500438"/>
            <a:ext cx="100013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Documents and Settings\Екатерина\Рабочий стол\03d09ab4205ea050b6cce491737a1e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214818"/>
            <a:ext cx="1666876" cy="140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8" grpId="0"/>
      <p:bldP spid="20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001056" cy="857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Рефлексия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57290" y="1857364"/>
          <a:ext cx="6786610" cy="408395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25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1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779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Высказывание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Цвет кружочка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Я запомнил особенности и смогу различить дымковскую и 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филимоновскую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игрушку.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rgbClr val="00B05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Зелёный 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 меня остались сомнения и боюсь ошибиться.</a:t>
                      </a:r>
                    </a:p>
                    <a:p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400" b="1" cap="all" spc="0" dirty="0" smtClean="0">
                        <a:ln w="9000" cmpd="sng">
                          <a:solidFill>
                            <a:srgbClr val="92D050"/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400" b="1" cap="all" spc="0" dirty="0" smtClean="0">
                          <a:ln w="9000" cmpd="sng">
                            <a:solidFill>
                              <a:srgbClr val="92D050"/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Жёлтый </a:t>
                      </a:r>
                      <a:endParaRPr lang="ru-RU" sz="2400" b="1" cap="all" spc="0" dirty="0">
                        <a:ln w="9000" cmpd="sng">
                          <a:solidFill>
                            <a:srgbClr val="92D050"/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смогу узнать дымковскую и </a:t>
                      </a:r>
                      <a:r>
                        <a:rPr lang="ru-RU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филимоновскую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игрушку.</a:t>
                      </a:r>
                    </a:p>
                    <a:p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400" b="1" cap="all" spc="0" dirty="0" smtClean="0">
                        <a:ln w="9000" cmpd="sng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400" b="1" cap="all" spc="0" dirty="0" smtClean="0">
                          <a:ln w="9000" cmpd="sng">
                            <a:solidFill>
                              <a:srgbClr val="C00000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Красный </a:t>
                      </a:r>
                      <a:endParaRPr lang="ru-RU" sz="2400" b="1" cap="all" spc="0" dirty="0">
                        <a:ln w="9000" cmpd="sng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Блок-схема: узел 3"/>
          <p:cNvSpPr/>
          <p:nvPr/>
        </p:nvSpPr>
        <p:spPr>
          <a:xfrm>
            <a:off x="7500958" y="5072074"/>
            <a:ext cx="428628" cy="42862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7429520" y="3929066"/>
            <a:ext cx="428628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7358082" y="2786058"/>
            <a:ext cx="428628" cy="428628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08" y="928670"/>
            <a:ext cx="621510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Всякое знание должно быть открытием, которое вы сделали сами.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К.И. Чуковский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7651" name="Picture 3" descr="C:\Documents and Settings\Екатерина\Рабочий стол\73d867419d38f5b150cf5a3fedf3aa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71810"/>
            <a:ext cx="4619636" cy="3067727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571480"/>
            <a:ext cx="74513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«Каждый день прибавляет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 частичку мудрости»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User\Desktop\235d6329833d2081-w820-h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571744"/>
            <a:ext cx="6095988" cy="3271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Литература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85852" y="1600200"/>
            <a:ext cx="7215238" cy="4525963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А.И.Савенковов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«Методика исследовательского обучения младших школьников». - Самара: Издательство «Учебная литература», 2004. – 80 с.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Шумакова Н.Б., Авдеева Н.И., Климанова Е.В. «Развитие исследовательских умений младших  школьников» (учебное пособие). – М.: Просвещение, 2011.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3.Шумакова Н.Б., Авдеева Н.И., Климанова Е.В. Соловьёва Н.Б.. «Развитие исследовательских умений младших школьников» (учебное пособие). – М.: Просвещение, 2014.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http://pedlib.ru/Books/7/0094/7_0094-31.shtml#book_page_top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43932" cy="868346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этап - тренировочный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972320" cy="3829064"/>
          </a:xfrm>
        </p:spPr>
        <p:txBody>
          <a:bodyPr/>
          <a:lstStyle/>
          <a:p>
            <a:pPr lvl="2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на развитие способности видеть проблемы:</a:t>
            </a:r>
          </a:p>
          <a:p>
            <a:pPr lvl="2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 вживания – «Посмотри на мир чужими глазами»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2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 эвристических вопросов – «Почемучки».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D:\Разработки\учит года материалы\77115_html_390a97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572008"/>
            <a:ext cx="1285884" cy="1822024"/>
          </a:xfrm>
          <a:prstGeom prst="rect">
            <a:avLst/>
          </a:prstGeom>
          <a:noFill/>
        </p:spPr>
      </p:pic>
      <p:pic>
        <p:nvPicPr>
          <p:cNvPr id="1029" name="Picture 5" descr="D:\Разработки\учит года материалы\5898_f576fa7f5598641cdee88abe46146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000372"/>
            <a:ext cx="1413540" cy="1328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6500858" cy="5572164"/>
          </a:xfrm>
        </p:spPr>
        <p:txBody>
          <a:bodyPr/>
          <a:lstStyle/>
          <a:p>
            <a:pPr lvl="2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умений выдвигать гипотезы</a:t>
            </a:r>
          </a:p>
          <a:p>
            <a:pPr lvl="2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 «Если бы…», «Определи условие…», «Найди причину…»</a:t>
            </a:r>
          </a:p>
          <a:p>
            <a:pPr lvl="2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умений задавать вопросы</a:t>
            </a:r>
          </a:p>
          <a:p>
            <a:pPr lvl="2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Да-нетка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», «Задай вопрос по картинке», «Задай вопрос сове»</a:t>
            </a:r>
          </a:p>
          <a:p>
            <a:endParaRPr lang="ru-RU" dirty="0"/>
          </a:p>
        </p:txBody>
      </p:sp>
      <p:pic>
        <p:nvPicPr>
          <p:cNvPr id="3075" name="Picture 3" descr="D:\Разработки\учит года материалы\132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3860587"/>
            <a:ext cx="1643074" cy="2430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58162" cy="796908"/>
          </a:xfrm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Исследование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/>
          <a:lstStyle/>
          <a:p>
            <a:pPr lvl="2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1.Сбор материала (кармашки с эмблемами)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«Подумать самостоятельно» 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«Спросить у другого человека»  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«Посмотреть в книгах»  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«Посмотреть по телевизору»  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«Понаблюдать»  </a:t>
            </a:r>
          </a:p>
          <a:p>
            <a:pPr lvl="2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«Провести эксперимент»  </a:t>
            </a:r>
          </a:p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2.Обобщение полученных данных.</a:t>
            </a:r>
          </a:p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3.Подготовка материалов исследования к защите.</a:t>
            </a:r>
          </a:p>
          <a:p>
            <a:endParaRPr lang="ru-RU" dirty="0"/>
          </a:p>
        </p:txBody>
      </p:sp>
      <p:pic>
        <p:nvPicPr>
          <p:cNvPr id="4" name="Рисунок 3" descr="hello_html_m45fca58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143116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ello_html_m5b79de34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714620"/>
            <a:ext cx="57150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llo_html_401be47c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143248"/>
            <a:ext cx="50006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ello_html_4bc83c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643314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ello_html_m7383e4cc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214818"/>
            <a:ext cx="547691" cy="46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ello_html_34b93f7d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714884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FFC000"/>
            </a:solidFill>
          </a:ln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Тема занятия: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428869"/>
            <a:ext cx="65722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«Народные 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глиняные 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игрушки»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8572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Мотивация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Documents and Settings\Екатерина\Рабочий стол\IKR2015-russkaya-versi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4500594" cy="364333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Documents and Settings\Екатерина\Рабочий стол\Учитель года 2018\Дымковская игрушка\4349755-outline-map-of-kirov-oblast-with-fla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429000"/>
            <a:ext cx="3952879" cy="3063955"/>
          </a:xfrm>
          <a:prstGeom prst="rect">
            <a:avLst/>
          </a:prstGeom>
          <a:ln w="38100" cap="sq">
            <a:solidFill>
              <a:schemeClr val="accent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Всемирный фестиваль молодежи и студентов 2017 г. </a:t>
            </a:r>
            <a:endParaRPr lang="ru-RU" sz="3200" b="1" cap="all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C:\Documents and Settings\Екатерина\Рабочий стол\Учитель года 2018\об игрушках\Дымковская игрушка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Международная выставка-форум «Россия», 2023 г.</a:t>
            </a:r>
            <a:endParaRPr lang="ru-RU" sz="3600" b="1" cap="all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Users\User\Desktop\ce41fa27a71a38ab81bd5fbd5605a1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839" r="33442" b="35917"/>
          <a:stretch>
            <a:fillRect/>
          </a:stretch>
        </p:blipFill>
        <p:spPr bwMode="auto">
          <a:xfrm>
            <a:off x="1428728" y="2357430"/>
            <a:ext cx="4939029" cy="3071834"/>
          </a:xfrm>
          <a:prstGeom prst="rect">
            <a:avLst/>
          </a:prstGeom>
          <a:noFill/>
        </p:spPr>
      </p:pic>
      <p:pic>
        <p:nvPicPr>
          <p:cNvPr id="5" name="Рисунок 4" descr="C:\Users\User\Desktop\zQkwCZRutlQ.jpg"/>
          <p:cNvPicPr/>
          <p:nvPr/>
        </p:nvPicPr>
        <p:blipFill>
          <a:blip r:embed="rId3"/>
          <a:srcRect l="39637" t="11548" r="13450" b="5160"/>
          <a:stretch>
            <a:fillRect/>
          </a:stretch>
        </p:blipFill>
        <p:spPr bwMode="auto">
          <a:xfrm>
            <a:off x="6572264" y="1928802"/>
            <a:ext cx="1966915" cy="431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71604" y="1500174"/>
            <a:ext cx="6786610" cy="34163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Медведь-музыкант,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баба с младенцем</a:t>
            </a:r>
            <a:endParaRPr kumimoji="0" lang="ru-RU" sz="36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гармонист, </a:t>
            </a:r>
            <a:r>
              <a:rPr kumimoji="0" lang="ru-RU" sz="36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дама с зонтиком,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олень, </a:t>
            </a:r>
            <a:r>
              <a:rPr kumimoji="0" lang="ru-RU" sz="36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гуляющие с детьми,</a:t>
            </a:r>
            <a:endParaRPr kumimoji="0" lang="ru-RU" sz="36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6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одоноска,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возки,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Емеля на санях, коровушка.</a:t>
            </a:r>
            <a:endParaRPr kumimoji="0" lang="ru-RU" sz="36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175" cy="11541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FFC000"/>
            </a:solidFill>
          </a:ln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Названия игрушек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Другая 3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31859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263</Words>
  <Application>Microsoft Office PowerPoint</Application>
  <PresentationFormat>Экран 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Franklin Gothic Demi</vt:lpstr>
      <vt:lpstr>Franklin Gothic Demi Cond</vt:lpstr>
      <vt:lpstr>Lucida Sans Unicode</vt:lpstr>
      <vt:lpstr>Times New Roman</vt:lpstr>
      <vt:lpstr>Wingdings</vt:lpstr>
      <vt:lpstr>1_Тема Office</vt:lpstr>
      <vt:lpstr>Презентация PowerPoint</vt:lpstr>
      <vt:lpstr>1 этап - тренировочный </vt:lpstr>
      <vt:lpstr>Презентация PowerPoint</vt:lpstr>
      <vt:lpstr>Исследование </vt:lpstr>
      <vt:lpstr>Тема занятия:</vt:lpstr>
      <vt:lpstr>Мотивация</vt:lpstr>
      <vt:lpstr>Всемирный фестиваль молодежи и студентов 2017 г. </vt:lpstr>
      <vt:lpstr>Международная выставка-форум «Россия», 2023 г.</vt:lpstr>
      <vt:lpstr>Названия игрушек</vt:lpstr>
      <vt:lpstr>Формулирование гипотезы</vt:lpstr>
      <vt:lpstr>Исследование </vt:lpstr>
      <vt:lpstr>Методы исследования</vt:lpstr>
      <vt:lpstr>Рефлексия</vt:lpstr>
      <vt:lpstr>Презентация PowerPoint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фантазии</dc:title>
  <dc:creator>Фокина Лидия Петровна</dc:creator>
  <cp:keywords>Шаблон презентации</cp:keywords>
  <cp:lastModifiedBy>Пивоваров Александр Анатольевич</cp:lastModifiedBy>
  <cp:revision>71</cp:revision>
  <dcterms:created xsi:type="dcterms:W3CDTF">2014-07-06T18:18:01Z</dcterms:created>
  <dcterms:modified xsi:type="dcterms:W3CDTF">2026-03-10T11:41:10Z</dcterms:modified>
</cp:coreProperties>
</file>