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8" r:id="rId11"/>
    <p:sldId id="265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39CBF-60B4-40B3-B033-34125178C89F}" v="971" dt="2025-04-23T16:53:22.953"/>
    <p1510:client id="{80BC3CB9-4912-4609-8671-3727DE8B8CA9}" v="662" dt="2025-04-21T20:16:46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BE043-67D2-4C40-A46D-B30F4B9698B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621AA5-DEEB-45DB-9FD1-B10F770AF6F3}">
      <dgm:prSet/>
      <dgm:spPr/>
      <dgm:t>
        <a:bodyPr/>
        <a:lstStyle/>
        <a:p>
          <a:r>
            <a:rPr lang="ru-RU"/>
            <a:t>Какие мысли оставила книга?</a:t>
          </a:r>
          <a:endParaRPr lang="en-US"/>
        </a:p>
      </dgm:t>
    </dgm:pt>
    <dgm:pt modelId="{BDB006F9-26B1-4EE3-9FD6-6923E64C06ED}" type="parTrans" cxnId="{09FF21FA-4C58-4B3A-9DCD-888EE637028F}">
      <dgm:prSet/>
      <dgm:spPr/>
      <dgm:t>
        <a:bodyPr/>
        <a:lstStyle/>
        <a:p>
          <a:endParaRPr lang="en-US"/>
        </a:p>
      </dgm:t>
    </dgm:pt>
    <dgm:pt modelId="{2A3F3B38-B857-4909-AD3F-0BB9BA31BF0C}" type="sibTrans" cxnId="{09FF21FA-4C58-4B3A-9DCD-888EE637028F}">
      <dgm:prSet/>
      <dgm:spPr/>
      <dgm:t>
        <a:bodyPr/>
        <a:lstStyle/>
        <a:p>
          <a:endParaRPr lang="en-US"/>
        </a:p>
      </dgm:t>
    </dgm:pt>
    <dgm:pt modelId="{B3D1ED0A-3B55-4506-80A7-099012AF41DA}">
      <dgm:prSet/>
      <dgm:spPr/>
      <dgm:t>
        <a:bodyPr/>
        <a:lstStyle/>
        <a:p>
          <a:r>
            <a:rPr lang="ru-RU"/>
            <a:t>Каким видите продолжение отношений Ивана и Ульяны?</a:t>
          </a:r>
          <a:endParaRPr lang="en-US"/>
        </a:p>
      </dgm:t>
    </dgm:pt>
    <dgm:pt modelId="{84796153-B67D-471E-B4F8-B65BE7AA4BFD}" type="parTrans" cxnId="{2150B27D-A3A6-4DC5-935C-2ECCDD5EF780}">
      <dgm:prSet/>
      <dgm:spPr/>
      <dgm:t>
        <a:bodyPr/>
        <a:lstStyle/>
        <a:p>
          <a:endParaRPr lang="en-US"/>
        </a:p>
      </dgm:t>
    </dgm:pt>
    <dgm:pt modelId="{E76FBADB-0C02-4462-979A-669F8543D343}" type="sibTrans" cxnId="{2150B27D-A3A6-4DC5-935C-2ECCDD5EF780}">
      <dgm:prSet/>
      <dgm:spPr/>
      <dgm:t>
        <a:bodyPr/>
        <a:lstStyle/>
        <a:p>
          <a:endParaRPr lang="en-US"/>
        </a:p>
      </dgm:t>
    </dgm:pt>
    <dgm:pt modelId="{34D683C3-0799-40B7-94F1-131259DA585F}">
      <dgm:prSet/>
      <dgm:spPr/>
      <dgm:t>
        <a:bodyPr/>
        <a:lstStyle/>
        <a:p>
          <a:r>
            <a:rPr lang="ru-RU"/>
            <a:t>Какое впечатление произвела книга?</a:t>
          </a:r>
          <a:endParaRPr lang="en-US"/>
        </a:p>
      </dgm:t>
    </dgm:pt>
    <dgm:pt modelId="{956CBF5E-730D-429D-9809-BF412269D081}" type="parTrans" cxnId="{CCE5F0C5-E67E-45ED-B41B-427ADEDE640C}">
      <dgm:prSet/>
      <dgm:spPr/>
      <dgm:t>
        <a:bodyPr/>
        <a:lstStyle/>
        <a:p>
          <a:endParaRPr lang="en-US"/>
        </a:p>
      </dgm:t>
    </dgm:pt>
    <dgm:pt modelId="{1464C56A-6A26-423B-9302-F3643CCA6459}" type="sibTrans" cxnId="{CCE5F0C5-E67E-45ED-B41B-427ADEDE640C}">
      <dgm:prSet/>
      <dgm:spPr/>
      <dgm:t>
        <a:bodyPr/>
        <a:lstStyle/>
        <a:p>
          <a:endParaRPr lang="en-US"/>
        </a:p>
      </dgm:t>
    </dgm:pt>
    <dgm:pt modelId="{1D891F80-872D-43A3-8E17-9D6EB5CB48D5}">
      <dgm:prSet/>
      <dgm:spPr/>
      <dgm:t>
        <a:bodyPr/>
        <a:lstStyle/>
        <a:p>
          <a:r>
            <a:rPr lang="ru-RU"/>
            <a:t>Какую номинацию дадите книге?</a:t>
          </a:r>
          <a:endParaRPr lang="en-US"/>
        </a:p>
      </dgm:t>
    </dgm:pt>
    <dgm:pt modelId="{74983576-6E6B-406A-91F7-917D81536CEF}" type="parTrans" cxnId="{F2A42053-4C4C-412C-99B2-B4D1CBD7C7F2}">
      <dgm:prSet/>
      <dgm:spPr/>
      <dgm:t>
        <a:bodyPr/>
        <a:lstStyle/>
        <a:p>
          <a:endParaRPr lang="en-US"/>
        </a:p>
      </dgm:t>
    </dgm:pt>
    <dgm:pt modelId="{A85E0662-8A71-460F-8E66-8D0F54A4195C}" type="sibTrans" cxnId="{F2A42053-4C4C-412C-99B2-B4D1CBD7C7F2}">
      <dgm:prSet/>
      <dgm:spPr/>
      <dgm:t>
        <a:bodyPr/>
        <a:lstStyle/>
        <a:p>
          <a:endParaRPr lang="en-US"/>
        </a:p>
      </dgm:t>
    </dgm:pt>
    <dgm:pt modelId="{B3B52F05-866D-4E43-BD79-B3EF666A2628}" type="pres">
      <dgm:prSet presAssocID="{1B3BE043-67D2-4C40-A46D-B30F4B9698B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7FFE7-A24D-4B23-B9C9-5FE2A7567312}" type="pres">
      <dgm:prSet presAssocID="{1B3BE043-67D2-4C40-A46D-B30F4B9698B7}" presName="diamond" presStyleLbl="bgShp" presStyleIdx="0" presStyleCnt="1"/>
      <dgm:spPr/>
    </dgm:pt>
    <dgm:pt modelId="{C297C3B8-DD02-40E7-9FF4-8AD093735F4E}" type="pres">
      <dgm:prSet presAssocID="{1B3BE043-67D2-4C40-A46D-B30F4B9698B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F3530-B620-4FEE-B49F-CACE408001BF}" type="pres">
      <dgm:prSet presAssocID="{1B3BE043-67D2-4C40-A46D-B30F4B9698B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A742D-5256-48BB-A169-7F6F4AB3F21B}" type="pres">
      <dgm:prSet presAssocID="{1B3BE043-67D2-4C40-A46D-B30F4B9698B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877DE-7FAE-4A41-ABAC-5188CEE913DE}" type="pres">
      <dgm:prSet presAssocID="{1B3BE043-67D2-4C40-A46D-B30F4B9698B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00D12-C0E9-4174-B128-F2E64158554A}" type="presOf" srcId="{1B3BE043-67D2-4C40-A46D-B30F4B9698B7}" destId="{B3B52F05-866D-4E43-BD79-B3EF666A2628}" srcOrd="0" destOrd="0" presId="urn:microsoft.com/office/officeart/2005/8/layout/matrix3"/>
    <dgm:cxn modelId="{F53A36FB-79E8-4044-AB12-548662EA54EA}" type="presOf" srcId="{44621AA5-DEEB-45DB-9FD1-B10F770AF6F3}" destId="{C297C3B8-DD02-40E7-9FF4-8AD093735F4E}" srcOrd="0" destOrd="0" presId="urn:microsoft.com/office/officeart/2005/8/layout/matrix3"/>
    <dgm:cxn modelId="{09FF21FA-4C58-4B3A-9DCD-888EE637028F}" srcId="{1B3BE043-67D2-4C40-A46D-B30F4B9698B7}" destId="{44621AA5-DEEB-45DB-9FD1-B10F770AF6F3}" srcOrd="0" destOrd="0" parTransId="{BDB006F9-26B1-4EE3-9FD6-6923E64C06ED}" sibTransId="{2A3F3B38-B857-4909-AD3F-0BB9BA31BF0C}"/>
    <dgm:cxn modelId="{57DB224D-DDB0-4A72-9F34-12818F610569}" type="presOf" srcId="{34D683C3-0799-40B7-94F1-131259DA585F}" destId="{FAEA742D-5256-48BB-A169-7F6F4AB3F21B}" srcOrd="0" destOrd="0" presId="urn:microsoft.com/office/officeart/2005/8/layout/matrix3"/>
    <dgm:cxn modelId="{F2A42053-4C4C-412C-99B2-B4D1CBD7C7F2}" srcId="{1B3BE043-67D2-4C40-A46D-B30F4B9698B7}" destId="{1D891F80-872D-43A3-8E17-9D6EB5CB48D5}" srcOrd="3" destOrd="0" parTransId="{74983576-6E6B-406A-91F7-917D81536CEF}" sibTransId="{A85E0662-8A71-460F-8E66-8D0F54A4195C}"/>
    <dgm:cxn modelId="{CCE5F0C5-E67E-45ED-B41B-427ADEDE640C}" srcId="{1B3BE043-67D2-4C40-A46D-B30F4B9698B7}" destId="{34D683C3-0799-40B7-94F1-131259DA585F}" srcOrd="2" destOrd="0" parTransId="{956CBF5E-730D-429D-9809-BF412269D081}" sibTransId="{1464C56A-6A26-423B-9302-F3643CCA6459}"/>
    <dgm:cxn modelId="{F5884B8B-8B48-4A3B-922E-5AA2D50DF32D}" type="presOf" srcId="{1D891F80-872D-43A3-8E17-9D6EB5CB48D5}" destId="{6DF877DE-7FAE-4A41-ABAC-5188CEE913DE}" srcOrd="0" destOrd="0" presId="urn:microsoft.com/office/officeart/2005/8/layout/matrix3"/>
    <dgm:cxn modelId="{4832F2FE-725E-4741-8051-43BFAB51047C}" type="presOf" srcId="{B3D1ED0A-3B55-4506-80A7-099012AF41DA}" destId="{DA5F3530-B620-4FEE-B49F-CACE408001BF}" srcOrd="0" destOrd="0" presId="urn:microsoft.com/office/officeart/2005/8/layout/matrix3"/>
    <dgm:cxn modelId="{2150B27D-A3A6-4DC5-935C-2ECCDD5EF780}" srcId="{1B3BE043-67D2-4C40-A46D-B30F4B9698B7}" destId="{B3D1ED0A-3B55-4506-80A7-099012AF41DA}" srcOrd="1" destOrd="0" parTransId="{84796153-B67D-471E-B4F8-B65BE7AA4BFD}" sibTransId="{E76FBADB-0C02-4462-979A-669F8543D343}"/>
    <dgm:cxn modelId="{CD54032C-B6A6-4BCF-9FEB-62501D05E929}" type="presParOf" srcId="{B3B52F05-866D-4E43-BD79-B3EF666A2628}" destId="{F017FFE7-A24D-4B23-B9C9-5FE2A7567312}" srcOrd="0" destOrd="0" presId="urn:microsoft.com/office/officeart/2005/8/layout/matrix3"/>
    <dgm:cxn modelId="{00210F64-2850-4272-AB0B-C2D1A7E0B77E}" type="presParOf" srcId="{B3B52F05-866D-4E43-BD79-B3EF666A2628}" destId="{C297C3B8-DD02-40E7-9FF4-8AD093735F4E}" srcOrd="1" destOrd="0" presId="urn:microsoft.com/office/officeart/2005/8/layout/matrix3"/>
    <dgm:cxn modelId="{CDDBE879-04BC-4ED6-9BD4-CAB892812993}" type="presParOf" srcId="{B3B52F05-866D-4E43-BD79-B3EF666A2628}" destId="{DA5F3530-B620-4FEE-B49F-CACE408001BF}" srcOrd="2" destOrd="0" presId="urn:microsoft.com/office/officeart/2005/8/layout/matrix3"/>
    <dgm:cxn modelId="{4E8186FC-5D3A-4EC0-B031-A1851BED35EB}" type="presParOf" srcId="{B3B52F05-866D-4E43-BD79-B3EF666A2628}" destId="{FAEA742D-5256-48BB-A169-7F6F4AB3F21B}" srcOrd="3" destOrd="0" presId="urn:microsoft.com/office/officeart/2005/8/layout/matrix3"/>
    <dgm:cxn modelId="{6AB7F500-12B1-4135-98E7-49AEE90B15DC}" type="presParOf" srcId="{B3B52F05-866D-4E43-BD79-B3EF666A2628}" destId="{6DF877DE-7FAE-4A41-ABAC-5188CEE913D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7FFE7-A24D-4B23-B9C9-5FE2A7567312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7C3B8-DD02-40E7-9FF4-8AD093735F4E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Какие мысли оставила книга?</a:t>
          </a:r>
          <a:endParaRPr lang="en-US" sz="1700" kern="1200"/>
        </a:p>
      </dsp:txBody>
      <dsp:txXfrm>
        <a:off x="3578350" y="496219"/>
        <a:ext cx="1531337" cy="1531337"/>
      </dsp:txXfrm>
    </dsp:sp>
    <dsp:sp modelId="{DA5F3530-B620-4FEE-B49F-CACE408001BF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Каким видите продолжение отношений Ивана и Ульяны?</a:t>
          </a:r>
          <a:endParaRPr lang="en-US" sz="1700" kern="1200"/>
        </a:p>
      </dsp:txBody>
      <dsp:txXfrm>
        <a:off x="5405912" y="496219"/>
        <a:ext cx="1531337" cy="1531337"/>
      </dsp:txXfrm>
    </dsp:sp>
    <dsp:sp modelId="{FAEA742D-5256-48BB-A169-7F6F4AB3F21B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Какое впечатление произвела книга?</a:t>
          </a:r>
          <a:endParaRPr lang="en-US" sz="1700" kern="1200"/>
        </a:p>
      </dsp:txBody>
      <dsp:txXfrm>
        <a:off x="3578350" y="2323781"/>
        <a:ext cx="1531337" cy="1531337"/>
      </dsp:txXfrm>
    </dsp:sp>
    <dsp:sp modelId="{6DF877DE-7FAE-4A41-ABAC-5188CEE913DE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Какую номинацию дадите книге?</a:t>
          </a:r>
          <a:endParaRPr lang="en-US" sz="1700" kern="1200"/>
        </a:p>
      </dsp:txBody>
      <dsp:txXfrm>
        <a:off x="540591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1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0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2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1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3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8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6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ru.wikipedia.org/wiki/%D0%9A%D0%BD%D0%B8%D0%B3%D1%83%D1%80%D1%83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ru.wikipedia.org/wiki/%D0%97%D0%B0%D0%B2%D0%B5%D1%82%D0%BD%D0%B0%D1%8F_%D0%BC%D0%B5%D1%87%D1%82%D0%B0_(%D0%BF%D1%80%D0%B5%D0%BC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E%D0%B2%D1%8B%D0%B5_%D0%B3%D0%BE%D1%80%D0%B8%D0%B7%D0%BE%D0%BD%D1%82%D1%8B_(%D0%BB%D0%B8%D1%82%D0%B5%D1%80%D0%B0%D1%82%D1%83%D1%80%D0%BD%D0%B0%D1%8F_%D0%BF%D1%80%D0%B5%D0%BC%D0%B8%D1%8F)" TargetMode="External"/><Relationship Id="rId5" Type="http://schemas.openxmlformats.org/officeDocument/2006/relationships/hyperlink" Target="https://ru.wikipedia.org/wiki/%D0%9F%D1%80%D0%B5%D0%BC%D0%B8%D1%8F_%D0%B8%D0%BC%D0%B5%D0%BD%D0%B8_%D0%9F._%D0%9F._%D0%91%D0%B0%D0%B6%D0%BE%D0%B2%D0%B0" TargetMode="External"/><Relationship Id="rId4" Type="http://schemas.openxmlformats.org/officeDocument/2006/relationships/hyperlink" Target="https://ru.wikipedia.org/wiki/%D0%9C%D0%B5%D0%B6%D0%B4%D1%83%D0%BD%D0%B0%D1%80%D0%BE%D0%B4%D0%BD%D0%B0%D1%8F_%D0%B4%D0%B5%D1%82%D1%81%D0%BA%D0%B0%D1%8F_%D0%BB%D0%B8%D1%82%D0%B5%D1%80%D0%B0%D1%82%D1%83%D1%80%D0%BD%D0%B0%D1%8F_%D0%BF%D1%80%D0%B5%D0%BC%D0%B8%D1%8F_%D0%B8%D0%BC%D0%B5%D0%BD%D0%B8_%D0%92._%D0%9F._%D0%9A%D1%80%D0%B0%D0%BF%D0%B8%D0%B2%D0%B8%D0%BD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Сдали в печать первую книгу «Избранных сочинений Эдуарда Веркина» — «Друг  апрель»! Надеемся, к концу месяца.. | ВКонтакте">
            <a:extLst>
              <a:ext uri="{FF2B5EF4-FFF2-40B4-BE49-F238E27FC236}">
                <a16:creationId xmlns:a16="http://schemas.microsoft.com/office/drawing/2014/main" id="{994787B6-2428-EA0B-AA52-7266B7E29A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96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solidFill>
                  <a:srgbClr val="FFFFFF"/>
                </a:solidFill>
              </a:rPr>
              <a:t>Э.Н.Веркин</a:t>
            </a:r>
            <a:r>
              <a:rPr lang="ru-RU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8000" dirty="0" smtClean="0">
                <a:solidFill>
                  <a:srgbClr val="FFFFFF"/>
                </a:solidFill>
              </a:rPr>
              <a:t>«Друг-апрель»</a:t>
            </a:r>
            <a:endParaRPr lang="ru-RU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23A1A-53C9-E0D2-1D1C-6DDEC8F8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"</a:t>
            </a:r>
            <a:r>
              <a:rPr lang="ru-RU" sz="3600" b="1" dirty="0">
                <a:solidFill>
                  <a:schemeClr val="tx2"/>
                </a:solidFill>
              </a:rPr>
              <a:t>Свинцовые мерзости жизни"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BC341-D740-6289-BB19-043FAA86F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110" y="505315"/>
            <a:ext cx="5547493" cy="57145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latin typeface="Aptos Light"/>
                <a:ea typeface="+mn-lt"/>
                <a:cs typeface="+mn-lt"/>
              </a:rPr>
              <a:t>Пьянство матери Верки</a:t>
            </a: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Жестокость, грубость брата, Чугуна- </a:t>
            </a:r>
            <a:r>
              <a:rPr lang="ru-RU" sz="2400" dirty="0" smtClean="0">
                <a:latin typeface="Aptos Light"/>
                <a:ea typeface="+mn-lt"/>
                <a:cs typeface="+mn-lt"/>
              </a:rPr>
              <a:t>вора</a:t>
            </a:r>
            <a:endParaRPr lang="ru-RU" sz="2400" dirty="0">
              <a:latin typeface="Aptos Ligh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Мошенничество хитрого философа и афериста дяди </a:t>
            </a:r>
            <a:r>
              <a:rPr lang="ru-RU" sz="2400" dirty="0" err="1">
                <a:latin typeface="Aptos Light"/>
                <a:ea typeface="+mn-lt"/>
                <a:cs typeface="+mn-lt"/>
              </a:rPr>
              <a:t>Гиляя</a:t>
            </a:r>
            <a:endParaRPr lang="ru-RU" sz="2400" dirty="0">
              <a:latin typeface="Aptos Light"/>
              <a:ea typeface="+mn-lt"/>
              <a:cs typeface="+mn-l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Беззащитность и слабость младшего брата </a:t>
            </a:r>
            <a:r>
              <a:rPr lang="ru-RU" sz="2400" dirty="0" smtClean="0">
                <a:latin typeface="Aptos Light"/>
                <a:ea typeface="+mn-lt"/>
                <a:cs typeface="+mn-lt"/>
              </a:rPr>
              <a:t>Тюльки</a:t>
            </a:r>
            <a:endParaRPr lang="ru-RU" sz="2400" dirty="0">
              <a:latin typeface="Aptos Ligh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Живущая за стеной крыса, оклеенные лентами для кардиограмм стены</a:t>
            </a: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Пустой </a:t>
            </a:r>
            <a:r>
              <a:rPr lang="ru-RU" sz="2400" dirty="0" smtClean="0">
                <a:latin typeface="Aptos Light"/>
                <a:ea typeface="+mn-lt"/>
                <a:cs typeface="+mn-lt"/>
              </a:rPr>
              <a:t>холодильник </a:t>
            </a:r>
            <a:endParaRPr lang="ru-RU" sz="2400" dirty="0">
              <a:latin typeface="Aptos Light"/>
              <a:ea typeface="+mn-lt"/>
              <a:cs typeface="+mn-lt"/>
            </a:endParaRPr>
          </a:p>
          <a:p>
            <a:r>
              <a:rPr lang="ru-RU" sz="2400" dirty="0">
                <a:latin typeface="Aptos Light"/>
              </a:rPr>
              <a:t>Прозвища</a:t>
            </a:r>
          </a:p>
          <a:p>
            <a:r>
              <a:rPr lang="ru-RU" sz="2400" dirty="0">
                <a:latin typeface="Aptos Light"/>
              </a:rPr>
              <a:t>Одиночество</a:t>
            </a:r>
          </a:p>
          <a:p>
            <a:r>
              <a:rPr lang="ru-RU" sz="2400" dirty="0">
                <a:latin typeface="Aptos Light"/>
              </a:rPr>
              <a:t>Отсутствие возможности ходить в школу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7E824-BEAD-81C6-A272-771066E4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B0379F-51DE-4B08-938C-AF21972BB513}" type="datetime1">
              <a:rPr lang="en-US"/>
              <a:pPr>
                <a:spcAft>
                  <a:spcPts val="600"/>
                </a:spcAft>
              </a:pPr>
              <a:t>5/8/2025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03FC0-8C47-397A-5187-269FB1A3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20E4C-EDBC-7797-F19B-B8C9ABBE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dirty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2DEB7-46C0-7F82-CA24-6811A85F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186" y="605319"/>
            <a:ext cx="4141076" cy="1588989"/>
          </a:xfrm>
        </p:spPr>
        <p:txBody>
          <a:bodyPr anchor="b">
            <a:noAutofit/>
          </a:bodyPr>
          <a:lstStyle/>
          <a:p>
            <a:r>
              <a:rPr lang="ru-RU" sz="4000" b="1" dirty="0"/>
              <a:t>Традиционные ценности в повести</a:t>
            </a:r>
          </a:p>
        </p:txBody>
      </p:sp>
      <p:pic>
        <p:nvPicPr>
          <p:cNvPr id="5" name="Picture 4" descr="Бумажная бумага с сердечком от солнечный">
            <a:extLst>
              <a:ext uri="{FF2B5EF4-FFF2-40B4-BE49-F238E27FC236}">
                <a16:creationId xmlns:a16="http://schemas.microsoft.com/office/drawing/2014/main" id="{33FD4CD2-AC00-31CC-A1F2-DCDD7B22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27" r="12747" b="-3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908D8-9B9B-8DE5-0467-940ED52A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695805" cy="40057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Первая любовь</a:t>
            </a:r>
            <a:endParaRPr lang="ru-RU" sz="2400" dirty="0"/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Дружба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Взаимопомощь и поддержка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Взаимовыручка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Нравственный выбор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Надежда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Сила духа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ru-RU" sz="2400" dirty="0">
                <a:latin typeface="Aptos Light"/>
              </a:rPr>
              <a:t>Смелость</a:t>
            </a:r>
          </a:p>
          <a:p>
            <a:pPr marL="0" indent="0">
              <a:buNone/>
            </a:pPr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val="290882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26BD-13E1-4100-B566-FC465177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33" y="80549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Вывод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63239-3FF6-BC14-57A3-B847F845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833" y="2513249"/>
            <a:ext cx="9819941" cy="3273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ptos Light"/>
                <a:ea typeface="+mn-lt"/>
                <a:cs typeface="+mn-lt"/>
              </a:rPr>
              <a:t>Веркину удалось создать достоверный портрет героя нашего времени. Его жизнь мрачна и страшна, но поступки говорят о том. что это думающий и взрослый не по годам мальчик, обладающий силой духа. И этот герой ломает систему: </a:t>
            </a:r>
            <a:r>
              <a:rPr lang="ru-RU" sz="2400" b="1" dirty="0">
                <a:latin typeface="Aptos Light"/>
                <a:ea typeface="+mn-lt"/>
                <a:cs typeface="+mn-lt"/>
              </a:rPr>
              <a:t>подросток может быть стойким, он борется за свою жизнь, выживает, не теряет чувства собственного достоинства, остается сильным.</a:t>
            </a:r>
            <a:endParaRPr lang="ru-RU" sz="2400" b="1" dirty="0">
              <a:latin typeface="Aptos Light"/>
            </a:endParaRPr>
          </a:p>
          <a:p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040DE-4194-F8BE-0486-24139405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99AE1E-125B-4F66-A57F-736A3EBA316D}" type="datetime1">
              <a:rPr lang="en-US"/>
              <a:pPr>
                <a:spcAft>
                  <a:spcPts val="600"/>
                </a:spcAft>
              </a:pPr>
              <a:t>5/8/2025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92F3D-69E8-4F55-126B-20B24335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347-00DA-B8ED-064D-3DAB874B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78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0899F-510A-8691-B272-6769C879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375"/>
            <a:ext cx="4001814" cy="105342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Рефлексия</a:t>
            </a:r>
            <a:endParaRPr lang="ru-RU" sz="4000" b="1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651AA8F-7142-8D5D-AE01-7F3AA5FE90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B35EE0F8-6749-8A0A-C65F-E3EDA5C2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66D-85B9-4B78-AC9E-46F279B8005C}" type="datetime1">
              <a:rPr lang="ru-RU"/>
              <a:pPr/>
              <a:t>08.05.2025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F81F7-E044-CB1C-709E-6E800A0E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8B0A9-0947-381F-79A8-CE87B813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0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83" y="365125"/>
            <a:ext cx="10660117" cy="27459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Творческая лаборатория</a:t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r>
              <a:rPr lang="ru-RU" dirty="0">
                <a:solidFill>
                  <a:srgbClr val="1A1A1A"/>
                </a:solidFill>
                <a:latin typeface="YS Text"/>
              </a:rPr>
              <a:t>«Формирование традиционных ценностей</a:t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r>
              <a:rPr lang="ru-RU" dirty="0">
                <a:solidFill>
                  <a:srgbClr val="1A1A1A"/>
                </a:solidFill>
                <a:latin typeface="YS Text"/>
              </a:rPr>
              <a:t>обучающихся на уроках литературы:</a:t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r>
              <a:rPr lang="ru-RU" dirty="0">
                <a:solidFill>
                  <a:srgbClr val="1A1A1A"/>
                </a:solidFill>
                <a:latin typeface="YS Text"/>
              </a:rPr>
              <a:t>содержание, методика и эффективные практики»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26675"/>
            <a:ext cx="10515600" cy="2950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smtClean="0"/>
              <a:t>   </a:t>
            </a:r>
            <a:r>
              <a:rPr lang="ru-RU" smtClean="0"/>
              <a:t>Спасибо </a:t>
            </a:r>
            <a:r>
              <a:rPr lang="ru-RU" dirty="0" smtClean="0"/>
              <a:t>за внимание!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Снигирева Людмила Леонидовна, учитель русского языка и литературы </a:t>
            </a:r>
            <a:endParaRPr lang="en-US" dirty="0" smtClean="0"/>
          </a:p>
          <a:p>
            <a:pPr marL="0" indent="0" algn="r">
              <a:buNone/>
            </a:pPr>
            <a:r>
              <a:rPr lang="ru-RU" dirty="0" smtClean="0"/>
              <a:t>МОАУ СОШ с УИОП № 37 г.Кирова </a:t>
            </a:r>
            <a:endParaRPr lang="en-US" dirty="0" smtClean="0"/>
          </a:p>
          <a:p>
            <a:pPr marL="0" indent="0" algn="r">
              <a:buNone/>
            </a:pPr>
            <a:r>
              <a:rPr lang="ru-RU" dirty="0" smtClean="0"/>
              <a:t>89005224943</a:t>
            </a:r>
          </a:p>
          <a:p>
            <a:pPr marL="0" indent="0" algn="r">
              <a:buNone/>
            </a:pPr>
            <a:r>
              <a:rPr lang="en-US" dirty="0" smtClean="0"/>
              <a:t>SnigirevaLu@yandex.ru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729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CB89-6203-2A91-27ED-052601B1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5400" b="1" dirty="0"/>
              <a:t>О писателе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90765-A43D-459E-E0C8-67598146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5" y="2545886"/>
            <a:ext cx="5163944" cy="39791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Эдуард Николаевич Веркин  </a:t>
            </a:r>
            <a:endParaRPr lang="ru-RU" sz="2400" dirty="0">
              <a:ea typeface="+mn-lt"/>
              <a:cs typeface="+mn-lt"/>
            </a:endParaRPr>
          </a:p>
          <a:p>
            <a:r>
              <a:rPr lang="ru-RU" sz="2400" dirty="0">
                <a:ea typeface="+mn-lt"/>
                <a:cs typeface="+mn-lt"/>
              </a:rPr>
              <a:t>российский детский писатель, фантаст. </a:t>
            </a:r>
          </a:p>
          <a:p>
            <a:r>
              <a:rPr lang="ru-RU" sz="2400" dirty="0">
                <a:latin typeface="Aptos Light"/>
                <a:ea typeface="Verdana"/>
              </a:rPr>
              <a:t>Отец — шахтёр, мать — фармацевт. </a:t>
            </a:r>
          </a:p>
          <a:p>
            <a:r>
              <a:rPr lang="ru-RU" sz="2400" dirty="0">
                <a:latin typeface="Aptos Light"/>
                <a:ea typeface="Verdana"/>
              </a:rPr>
              <a:t> В 1993 году поступил в Сыктывкарский государственный университет. Параллельно учился на историческом и юридическом факультетах, начал писать.</a:t>
            </a:r>
            <a:endParaRPr lang="ru-RU" sz="2400" dirty="0">
              <a:latin typeface="Aptos Light"/>
            </a:endParaRPr>
          </a:p>
        </p:txBody>
      </p:sp>
      <p:pic>
        <p:nvPicPr>
          <p:cNvPr id="8" name="Рисунок 7" descr="Эдуард Веркин: Общественное устройство грядущего — не хлеб фантастической  литературы">
            <a:extLst>
              <a:ext uri="{FF2B5EF4-FFF2-40B4-BE49-F238E27FC236}">
                <a16:creationId xmlns:a16="http://schemas.microsoft.com/office/drawing/2014/main" id="{CC70D926-1A72-4866-E482-772B4BD0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241"/>
          <a:stretch/>
        </p:blipFill>
        <p:spPr>
          <a:xfrm>
            <a:off x="5811501" y="3275"/>
            <a:ext cx="675293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95EA-735A-8FB2-C867-8D238CDB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ru-RU" sz="5400" b="1">
                <a:latin typeface="Aptos"/>
              </a:rPr>
              <a:t>Романы для детей и подростков</a:t>
            </a:r>
            <a:endParaRPr lang="ru-RU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8CA98-386E-B619-473C-3CD427CD4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ru-RU" sz="2200" b="1"/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Друг-апрель (2011)</a:t>
            </a:r>
            <a:endParaRPr lang="ru-RU" sz="2400">
              <a:latin typeface="Aptos Ligh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Облачный полк (2012)</a:t>
            </a:r>
            <a:endParaRPr lang="ru-RU" sz="2400">
              <a:latin typeface="Aptos Ligh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Через сто лет (2017)</a:t>
            </a:r>
            <a:endParaRPr lang="ru-RU" sz="2400">
              <a:latin typeface="Aptos Ligh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Звездолёт с перебитым крылом</a:t>
            </a:r>
          </a:p>
          <a:p>
            <a:r>
              <a:rPr lang="ru-RU" sz="2400" err="1">
                <a:latin typeface="Aptos Light"/>
                <a:ea typeface="+mn-lt"/>
                <a:cs typeface="+mn-lt"/>
              </a:rPr>
              <a:t>Кусатель</a:t>
            </a:r>
            <a:r>
              <a:rPr lang="ru-RU" sz="2400" dirty="0">
                <a:latin typeface="Aptos Light"/>
                <a:ea typeface="+mn-lt"/>
                <a:cs typeface="+mn-lt"/>
              </a:rPr>
              <a:t> ворон (2019)</a:t>
            </a:r>
            <a:endParaRPr lang="ru-RU" sz="2400">
              <a:latin typeface="Aptos Ligh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Пепел Анны (2019).</a:t>
            </a:r>
            <a:endParaRPr lang="ru-RU" sz="2400">
              <a:latin typeface="Aptos Light"/>
            </a:endParaRPr>
          </a:p>
          <a:p>
            <a:r>
              <a:rPr lang="ru-RU" sz="2400" dirty="0">
                <a:solidFill>
                  <a:schemeClr val="tx2"/>
                </a:solidFill>
                <a:latin typeface="Aptos Light"/>
              </a:rPr>
              <a:t>По признанию автора, на вопрос, с какой книги лучше начать знакомство с его творчеством, он всегда говорит — с «</a:t>
            </a:r>
            <a:r>
              <a:rPr lang="ru-RU" sz="2400" err="1">
                <a:solidFill>
                  <a:schemeClr val="tx2"/>
                </a:solidFill>
                <a:latin typeface="Aptos Light"/>
              </a:rPr>
              <a:t>Кусателя</a:t>
            </a:r>
            <a:r>
              <a:rPr lang="ru-RU" sz="2400" dirty="0">
                <a:solidFill>
                  <a:schemeClr val="tx2"/>
                </a:solidFill>
                <a:latin typeface="Aptos Light"/>
              </a:rPr>
              <a:t> ворон». И никогда с «Друга апреля». </a:t>
            </a:r>
            <a:endParaRPr lang="ru-RU" sz="2200" dirty="0">
              <a:solidFill>
                <a:schemeClr val="tx2"/>
              </a:solidFill>
            </a:endParaRPr>
          </a:p>
          <a:p>
            <a:endParaRPr lang="ru-RU" sz="2200"/>
          </a:p>
        </p:txBody>
      </p:sp>
      <p:pic>
        <p:nvPicPr>
          <p:cNvPr id="4" name="Рисунок 3" descr="Книги Эдуарда Веркина">
            <a:extLst>
              <a:ext uri="{FF2B5EF4-FFF2-40B4-BE49-F238E27FC236}">
                <a16:creationId xmlns:a16="http://schemas.microsoft.com/office/drawing/2014/main" id="{FE7C966A-3A2B-A3AB-6CAE-D8FE6655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80" r="-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9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5B40C-72A8-06EC-EC7F-DB98C554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3" y="640080"/>
            <a:ext cx="3049960" cy="1617399"/>
          </a:xfrm>
        </p:spPr>
        <p:txBody>
          <a:bodyPr anchor="b">
            <a:normAutofit fontScale="90000"/>
          </a:bodyPr>
          <a:lstStyle/>
          <a:p>
            <a:r>
              <a:rPr lang="ru-RU" sz="5000" b="1" dirty="0">
                <a:latin typeface="Aptos"/>
              </a:rPr>
              <a:t>Награды и премии</a:t>
            </a:r>
            <a:endParaRPr lang="ru-RU" sz="5000" b="1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D2042-D2EE-4624-C84D-11180968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507" y="266046"/>
            <a:ext cx="7798851" cy="214633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dirty="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2007. </a:t>
            </a:r>
            <a:r>
              <a:rPr lang="ru-RU" sz="2000" b="1" dirty="0">
                <a:latin typeface="Aptos Light"/>
                <a:ea typeface="+mn-lt"/>
                <a:cs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Премия «Заветная мечта»</a:t>
            </a:r>
            <a:r>
              <a:rPr lang="ru-RU" sz="2000" dirty="0">
                <a:latin typeface="Aptos Light"/>
                <a:ea typeface="+mn-lt"/>
                <a:cs typeface="+mn-lt"/>
              </a:rPr>
              <a:t>: жанровая премия в области научной фантастики за книгу «Место снов»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2008. 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Премия «Заветная мечта»</a:t>
            </a:r>
            <a:r>
              <a:rPr lang="ru-RU" sz="2000" dirty="0">
                <a:latin typeface="Aptos Light"/>
                <a:ea typeface="+mn-lt"/>
                <a:cs typeface="+mn-lt"/>
              </a:rPr>
              <a:t>: большая премия за повесть «Кошки ходят поперёк»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2009.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 Премия «Заветная мечта»</a:t>
            </a:r>
            <a:r>
              <a:rPr lang="ru-RU" sz="2000" dirty="0">
                <a:latin typeface="Aptos Light"/>
                <a:ea typeface="+mn-lt"/>
                <a:cs typeface="+mn-lt"/>
              </a:rPr>
              <a:t>: большая премия за повесть «Мертвец».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2010. 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Вторая премия Международного конкурса имени Сергея Михалкова</a:t>
            </a:r>
            <a:r>
              <a:rPr lang="ru-RU" sz="2000" dirty="0">
                <a:latin typeface="Aptos Light"/>
                <a:ea typeface="+mn-lt"/>
                <a:cs typeface="+mn-lt"/>
              </a:rPr>
              <a:t> на лучшее художественное произведение для подростков за повесть «Друг апрель»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2011—2012. 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Премия «</a:t>
            </a:r>
            <a:r>
              <a:rPr lang="ru-RU" sz="2000" b="1" dirty="0">
                <a:latin typeface="Aptos Light"/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Книгуру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»</a:t>
            </a:r>
            <a:r>
              <a:rPr lang="ru-RU" sz="2000" dirty="0">
                <a:latin typeface="Aptos Light"/>
                <a:ea typeface="+mn-lt"/>
                <a:cs typeface="+mn-lt"/>
              </a:rPr>
              <a:t> (2 сезон). 1 место в номинации «Художественная литература» за роман «Облачный полк»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2012. </a:t>
            </a:r>
            <a:r>
              <a:rPr lang="ru-RU" sz="2000" b="1" dirty="0">
                <a:latin typeface="Aptos Light"/>
                <a:ea typeface="+mn-lt"/>
                <a:cs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Премия имени В. П. Крапивина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 </a:t>
            </a:r>
            <a:r>
              <a:rPr lang="ru-RU" sz="2000" dirty="0">
                <a:latin typeface="Aptos Light"/>
                <a:ea typeface="+mn-lt"/>
                <a:cs typeface="+mn-lt"/>
              </a:rPr>
              <a:t>за роман «Облачный полк»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2012. </a:t>
            </a:r>
            <a:r>
              <a:rPr lang="ru-RU" sz="2000" b="1" dirty="0">
                <a:latin typeface="Aptos Light"/>
                <a:ea typeface="+mn-lt"/>
                <a:cs typeface="+mn-l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Премия имени П. П. Бажова</a:t>
            </a:r>
            <a:r>
              <a:rPr lang="ru-RU" sz="2000" dirty="0">
                <a:latin typeface="Aptos Light"/>
                <a:ea typeface="+mn-lt"/>
                <a:cs typeface="+mn-lt"/>
              </a:rPr>
              <a:t> за роман «Облачный полк"</a:t>
            </a:r>
            <a:endParaRPr lang="ru-RU" sz="2000" baseline="30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2017. 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Премия «Планета Крым» </a:t>
            </a:r>
            <a:r>
              <a:rPr lang="ru-RU" sz="2000" dirty="0">
                <a:latin typeface="Aptos Light"/>
                <a:ea typeface="+mn-lt"/>
                <a:cs typeface="+mn-lt"/>
              </a:rPr>
              <a:t>(имени Леонида Панасенко) за повесть «Звездолёт с перебитым крылом».</a:t>
            </a:r>
            <a:endParaRPr lang="ru-RU" sz="2000">
              <a:latin typeface="Aptos Light"/>
            </a:endParaRPr>
          </a:p>
          <a:p>
            <a:r>
              <a:rPr lang="ru-RU" sz="2000" dirty="0">
                <a:latin typeface="Aptos Light"/>
                <a:ea typeface="+mn-lt"/>
                <a:cs typeface="+mn-lt"/>
              </a:rPr>
              <a:t>2017. 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Премия «</a:t>
            </a:r>
            <a:r>
              <a:rPr lang="ru-RU" sz="2000" b="1" dirty="0">
                <a:latin typeface="Aptos Light"/>
                <a:ea typeface="+mn-lt"/>
                <a:cs typeface="+mn-lt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Новые горизонты</a:t>
            </a:r>
            <a:r>
              <a:rPr lang="ru-RU" sz="2000" b="1" dirty="0">
                <a:latin typeface="Aptos Light"/>
                <a:ea typeface="+mn-lt"/>
                <a:cs typeface="+mn-lt"/>
              </a:rPr>
              <a:t>»</a:t>
            </a:r>
            <a:r>
              <a:rPr lang="ru-RU" sz="2000" dirty="0">
                <a:latin typeface="Aptos Light"/>
                <a:ea typeface="+mn-lt"/>
                <a:cs typeface="+mn-lt"/>
              </a:rPr>
              <a:t> за роман «ЧЯП»</a:t>
            </a:r>
            <a:endParaRPr lang="ru-RU" sz="2000" baseline="30000">
              <a:latin typeface="Aptos Light"/>
            </a:endParaRPr>
          </a:p>
          <a:p>
            <a:endParaRPr lang="ru-RU" sz="1000"/>
          </a:p>
        </p:txBody>
      </p:sp>
      <p:pic>
        <p:nvPicPr>
          <p:cNvPr id="7" name="Graphic 6" descr="Лента">
            <a:extLst>
              <a:ext uri="{FF2B5EF4-FFF2-40B4-BE49-F238E27FC236}">
                <a16:creationId xmlns:a16="http://schemas.microsoft.com/office/drawing/2014/main" id="{BCD56C4D-9B2A-B2BE-0B9F-92E90DAB6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098" y="2846364"/>
            <a:ext cx="3848704" cy="38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2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DAF15-3B63-067B-E4DC-C16E8528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История создания повести "Друг-апрель"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51EF5-DD38-888D-0EF7-73ACDB86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08" y="2340041"/>
            <a:ext cx="6330770" cy="48910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В начале 2010-х годов современный отечественный писатель Эдуард Веркин создал свою «провинциальную трилогию».</a:t>
            </a:r>
          </a:p>
          <a:p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 Первой книгой этой трилогии стал мрачный «Мертвец».</a:t>
            </a:r>
          </a:p>
          <a:p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 Второй — романтичный «Друг апрель».</a:t>
            </a:r>
          </a:p>
          <a:p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Третьей — лёгкий «</a:t>
            </a:r>
            <a:r>
              <a:rPr lang="ru-RU" sz="2400" dirty="0" err="1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Кусатель</a:t>
            </a:r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 ворон». </a:t>
            </a:r>
            <a:endParaRPr lang="ru-RU" sz="2400" dirty="0">
              <a:solidFill>
                <a:schemeClr val="tx2"/>
              </a:solidFill>
              <a:latin typeface="Apto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текст, плакат, графический дизайн, Книжная облож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6E3B5CA-EFD6-E0DB-0ABC-7E9630D8E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337435"/>
            <a:ext cx="4142232" cy="31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Эксклюзив: Эдуард Веркин, &quot;Друг-апрель&quot; | Лабиринт - Новости и обзоры.  Дата: 4 июля 2014">
            <a:extLst>
              <a:ext uri="{FF2B5EF4-FFF2-40B4-BE49-F238E27FC236}">
                <a16:creationId xmlns:a16="http://schemas.microsoft.com/office/drawing/2014/main" id="{4178B9FF-0BA6-BCC2-B992-A8719265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50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C78FD-1BCD-20B8-B115-D6285DC9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253" y="596446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 b="1" dirty="0"/>
              <a:t> О чем повесть?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D92F9-CC52-65DD-EF42-16C91150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538" y="2080416"/>
            <a:ext cx="3390355" cy="4772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latin typeface="Aptos Light"/>
                <a:ea typeface="+mn-lt"/>
                <a:cs typeface="+mn-lt"/>
              </a:rPr>
              <a:t>Друг апрель» — </a:t>
            </a:r>
            <a:r>
              <a:rPr lang="ru-RU" sz="2400" b="1" dirty="0">
                <a:latin typeface="Aptos Light"/>
                <a:ea typeface="+mn-lt"/>
                <a:cs typeface="+mn-lt"/>
              </a:rPr>
              <a:t>роман о </a:t>
            </a:r>
            <a:r>
              <a:rPr lang="ru-RU" sz="2400" b="1" dirty="0" smtClean="0">
                <a:latin typeface="Aptos Light"/>
                <a:ea typeface="+mn-lt"/>
                <a:cs typeface="+mn-lt"/>
              </a:rPr>
              <a:t>подростке</a:t>
            </a:r>
            <a:endParaRPr lang="ru-RU" sz="2400" b="1" dirty="0">
              <a:latin typeface="Aptos Light"/>
              <a:ea typeface="Verdana"/>
              <a:cs typeface="+mn-l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История взросления и становления героя в трудных жизненных </a:t>
            </a:r>
            <a:r>
              <a:rPr lang="ru-RU" sz="2400" dirty="0" smtClean="0">
                <a:latin typeface="Aptos Light"/>
                <a:ea typeface="+mn-lt"/>
                <a:cs typeface="+mn-lt"/>
              </a:rPr>
              <a:t>обстоятельствах</a:t>
            </a:r>
            <a:r>
              <a:rPr lang="ru-RU" sz="2400" dirty="0">
                <a:latin typeface="Aptos Light"/>
                <a:ea typeface="+mn-lt"/>
                <a:cs typeface="+mn-lt"/>
              </a:rPr>
              <a:t> </a:t>
            </a:r>
            <a:endParaRPr lang="ru-RU" sz="2400" dirty="0">
              <a:latin typeface="Aptos Light"/>
              <a:ea typeface="Verdana"/>
              <a:cs typeface="+mn-lt"/>
            </a:endParaRPr>
          </a:p>
          <a:p>
            <a:r>
              <a:rPr lang="ru-RU" sz="2400" dirty="0">
                <a:latin typeface="Aptos Light"/>
                <a:ea typeface="+mn-lt"/>
                <a:cs typeface="+mn-lt"/>
              </a:rPr>
              <a:t>История юношеской </a:t>
            </a:r>
            <a:r>
              <a:rPr lang="ru-RU" sz="2400" dirty="0" smtClean="0">
                <a:latin typeface="Aptos Light"/>
                <a:ea typeface="+mn-lt"/>
                <a:cs typeface="+mn-lt"/>
              </a:rPr>
              <a:t>любви</a:t>
            </a:r>
          </a:p>
          <a:p>
            <a:pPr marL="0" indent="0">
              <a:buNone/>
            </a:pPr>
            <a:endParaRPr lang="ru-RU" sz="2400" dirty="0">
              <a:latin typeface="Aptos Light"/>
              <a:ea typeface="Verdana"/>
              <a:cs typeface="+mn-lt"/>
            </a:endParaRPr>
          </a:p>
          <a:p>
            <a:endParaRPr lang="ru-RU" sz="2000" dirty="0">
              <a:latin typeface="Book Antiqua"/>
              <a:ea typeface="Verdana"/>
            </a:endParaRPr>
          </a:p>
          <a:p>
            <a:endParaRPr lang="ru-RU" sz="2000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9671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19F41-AB4E-0C41-3411-8086027F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245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Краткое содержание повести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C11D7-5360-1763-AB7F-7843C5C42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04" y="1942074"/>
            <a:ext cx="11429434" cy="4922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Book Antiqua"/>
                <a:ea typeface="+mn-lt"/>
                <a:cs typeface="+mn-lt"/>
              </a:rPr>
              <a:t>.</a:t>
            </a:r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..Иван Аксентьев по прозвищу Аксён живёт с пьющей матерью и двумя братьями- старшим и младшим - в костромской глуши на разъезде Ломы. Растёт как трава, никому не нужный, вечно голодный, шатающийся по окрестностям. Брат Чугун тоже выпивает, как и мать, зарабатывает незаконным способом, таскает младшего брата Аксёна, а также Тюльку на станцию побираться. Еще и дядька приехал, брат отца, который тоже промышляет с целью нелегального заработка. Иван давно бы убежал, да Тюльку жаль, пропадёт, сгинет. поэтому он живёт, терпит и ждёт Ульяну, девочку, с которой дружит с детского сада. С первого класса вместе ходили в школу. Теперь Ульяна учится в другой школе, там где есть 11-летка, а Аксён и 9 классов не закончил. Всё самое светлое, что у него есть, — это Ульяна. Заканчивается март, наступает апрель - и вот-вот </a:t>
            </a:r>
            <a:r>
              <a:rPr lang="ru-RU" sz="2400" err="1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Семиволковы</a:t>
            </a:r>
            <a:r>
              <a:rPr lang="ru-RU" sz="2400" dirty="0">
                <a:solidFill>
                  <a:schemeClr val="tx2"/>
                </a:solidFill>
                <a:latin typeface="Aptos Light"/>
                <a:ea typeface="+mn-lt"/>
                <a:cs typeface="+mn-lt"/>
              </a:rPr>
              <a:t> должны вернуться в Ломы...</a:t>
            </a:r>
            <a:endParaRPr lang="ru-RU" sz="2400" dirty="0">
              <a:solidFill>
                <a:schemeClr val="tx2"/>
              </a:solidFill>
              <a:latin typeface="Aptos Ligh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45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3F0FF-FD63-5D81-C203-0B6AC506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427" y="-2724"/>
            <a:ext cx="9392421" cy="1330841"/>
          </a:xfrm>
        </p:spPr>
        <p:txBody>
          <a:bodyPr>
            <a:normAutofit/>
          </a:bodyPr>
          <a:lstStyle/>
          <a:p>
            <a:r>
              <a:rPr lang="ru-RU" b="1" dirty="0"/>
              <a:t>Главный герой - Иван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40871E-B814-C7E3-CCD2-FF1B33E4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85" y="1028149"/>
            <a:ext cx="6442143" cy="662559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sz="2400" dirty="0">
                <a:latin typeface="Aptos Light"/>
              </a:rPr>
              <a:t>Иван, Аксён, "Психоз" - главный герой повести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Aptos Light"/>
              </a:rPr>
              <a:t>Подросток, ироничный, </a:t>
            </a:r>
            <a:r>
              <a:rPr lang="ru-RU" sz="2400" dirty="0" err="1">
                <a:latin typeface="Aptos Light"/>
              </a:rPr>
              <a:t>ценичный</a:t>
            </a:r>
            <a:r>
              <a:rPr lang="ru-RU" sz="2400" dirty="0">
                <a:latin typeface="Aptos Light"/>
              </a:rPr>
              <a:t>,</a:t>
            </a:r>
            <a:r>
              <a:rPr lang="ru-RU" sz="2400" u="sng" dirty="0">
                <a:latin typeface="Aptos Light"/>
              </a:rPr>
              <a:t> но по-своему эрудированный и «правильный» . </a:t>
            </a:r>
            <a:r>
              <a:rPr lang="ru-RU" sz="2400" dirty="0">
                <a:latin typeface="Aptos Light"/>
              </a:rPr>
              <a:t>Он смотрит на мир широко открытыми глазами, верит в чудо, в любовь, в справедливость. Ежедневно он поставлен в ситуацию выбора, и всегда он поступает нравственно, в пользу других.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Aptos Light"/>
              </a:rPr>
              <a:t>Умение любить, надеяться, ждать, жить светлыми воспоминаниями, мечтать помогают ему не уподобиться окружающим.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Aptos Light"/>
              </a:rPr>
              <a:t>Он остается нравственно чистым, совесть его чист</a:t>
            </a:r>
            <a:r>
              <a:rPr lang="ru-RU" sz="2400" dirty="0">
                <a:latin typeface="Aptos"/>
              </a:rPr>
              <a:t>а.</a:t>
            </a:r>
          </a:p>
          <a:p>
            <a:pPr>
              <a:buFont typeface="Arial"/>
              <a:buChar char="•"/>
            </a:pPr>
            <a:r>
              <a:rPr lang="ru-RU" sz="2400" dirty="0">
                <a:latin typeface="Aptos Light"/>
              </a:rPr>
              <a:t>Взаимоотношения с Тюлькой, Ульяной, Чугуном. Дядей </a:t>
            </a:r>
            <a:r>
              <a:rPr lang="ru-RU" sz="2400" dirty="0" err="1">
                <a:latin typeface="Aptos Light"/>
              </a:rPr>
              <a:t>Гиляем</a:t>
            </a:r>
            <a:r>
              <a:rPr lang="ru-RU" sz="2400" dirty="0">
                <a:latin typeface="Aptos Light"/>
              </a:rPr>
              <a:t>, Веркой. Бабушкой</a:t>
            </a:r>
          </a:p>
          <a:p>
            <a:pPr marL="0" indent="0">
              <a:buNone/>
            </a:pPr>
            <a:endParaRPr lang="ru-RU" sz="2400" dirty="0">
              <a:latin typeface="Aptos Light"/>
            </a:endParaRPr>
          </a:p>
          <a:p>
            <a:pPr marL="0" indent="0">
              <a:buNone/>
            </a:pP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</p:txBody>
      </p:sp>
      <p:pic>
        <p:nvPicPr>
          <p:cNvPr id="7" name="Рисунок 6" descr="Друг апрель» Эдуарда Веркина — детская недетская большая литература |  Библио Графия | Дзен">
            <a:extLst>
              <a:ext uri="{FF2B5EF4-FFF2-40B4-BE49-F238E27FC236}">
                <a16:creationId xmlns:a16="http://schemas.microsoft.com/office/drawing/2014/main" id="{B93F0872-0CA5-E3B4-63E1-D6210546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581" y="1929314"/>
            <a:ext cx="4788505" cy="358675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B8FB28B-6482-49A1-5AB1-DAE8D556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2B7C40-CFA2-473A-8589-795FE3162CC6}" type="datetime1">
              <a:rPr lang="en-US" sz="1000"/>
              <a:pPr>
                <a:spcAft>
                  <a:spcPts val="600"/>
                </a:spcAft>
              </a:pPr>
              <a:t>5/8/2025</a:t>
            </a:fld>
            <a:endParaRPr lang="en-US" sz="10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27F44-153F-D5FF-FB4B-62F4EE07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C6793-A265-EB74-6A99-B91A94D4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4DE196-8A13-4FF7-A07E-102851959EAB}" type="slidenum">
              <a:rPr lang="en-US" sz="1000"/>
              <a:pPr>
                <a:spcAft>
                  <a:spcPts val="600"/>
                </a:spcAft>
              </a:pPr>
              <a:t>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4840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27244-AA23-9518-DB72-B0CCE731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117" y="379341"/>
            <a:ext cx="5754696" cy="19667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Композиция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3539EAFA-E283-D9AF-0CBB-68605952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89" y="2460230"/>
            <a:ext cx="8104577" cy="3274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  <a:latin typeface="Verdana"/>
                <a:ea typeface="Verdana"/>
              </a:rPr>
              <a:t>  </a:t>
            </a:r>
            <a:r>
              <a:rPr lang="ru-RU" sz="2400" dirty="0">
                <a:solidFill>
                  <a:schemeClr val="tx2"/>
                </a:solidFill>
                <a:latin typeface="Verdana"/>
                <a:ea typeface="Verdana"/>
              </a:rPr>
              <a:t>   </a:t>
            </a:r>
            <a:r>
              <a:rPr lang="ru-RU" sz="2400" dirty="0">
                <a:solidFill>
                  <a:schemeClr val="tx2"/>
                </a:solidFill>
                <a:latin typeface="Aptos Light"/>
                <a:ea typeface="Verdana"/>
              </a:rPr>
              <a:t>               Две сюжетные линии: антитеза</a:t>
            </a:r>
            <a:endParaRPr lang="ru-RU" sz="2400" dirty="0">
              <a:solidFill>
                <a:schemeClr val="tx2"/>
              </a:solidFill>
              <a:latin typeface="Aptos Light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Aptos Light"/>
                <a:ea typeface="Verdana"/>
              </a:rPr>
              <a:t>Первая — романтическая история первой любви. Очень лиричная, чистая и трогательная. Красивая сказка про верного рыцаря, преданно служащего своей прекрасной даме.</a:t>
            </a:r>
            <a:endParaRPr lang="ru-RU" sz="2400" dirty="0">
              <a:solidFill>
                <a:schemeClr val="tx2"/>
              </a:solidFill>
              <a:latin typeface="Aptos Light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Aptos Light"/>
                <a:ea typeface="Verdana"/>
              </a:rPr>
              <a:t>Вторая — реальная, семейно-бытовая история </a:t>
            </a:r>
            <a:endParaRPr lang="ru-RU" sz="2400" dirty="0" smtClean="0">
              <a:solidFill>
                <a:schemeClr val="tx2"/>
              </a:solidFill>
              <a:latin typeface="Aptos Light"/>
              <a:ea typeface="Verdana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Aptos Light"/>
                <a:ea typeface="Verdana"/>
              </a:rPr>
              <a:t>жизни </a:t>
            </a:r>
            <a:r>
              <a:rPr lang="ru-RU" sz="2400" dirty="0">
                <a:solidFill>
                  <a:schemeClr val="tx2"/>
                </a:solidFill>
                <a:latin typeface="Aptos Light"/>
                <a:ea typeface="Verdana"/>
              </a:rPr>
              <a:t>главного героя. Мрачная и «чернушная». </a:t>
            </a:r>
            <a:endParaRPr lang="ru-RU" sz="2400" dirty="0" smtClean="0">
              <a:solidFill>
                <a:schemeClr val="tx2"/>
              </a:solidFill>
              <a:latin typeface="Aptos Light"/>
              <a:ea typeface="Verdana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Aptos Light"/>
                <a:ea typeface="Verdana"/>
              </a:rPr>
              <a:t>"</a:t>
            </a:r>
            <a:r>
              <a:rPr lang="ru-RU" sz="2400" dirty="0">
                <a:solidFill>
                  <a:schemeClr val="tx2"/>
                </a:solidFill>
                <a:latin typeface="Aptos Light"/>
                <a:ea typeface="Verdana"/>
              </a:rPr>
              <a:t>Свинцовые мерзости жизни"</a:t>
            </a:r>
            <a:endParaRPr lang="ru-RU" sz="2400" dirty="0">
              <a:solidFill>
                <a:schemeClr val="tx2"/>
              </a:solidFill>
              <a:latin typeface="Aptos Light"/>
            </a:endParaRPr>
          </a:p>
          <a:p>
            <a:endParaRPr lang="ru-RU" sz="19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55" y="1235908"/>
            <a:ext cx="3092254" cy="48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15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288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Aptos Light</vt:lpstr>
      <vt:lpstr>Arial</vt:lpstr>
      <vt:lpstr>Book Antiqua</vt:lpstr>
      <vt:lpstr>Verdana</vt:lpstr>
      <vt:lpstr>Wingdings</vt:lpstr>
      <vt:lpstr>YS Text</vt:lpstr>
      <vt:lpstr>Office Theme</vt:lpstr>
      <vt:lpstr>Э.Н.Веркин </vt:lpstr>
      <vt:lpstr>О писателе</vt:lpstr>
      <vt:lpstr>Романы для детей и подростков</vt:lpstr>
      <vt:lpstr>Награды и премии</vt:lpstr>
      <vt:lpstr>История создания повести "Друг-апрель"</vt:lpstr>
      <vt:lpstr> О чем повесть?</vt:lpstr>
      <vt:lpstr>Краткое содержание повести</vt:lpstr>
      <vt:lpstr>Главный герой - Иван</vt:lpstr>
      <vt:lpstr>Композиция</vt:lpstr>
      <vt:lpstr>"Свинцовые мерзости жизни"</vt:lpstr>
      <vt:lpstr>Традиционные ценности в повести</vt:lpstr>
      <vt:lpstr>Вывод</vt:lpstr>
      <vt:lpstr> Рефлексия</vt:lpstr>
      <vt:lpstr>Творческая лаборатория «Формирование традиционных ценностей обучающихся на уроках литературы: содержание, методика и эффективные практики»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Веркин </dc:title>
  <dc:creator/>
  <cp:lastModifiedBy>Пользователь</cp:lastModifiedBy>
  <cp:revision>602</cp:revision>
  <dcterms:created xsi:type="dcterms:W3CDTF">2025-04-21T18:22:33Z</dcterms:created>
  <dcterms:modified xsi:type="dcterms:W3CDTF">2025-05-08T06:43:00Z</dcterms:modified>
</cp:coreProperties>
</file>