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6" r:id="rId9"/>
    <p:sldId id="267" r:id="rId10"/>
    <p:sldId id="262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63" r:id="rId19"/>
    <p:sldId id="278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60" y="8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1D956-AFFA-44AA-98C0-042ADE1002BE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8AA5A-E299-41C3-82E8-28519A02E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561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1D956-AFFA-44AA-98C0-042ADE1002BE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8AA5A-E299-41C3-82E8-28519A02E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379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1D956-AFFA-44AA-98C0-042ADE1002BE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8AA5A-E299-41C3-82E8-28519A02E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10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1D956-AFFA-44AA-98C0-042ADE1002BE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8AA5A-E299-41C3-82E8-28519A02E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124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1D956-AFFA-44AA-98C0-042ADE1002BE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8AA5A-E299-41C3-82E8-28519A02E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768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1D956-AFFA-44AA-98C0-042ADE1002BE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8AA5A-E299-41C3-82E8-28519A02E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877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1D956-AFFA-44AA-98C0-042ADE1002BE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8AA5A-E299-41C3-82E8-28519A02E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51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1D956-AFFA-44AA-98C0-042ADE1002BE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8AA5A-E299-41C3-82E8-28519A02E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495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1D956-AFFA-44AA-98C0-042ADE1002BE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8AA5A-E299-41C3-82E8-28519A02E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955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1D956-AFFA-44AA-98C0-042ADE1002BE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8AA5A-E299-41C3-82E8-28519A02E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089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1D956-AFFA-44AA-98C0-042ADE1002BE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8AA5A-E299-41C3-82E8-28519A02E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857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1D956-AFFA-44AA-98C0-042ADE1002BE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8AA5A-E299-41C3-82E8-28519A02E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0965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естественно-научной грамотности обучающихся через организацию </a:t>
            </a:r>
            <a:r>
              <a:rPr lang="ru-RU" sz="49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исследовательской деятельности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92686" y="4525146"/>
            <a:ext cx="4328160" cy="165576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Рычкова Елена Анатольевна, учитель биологии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МКОУ СОШ с УИОП 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им.В.И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Десяткова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г.Белая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Холуница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83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9930" y="856299"/>
            <a:ext cx="10515600" cy="641576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исследовательской деятельности </a:t>
            </a:r>
            <a:b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</a:t>
            </a:r>
            <a:r>
              <a:rPr lang="ru-RU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Запрудскому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Н.И. )</a:t>
            </a:r>
            <a:endParaRPr lang="ru-RU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66685" y="1676401"/>
            <a:ext cx="10515600" cy="5190308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выявление и постановка проблемы исследования; 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формулирование гипотезы; 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планирование и разработка исследовательских действий; 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сбор данных на основе изучения литературы, наблюдений и экспериментов; 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анализ, сопоставление полученных данных, формулировка выводов; 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подготовка выступления; 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презентация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работы; 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693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9930" y="856299"/>
            <a:ext cx="10515600" cy="641576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исследовательской деятельности </a:t>
            </a:r>
            <a:b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4434" y="1284515"/>
            <a:ext cx="10515600" cy="5190308"/>
          </a:xfrm>
        </p:spPr>
        <p:txBody>
          <a:bodyPr>
            <a:normAutofit/>
          </a:bodyPr>
          <a:lstStyle/>
          <a:p>
            <a:pPr algn="jus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темы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и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</a:t>
            </a:r>
          </a:p>
          <a:p>
            <a:pPr algn="just"/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Сложность: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учащимся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 увидеть необычное в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обычном</a:t>
            </a:r>
          </a:p>
          <a:p>
            <a:pPr algn="just"/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 работ, «индивидуальные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инсайты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408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90539"/>
            <a:ext cx="11360150" cy="48482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исследовательской деятельности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471749"/>
            <a:ext cx="10515600" cy="4617901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Выдвижение гипотезы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исследовательских действий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 данных на основе изучения литературы</a:t>
            </a:r>
          </a:p>
          <a:p>
            <a:pPr algn="just"/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Сложность: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нужных теоретических данных и методик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</a:p>
          <a:p>
            <a:pPr algn="just"/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смена очередности этапов исследовательской деятельности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626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90539"/>
            <a:ext cx="11360150" cy="48482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исследовательской деятельности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471749"/>
            <a:ext cx="10515600" cy="4617901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ормулирование проблемы. Выдвижение гипотезы</a:t>
            </a:r>
          </a:p>
          <a:p>
            <a:pPr algn="just"/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Сложность: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субъективна</a:t>
            </a:r>
          </a:p>
          <a:p>
            <a:pPr algn="just"/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темы (ученик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понимать то, что он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решил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проанализировать и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описать)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580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90539"/>
            <a:ext cx="11360150" cy="48482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исследовательской деятельности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471749"/>
            <a:ext cx="10515600" cy="4617901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исследовательских действий</a:t>
            </a:r>
          </a:p>
          <a:p>
            <a:pPr algn="just"/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Сложность: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разведение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понятий «предмет» и «объект» 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зависит от наличия опыта проведения исследований (помощь в определении цели, задач, предмета, объекта, методов исследования)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430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90539"/>
            <a:ext cx="11360150" cy="48482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исследовательской деятельности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471749"/>
            <a:ext cx="10515600" cy="4617901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 данных на основе литературы, наблюдений, опытов</a:t>
            </a:r>
          </a:p>
          <a:p>
            <a:pPr algn="just"/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Сложность: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проделать большой объем работы</a:t>
            </a:r>
          </a:p>
          <a:p>
            <a:pPr algn="just"/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дозированность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заданий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3846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90539"/>
            <a:ext cx="11360150" cy="48482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исследовательской деятельности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471749"/>
            <a:ext cx="10515600" cy="4617901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полученных данных, формулирование выводов</a:t>
            </a:r>
          </a:p>
          <a:p>
            <a:pPr algn="just"/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Сложность: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объем полученной информации</a:t>
            </a:r>
          </a:p>
          <a:p>
            <a:pPr algn="just"/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подходящую форму оформления результатов </a:t>
            </a:r>
          </a:p>
        </p:txBody>
      </p:sp>
    </p:spTree>
    <p:extLst>
      <p:ext uri="{BB962C8B-B14F-4D97-AF65-F5344CB8AC3E}">
        <p14:creationId xmlns:p14="http://schemas.microsoft.com/office/powerpoint/2010/main" val="4272422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90539"/>
            <a:ext cx="11360150" cy="48482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исследовательской деятельности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471749"/>
            <a:ext cx="10515600" cy="4617901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выступления. Презентация работы</a:t>
            </a:r>
          </a:p>
          <a:p>
            <a:pPr algn="just"/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Сложность: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объем информации</a:t>
            </a:r>
          </a:p>
          <a:p>
            <a:pPr algn="just"/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направить учащегося на разделение информации на главную и избыточную, выполнить смысловое свёртывание выделенных фактов </a:t>
            </a:r>
          </a:p>
        </p:txBody>
      </p:sp>
    </p:spTree>
    <p:extLst>
      <p:ext uri="{BB962C8B-B14F-4D97-AF65-F5344CB8AC3E}">
        <p14:creationId xmlns:p14="http://schemas.microsoft.com/office/powerpoint/2010/main" val="19704110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8673" y="525373"/>
            <a:ext cx="10515600" cy="3088684"/>
          </a:xfrm>
        </p:spPr>
        <p:txBody>
          <a:bodyPr>
            <a:normAutofit/>
          </a:bodyPr>
          <a:lstStyle/>
          <a:p>
            <a:pPr algn="just"/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педагогического сопровождения учебно-исследовательской деятельности -  консультации не должны превратиться в «переделку» работы учащегося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7992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733006"/>
            <a:ext cx="10515600" cy="4206240"/>
          </a:xfrm>
        </p:spPr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приращение» в компетенциях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обучающегося</a:t>
            </a:r>
          </a:p>
          <a:p>
            <a:pPr algn="just"/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к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самостоятельному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добыванию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знаний и их применение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познания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преобразования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действительности </a:t>
            </a:r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(формирование функциональной грамотности)</a:t>
            </a:r>
          </a:p>
          <a:p>
            <a:pPr algn="just"/>
            <a:endParaRPr lang="ru-RU" sz="3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к саморазвитию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00594" y="365760"/>
            <a:ext cx="115301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результат обучающегося, осуществляющего исследовательскую деятельность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827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42460" y="1672045"/>
            <a:ext cx="4295848" cy="343667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3474" y="1085815"/>
            <a:ext cx="420624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фактов и умение решать типовые учебные задачи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11291" y="896981"/>
            <a:ext cx="420624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действовать в реальной жизненной ситуации</a:t>
            </a:r>
          </a:p>
        </p:txBody>
      </p:sp>
    </p:spTree>
    <p:extLst>
      <p:ext uri="{BB962C8B-B14F-4D97-AF65-F5344CB8AC3E}">
        <p14:creationId xmlns:p14="http://schemas.microsoft.com/office/powerpoint/2010/main" val="1508773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1222" y="629875"/>
            <a:ext cx="10515600" cy="955085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бновленные ФГОС: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479" y="2116229"/>
            <a:ext cx="10515600" cy="1500187"/>
          </a:xfrm>
        </p:spPr>
        <p:txBody>
          <a:bodyPr>
            <a:noAutofit/>
          </a:bodyPr>
          <a:lstStyle/>
          <a:p>
            <a:pPr algn="just"/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 обучающегося не в знаниях, а в умении использовать </a:t>
            </a:r>
            <a:r>
              <a:rPr 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в 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реальной </a:t>
            </a:r>
            <a:r>
              <a:rPr 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жизни и принимать 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их основе самостоятельные </a:t>
            </a:r>
            <a:r>
              <a:rPr 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</a:t>
            </a:r>
          </a:p>
          <a:p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есть функциональная </a:t>
            </a:r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</a:t>
            </a:r>
            <a:endParaRPr lang="ru-RU" sz="4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116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272825"/>
            <a:ext cx="10515600" cy="667702"/>
          </a:xfrm>
        </p:spPr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PISA: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663337"/>
            <a:ext cx="10515600" cy="486809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Естественно-научная </a:t>
            </a: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 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способность человека занимать активную гражданскую позицию по общественно значимым вопросам, связанным с естественными науками, и его готовность интересоваться естественно-научными </a:t>
            </a:r>
            <a:r>
              <a:rPr 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идеями</a:t>
            </a:r>
          </a:p>
          <a:p>
            <a:pPr algn="just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6765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272825"/>
            <a:ext cx="10515600" cy="667702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PISA: </a:t>
            </a:r>
            <a:endParaRPr lang="ru-RU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940527"/>
            <a:ext cx="10515600" cy="581732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Естественно-научно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грамотный человек 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обладает следующими компетентностями:</a:t>
            </a:r>
          </a:p>
          <a:p>
            <a:pPr algn="just"/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 объясняет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явления; </a:t>
            </a:r>
            <a:endParaRPr lang="ru-RU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естественно-научные методы исследования; </a:t>
            </a:r>
            <a:endParaRPr lang="ru-RU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интерпретирует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и 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доказательства для получения 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выводов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1326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387" y="168321"/>
            <a:ext cx="10515600" cy="867999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Словарь Е.А</a:t>
            </a:r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Шашенкова</a:t>
            </a:r>
            <a:endParaRPr lang="ru-RU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3142" y="1506583"/>
            <a:ext cx="10515600" cy="4624251"/>
          </a:xfrm>
        </p:spPr>
        <p:txBody>
          <a:bodyPr>
            <a:normAutofit/>
          </a:bodyPr>
          <a:lstStyle/>
          <a:p>
            <a:pPr algn="just"/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Исследовательская деятельность 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специфическая человеческая деятельность, которая….направлена на удовлетворение познавательных интеллектуальных потребностей, продуктом которой является новое знание, полученное в соответствии с поставленной </a:t>
            </a:r>
            <a:r>
              <a:rPr 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 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865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3472" y="63818"/>
            <a:ext cx="10741841" cy="632867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исследовательской </a:t>
            </a:r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деятельности: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1603" y="975359"/>
            <a:ext cx="11965578" cy="4426313"/>
          </a:xfrm>
        </p:spPr>
        <p:txBody>
          <a:bodyPr>
            <a:no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углубление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знаний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предмету/отдельным темам; </a:t>
            </a:r>
          </a:p>
          <a:p>
            <a:pPr algn="just"/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самоорганизации учащихся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планирование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отслеживания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продвижения; </a:t>
            </a:r>
          </a:p>
          <a:p>
            <a:pPr algn="just"/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творчества и мышления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овладение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методами научных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исследований;</a:t>
            </a:r>
          </a:p>
          <a:p>
            <a:pPr algn="just"/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навыков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с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информацией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620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20869"/>
            <a:ext cx="10515600" cy="963793"/>
          </a:xfrm>
        </p:spPr>
        <p:txBody>
          <a:bodyPr>
            <a:normAutofit/>
          </a:bodyPr>
          <a:lstStyle/>
          <a:p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ружок </a:t>
            </a: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«Природная лаборатория</a:t>
            </a:r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2046560"/>
            <a:ext cx="10515600" cy="1500187"/>
          </a:xfrm>
        </p:spPr>
        <p:txBody>
          <a:bodyPr>
            <a:noAutofit/>
          </a:bodyPr>
          <a:lstStyle/>
          <a:p>
            <a:pPr algn="just"/>
            <a:r>
              <a:rPr 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– 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естественно-научной грамотности обучающихся через создание условий для овладения основами познавательной и исследовательской </a:t>
            </a:r>
            <a:r>
              <a:rPr 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141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0890" y="481831"/>
            <a:ext cx="10515600" cy="885416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работы:</a:t>
            </a:r>
            <a:endParaRPr lang="ru-RU" sz="4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70890" y="2142354"/>
            <a:ext cx="10515600" cy="3370172"/>
          </a:xfrm>
        </p:spPr>
        <p:txBody>
          <a:bodyPr>
            <a:normAutofit fontScale="70000" lnSpcReduction="20000"/>
          </a:bodyPr>
          <a:lstStyle/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ru-RU" sz="5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Групповой </a:t>
            </a:r>
            <a:r>
              <a:rPr lang="ru-RU" sz="5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проект для учащихся начальных </a:t>
            </a:r>
            <a:r>
              <a:rPr lang="ru-RU" sz="5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</a:t>
            </a:r>
          </a:p>
          <a:p>
            <a:pPr algn="just"/>
            <a:r>
              <a:rPr lang="ru-RU" sz="5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ru-RU" sz="5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Выращивание цветов </a:t>
            </a:r>
            <a:r>
              <a:rPr lang="ru-RU" sz="5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5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озеленение школьных клумб</a:t>
            </a:r>
          </a:p>
          <a:p>
            <a:pPr algn="just"/>
            <a:endParaRPr lang="ru-RU" sz="2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ru-RU" sz="5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исследовательские работы</a:t>
            </a:r>
            <a:endParaRPr lang="ru-RU" sz="5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76148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533</Words>
  <Application>Microsoft Office PowerPoint</Application>
  <PresentationFormat>Широкоэкранный</PresentationFormat>
  <Paragraphs>100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Тема Office</vt:lpstr>
      <vt:lpstr>Формирование естественно-научной грамотности обучающихся через организацию исследовательской деятельности</vt:lpstr>
      <vt:lpstr>Презентация PowerPoint</vt:lpstr>
      <vt:lpstr>Обновленные ФГОС:</vt:lpstr>
      <vt:lpstr>PISA: </vt:lpstr>
      <vt:lpstr>PISA: </vt:lpstr>
      <vt:lpstr>Словарь Е.А. Шашенкова</vt:lpstr>
      <vt:lpstr> Задачи исследовательской деятельности:</vt:lpstr>
      <vt:lpstr>Кружок «Природная лаборатория»</vt:lpstr>
      <vt:lpstr>Формы работы:</vt:lpstr>
      <vt:lpstr>Этапы исследовательской деятельности  (по Запрудскому Н.И. )</vt:lpstr>
      <vt:lpstr>Этапы исследовательской деятельности  </vt:lpstr>
      <vt:lpstr>Этапы исследовательской деятельности</vt:lpstr>
      <vt:lpstr>Этапы исследовательской деятельности</vt:lpstr>
      <vt:lpstr>Этапы исследовательской деятельности</vt:lpstr>
      <vt:lpstr>Этапы исследовательской деятельности</vt:lpstr>
      <vt:lpstr>Этапы исследовательской деятельности</vt:lpstr>
      <vt:lpstr>Этапы исследовательской деятельности</vt:lpstr>
      <vt:lpstr>Сложность педагогического сопровождения учебно-исследовательской деятельности -  консультации не должны превратиться в «переделку» работы учащегося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Педагогическое сопровождение исследовательской деятельности обучающихся  </dc:title>
  <dc:creator>Лена</dc:creator>
  <cp:lastModifiedBy>Пивоваров Александр Анатольевич</cp:lastModifiedBy>
  <cp:revision>34</cp:revision>
  <dcterms:created xsi:type="dcterms:W3CDTF">2023-01-18T21:28:41Z</dcterms:created>
  <dcterms:modified xsi:type="dcterms:W3CDTF">2025-12-15T05:45:06Z</dcterms:modified>
</cp:coreProperties>
</file>