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23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56" r:id="rId13"/>
    <p:sldId id="303" r:id="rId14"/>
    <p:sldId id="308" r:id="rId15"/>
    <p:sldId id="304" r:id="rId16"/>
    <p:sldId id="306" r:id="rId17"/>
    <p:sldId id="310" r:id="rId18"/>
    <p:sldId id="311" r:id="rId19"/>
    <p:sldId id="324" r:id="rId20"/>
    <p:sldId id="307" r:id="rId21"/>
    <p:sldId id="312" r:id="rId22"/>
    <p:sldId id="269" r:id="rId23"/>
    <p:sldId id="270" r:id="rId24"/>
    <p:sldId id="271" r:id="rId25"/>
    <p:sldId id="272" r:id="rId26"/>
    <p:sldId id="273" r:id="rId27"/>
    <p:sldId id="274" r:id="rId28"/>
    <p:sldId id="315" r:id="rId29"/>
    <p:sldId id="316" r:id="rId30"/>
    <p:sldId id="317" r:id="rId31"/>
    <p:sldId id="318" r:id="rId32"/>
    <p:sldId id="313" r:id="rId33"/>
    <p:sldId id="326" r:id="rId34"/>
    <p:sldId id="325" r:id="rId35"/>
    <p:sldId id="297" r:id="rId36"/>
    <p:sldId id="298" r:id="rId37"/>
    <p:sldId id="299" r:id="rId38"/>
    <p:sldId id="300" r:id="rId39"/>
    <p:sldId id="301" r:id="rId40"/>
    <p:sldId id="314" r:id="rId41"/>
    <p:sldId id="320" r:id="rId42"/>
    <p:sldId id="321" r:id="rId43"/>
    <p:sldId id="327" r:id="rId44"/>
    <p:sldId id="322" r:id="rId45"/>
    <p:sldId id="319" r:id="rId46"/>
    <p:sldId id="329" r:id="rId47"/>
    <p:sldId id="32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1948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8CF7-775D-4B2B-81C8-C401B2EB2D9B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F7248-25FF-45AA-A039-FF114F279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7248-25FF-45AA-A039-FF114F2799E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51" y="0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00999"/>
            <a:ext cx="8229600" cy="11206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ТЕМА УРОКА: 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«КТО ТАКИЕ ЗВЕРИ?»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31C3-7178-00A4-B2EB-F9A613181205}"/>
              </a:ext>
            </a:extLst>
          </p:cNvPr>
          <p:cNvSpPr txBox="1"/>
          <p:nvPr/>
        </p:nvSpPr>
        <p:spPr>
          <a:xfrm>
            <a:off x="4139952" y="3672861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Пантюхина Наталья Алексеевна,</a:t>
            </a:r>
          </a:p>
          <a:p>
            <a:r>
              <a:rPr lang="ru-RU" sz="2000" dirty="0"/>
              <a:t>учитель начальных классов</a:t>
            </a:r>
          </a:p>
          <a:p>
            <a:r>
              <a:rPr lang="ru-RU" sz="2000" i="0" dirty="0">
                <a:effectLst/>
                <a:highlight>
                  <a:srgbClr val="FFFFFF"/>
                </a:highlight>
              </a:rPr>
              <a:t>МБОУ «Вятская православная гимназия </a:t>
            </a:r>
            <a:br>
              <a:rPr lang="ru-RU" sz="2000" i="0" dirty="0">
                <a:effectLst/>
                <a:highlight>
                  <a:srgbClr val="FFFFFF"/>
                </a:highlight>
              </a:rPr>
            </a:br>
            <a:r>
              <a:rPr lang="ru-RU" sz="2000" i="0" dirty="0">
                <a:effectLst/>
                <a:highlight>
                  <a:srgbClr val="FFFFFF"/>
                </a:highlight>
              </a:rPr>
              <a:t>во имя преподобного Трифона Вятского»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548C8-C26F-9F6E-7C4A-6EBB321CD745}"/>
              </a:ext>
            </a:extLst>
          </p:cNvPr>
          <p:cNvSpPr txBox="1"/>
          <p:nvPr/>
        </p:nvSpPr>
        <p:spPr>
          <a:xfrm>
            <a:off x="3779956" y="6093296"/>
            <a:ext cx="15840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Киров,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dirty="0"/>
              <a:t>Хозяин лесной</a:t>
            </a:r>
            <a:endParaRPr lang="ru-RU" dirty="0"/>
          </a:p>
          <a:p>
            <a:pPr algn="ctr">
              <a:buNone/>
            </a:pPr>
            <a:r>
              <a:rPr lang="x-none" dirty="0"/>
              <a:t>Просыпается весной.</a:t>
            </a:r>
            <a:endParaRPr lang="ru-RU" dirty="0"/>
          </a:p>
          <a:p>
            <a:pPr algn="ctr">
              <a:buNone/>
            </a:pPr>
            <a:r>
              <a:rPr lang="x-none" dirty="0"/>
              <a:t>А зимой, под вьюжный вой,</a:t>
            </a:r>
            <a:endParaRPr lang="ru-RU" dirty="0"/>
          </a:p>
          <a:p>
            <a:pPr algn="ctr">
              <a:buNone/>
            </a:pPr>
            <a:r>
              <a:rPr lang="x-none" dirty="0"/>
              <a:t>Спит в избушке снеговой.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Медведь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million-wallpapers.ru/wallpapers/0/70/501051828702768/udivitelnyj-medved-grizl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599106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shionblog4fall.info/photo/56b3d3bd7843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571"/>
            <a:ext cx="9144000" cy="68745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5841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000" b="1" cap="all" dirty="0">
                <a:solidFill>
                  <a:schemeClr val="accent6">
                    <a:lumMod val="75000"/>
                  </a:schemeClr>
                </a:solidFill>
              </a:rPr>
              <a:t>Кто такие звери?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shionblog4fall.info/photo/56b3d3bd7843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171400"/>
            <a:ext cx="9828584" cy="7389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817" y="1772816"/>
            <a:ext cx="5524259" cy="23432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ЦЕЛИ: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1) Узнаем, какие животные… 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2) Научимся их отличать…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788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млекопитающее, Фигурка животного, лиса, свинья&#10;&#10;Автоматически созданное описание">
            <a:extLst>
              <a:ext uri="{FF2B5EF4-FFF2-40B4-BE49-F238E27FC236}">
                <a16:creationId xmlns:a16="http://schemas.microsoft.com/office/drawing/2014/main" id="{84F2F32D-20D7-A035-0522-C3D6B9966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4664" y="332656"/>
            <a:ext cx="11953328" cy="672374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162F-8BEE-7AE4-6F3F-12E08CB6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576064"/>
          </a:xfrm>
          <a:noFill/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КАКИХ ЗВЕРЕЙ ТЫ ЗНАЕШЬ?</a:t>
            </a:r>
          </a:p>
        </p:txBody>
      </p:sp>
    </p:spTree>
    <p:extLst>
      <p:ext uri="{BB962C8B-B14F-4D97-AF65-F5344CB8AC3E}">
        <p14:creationId xmlns:p14="http://schemas.microsoft.com/office/powerpoint/2010/main" val="425023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FAF2B-528B-3832-63B1-7246F862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СТРОЕНИЕ ЗВЕРЕЙ</a:t>
            </a:r>
          </a:p>
        </p:txBody>
      </p:sp>
      <p:pic>
        <p:nvPicPr>
          <p:cNvPr id="5" name="Объект 4" descr="Изображение выглядит как млекопитающее, Жирафовые, Земное животное, жираф&#10;&#10;Автоматически созданное описание">
            <a:extLst>
              <a:ext uri="{FF2B5EF4-FFF2-40B4-BE49-F238E27FC236}">
                <a16:creationId xmlns:a16="http://schemas.microsoft.com/office/drawing/2014/main" id="{76BF377D-2CF3-8AED-A42A-CF79FEFC0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389962"/>
            <a:ext cx="3744416" cy="5468038"/>
          </a:xfrm>
        </p:spPr>
      </p:pic>
    </p:spTree>
    <p:extLst>
      <p:ext uri="{BB962C8B-B14F-4D97-AF65-F5344CB8AC3E}">
        <p14:creationId xmlns:p14="http://schemas.microsoft.com/office/powerpoint/2010/main" val="421824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 – ЭТО ТЕ ЖИВОТНЫЕ,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EF478-43DF-6A71-6226-6AFFE21B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тело которых состоит из туловища, головы, передних и задних ног (лап), хвоста</a:t>
            </a:r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154" y="3773002"/>
            <a:ext cx="4802465" cy="3001541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789039"/>
            <a:ext cx="4296684" cy="3001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75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 – ЭТО ТЕ ЖИВОТНЫЕ,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EF478-43DF-6A71-6226-6AFFE21B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тело которых состоит из туловища, головы, передних и задних ног (лап), хвоста</a:t>
            </a:r>
          </a:p>
          <a:p>
            <a:r>
              <a:rPr lang="ru-RU" dirty="0"/>
              <a:t>тело покрыто шерстью</a:t>
            </a:r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463" y="3791406"/>
            <a:ext cx="4802465" cy="3001541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789039"/>
            <a:ext cx="4296684" cy="3001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70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ШЕРСТЬ НУЖНА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EF478-43DF-6A71-6226-6AFFE21B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055" y="3789039"/>
            <a:ext cx="4802465" cy="3001541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789039"/>
            <a:ext cx="4296684" cy="3001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50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ШЕРСТЬ НУЖНА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EF478-43DF-6A71-6226-6AFFE21B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700808"/>
            <a:ext cx="8229600" cy="4525963"/>
          </a:xfrm>
        </p:spPr>
        <p:txBody>
          <a:bodyPr/>
          <a:lstStyle/>
          <a:p>
            <a:r>
              <a:rPr lang="ru-RU" dirty="0"/>
              <a:t>для сохранения тепла тела</a:t>
            </a:r>
          </a:p>
          <a:p>
            <a:r>
              <a:rPr lang="ru-RU" dirty="0"/>
              <a:t>для маскировки</a:t>
            </a:r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055" y="3789040"/>
            <a:ext cx="4802465" cy="3001541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789039"/>
            <a:ext cx="4296684" cy="3001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00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dirty="0"/>
              <a:t>Спереди – пятачок,</a:t>
            </a:r>
            <a:endParaRPr lang="ru-RU" dirty="0"/>
          </a:p>
          <a:p>
            <a:pPr algn="ctr">
              <a:buNone/>
            </a:pPr>
            <a:r>
              <a:rPr lang="x-none" dirty="0"/>
              <a:t>Сзади – крючок,</a:t>
            </a:r>
            <a:endParaRPr lang="ru-RU" dirty="0"/>
          </a:p>
          <a:p>
            <a:pPr algn="ctr">
              <a:buNone/>
            </a:pPr>
            <a:r>
              <a:rPr lang="x-none" dirty="0"/>
              <a:t>Посредине – спинка,</a:t>
            </a:r>
            <a:endParaRPr lang="ru-RU" dirty="0"/>
          </a:p>
          <a:p>
            <a:pPr algn="ctr">
              <a:buNone/>
            </a:pPr>
            <a:r>
              <a:rPr lang="x-none" dirty="0"/>
              <a:t>На спинке – щетинка.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3521-B020-788A-D7F2-7D96CC71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5C3F9-F662-92FE-BEEA-5C393C72C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ШЕРСТЬ НУЖНА ДЛЯ СОХРАНЕНИЯ ТЕПЛА ТЕЛА</a:t>
            </a:r>
          </a:p>
          <a:p>
            <a:pPr marL="0" indent="0">
              <a:buNone/>
            </a:pPr>
            <a:r>
              <a:rPr lang="ru-RU" dirty="0"/>
              <a:t>ДЛЯ МАСКИРОВКИ</a:t>
            </a:r>
          </a:p>
        </p:txBody>
      </p:sp>
      <p:pic>
        <p:nvPicPr>
          <p:cNvPr id="7" name="Рисунок 6" descr="Изображение выглядит как текст, крупный рогатый скот, лошадь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6D3ACAE-620C-2936-BEA5-298D95B4F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36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9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44D1E-600E-9A1E-42D4-6B8292EF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млекопитающее, собака, Порода собаки, домашне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7A11D34-3B79-C3E1-A57A-C94B261EA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" y="3627317"/>
            <a:ext cx="4307578" cy="3230684"/>
          </a:xfrm>
        </p:spPr>
      </p:pic>
      <p:pic>
        <p:nvPicPr>
          <p:cNvPr id="7" name="Рисунок 6" descr="Изображение выглядит как млекопитающее, полярный, медведь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38B5985-C0D4-E331-462E-203BBB434D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227" y="3627317"/>
            <a:ext cx="5258459" cy="3640022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лиса, трав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12CEAAE-F0A8-E5B5-0D6A-DE79D54352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266" y="1"/>
            <a:ext cx="4670493" cy="311054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ва, млекопитающее, коза, скот&#10;&#10;Автоматически созданное описание">
            <a:extLst>
              <a:ext uri="{FF2B5EF4-FFF2-40B4-BE49-F238E27FC236}">
                <a16:creationId xmlns:a16="http://schemas.microsoft.com/office/drawing/2014/main" id="{1C65D850-7FC6-5884-8009-5D41CE9C8F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791" y="27499"/>
            <a:ext cx="4609209" cy="30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0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9978" y="185118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x-none" sz="4000" dirty="0">
                <a:solidFill>
                  <a:schemeClr val="accent6">
                    <a:lumMod val="75000"/>
                  </a:schemeClr>
                </a:solidFill>
              </a:rPr>
              <a:t>Что могут означать эти знаки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27748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906037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354516" cy="1512168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1" y="4077072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79"/>
            <a:ext cx="2314404" cy="1486407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1" y="4077072"/>
            <a:ext cx="2077885" cy="1558414"/>
          </a:xfrm>
          <a:prstGeom prst="rect">
            <a:avLst/>
          </a:prstGeom>
          <a:noFill/>
        </p:spPr>
      </p:pic>
      <p:pic>
        <p:nvPicPr>
          <p:cNvPr id="7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674" y="4093561"/>
            <a:ext cx="2314404" cy="1543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54516" cy="1512168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1" y="4077071"/>
            <a:ext cx="2160241" cy="1620181"/>
          </a:xfrm>
          <a:prstGeom prst="rect">
            <a:avLst/>
          </a:prstGeom>
          <a:noFill/>
        </p:spPr>
      </p:pic>
      <p:pic>
        <p:nvPicPr>
          <p:cNvPr id="7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442" y="4126613"/>
            <a:ext cx="2354516" cy="1570462"/>
          </a:xfrm>
          <a:prstGeom prst="rect">
            <a:avLst/>
          </a:prstGeom>
          <a:noFill/>
        </p:spPr>
      </p:pic>
      <p:pic>
        <p:nvPicPr>
          <p:cNvPr id="8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7" y="2582904"/>
            <a:ext cx="1900555" cy="1425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домашние                   дикие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4464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79"/>
            <a:ext cx="2304256" cy="1479889"/>
          </a:xfrm>
          <a:prstGeom prst="rect">
            <a:avLst/>
          </a:prstGeom>
          <a:noFill/>
        </p:spPr>
      </p:pic>
      <p:pic>
        <p:nvPicPr>
          <p:cNvPr id="6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304" y="4124273"/>
            <a:ext cx="2082328" cy="1561746"/>
          </a:xfrm>
          <a:prstGeom prst="rect">
            <a:avLst/>
          </a:prstGeom>
          <a:noFill/>
        </p:spPr>
      </p:pic>
      <p:pic>
        <p:nvPicPr>
          <p:cNvPr id="7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076" y="4149080"/>
            <a:ext cx="2304256" cy="1536939"/>
          </a:xfrm>
          <a:prstGeom prst="rect">
            <a:avLst/>
          </a:prstGeom>
          <a:noFill/>
        </p:spPr>
      </p:pic>
      <p:pic>
        <p:nvPicPr>
          <p:cNvPr id="8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694104"/>
            <a:ext cx="1859360" cy="1394520"/>
          </a:xfrm>
          <a:prstGeom prst="rect">
            <a:avLst/>
          </a:prstGeom>
          <a:noFill/>
        </p:spPr>
      </p:pic>
      <p:pic>
        <p:nvPicPr>
          <p:cNvPr id="9" name="Picture 2" descr="https://million-wallpapers.ru/wallpapers/0/70/501051828702768/udivitelnyj-medved-grizl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859360" cy="11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14566-2DB1-24EE-A251-0CE08763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75" y="141277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ТРАВОЯДНЫЕ</a:t>
            </a:r>
          </a:p>
        </p:txBody>
      </p:sp>
      <p:pic>
        <p:nvPicPr>
          <p:cNvPr id="6" name="Объект 5" descr="Изображение выглядит как млекопитающее, на открытом воздухе, живая природа, рог&#10;&#10;Автоматически созданное описание">
            <a:extLst>
              <a:ext uri="{FF2B5EF4-FFF2-40B4-BE49-F238E27FC236}">
                <a16:creationId xmlns:a16="http://schemas.microsoft.com/office/drawing/2014/main" id="{21EF10FF-9B0F-FF85-B321-781B9AD27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492" y="3666516"/>
            <a:ext cx="4375269" cy="2916846"/>
          </a:xfrm>
        </p:spPr>
      </p:pic>
      <p:pic>
        <p:nvPicPr>
          <p:cNvPr id="4" name="Рисунок 3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93BBFD66-5EC3-DD1A-7C94-0563023AFA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3666516"/>
            <a:ext cx="4702011" cy="29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80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млекопитающее, еж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98137D12-94DF-40FA-1B5A-A5DB61598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0768"/>
            <a:ext cx="8270710" cy="620303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7B9A7-62DE-947E-A2E5-AC48EDBB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010346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НАСЕКОМОЯДНЫЕ</a:t>
            </a:r>
          </a:p>
        </p:txBody>
      </p:sp>
    </p:spTree>
    <p:extLst>
      <p:ext uri="{BB962C8B-B14F-4D97-AF65-F5344CB8AC3E}">
        <p14:creationId xmlns:p14="http://schemas.microsoft.com/office/powerpoint/2010/main" val="55526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Свинья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tv360.sat2707.com/media/article_media/20141126/b09c45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690" y="1700808"/>
            <a:ext cx="683931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242CA-DF55-F68C-8407-64A55C8E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ХИЩНИКИ</a:t>
            </a:r>
          </a:p>
        </p:txBody>
      </p:sp>
      <p:pic>
        <p:nvPicPr>
          <p:cNvPr id="5" name="Объект 4" descr="Изображение выглядит как млекопитающее, кошка европейская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A7812B71-4604-2BFC-EA44-85CE5C969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2407" y="3028308"/>
            <a:ext cx="6338383" cy="3803030"/>
          </a:xfrm>
        </p:spPr>
      </p:pic>
      <p:pic>
        <p:nvPicPr>
          <p:cNvPr id="7" name="Рисунок 6" descr="Изображение выглядит как млекопитающее, большая кошка, лев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F7F5DB14-4554-00A8-86B8-9E3DB8A1EE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869096"/>
            <a:ext cx="4970946" cy="397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242CA-DF55-F68C-8407-64A55C8E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ВСЕЯДНЫЕ</a:t>
            </a:r>
          </a:p>
        </p:txBody>
      </p:sp>
      <p:pic>
        <p:nvPicPr>
          <p:cNvPr id="5" name="Объект 4" descr="Изображение выглядит как на открытом воздухе, млекопитающее, медведь, Бур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BE34206C-8666-0CB2-0C12-29952DF8B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32" y="3092962"/>
            <a:ext cx="5647556" cy="3765038"/>
          </a:xfrm>
        </p:spPr>
      </p:pic>
      <p:pic>
        <p:nvPicPr>
          <p:cNvPr id="7" name="Рисунок 6" descr="Изображение выглядит как млекопитающее, на открытом воздухе, свинья, рыло&#10;&#10;Автоматически созданное описание">
            <a:extLst>
              <a:ext uri="{FF2B5EF4-FFF2-40B4-BE49-F238E27FC236}">
                <a16:creationId xmlns:a16="http://schemas.microsoft.com/office/drawing/2014/main" id="{D2A30E89-CABF-5594-C039-8E55FBDDAC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237" y="3068960"/>
            <a:ext cx="5784293" cy="38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6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5719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 –  ЖИВОТНЫЕ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EF478-43DF-6A71-6226-6AFFE21B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" y="182323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4 ноги (лапы)</a:t>
            </a:r>
          </a:p>
          <a:p>
            <a:r>
              <a:rPr lang="ru-RU" dirty="0"/>
              <a:t>тело покрыто шерстью</a:t>
            </a:r>
          </a:p>
          <a:p>
            <a:r>
              <a:rPr lang="ru-RU" dirty="0"/>
              <a:t>млекопитающие</a:t>
            </a:r>
          </a:p>
          <a:p>
            <a:r>
              <a:rPr lang="ru-RU" dirty="0"/>
              <a:t>бывают дикие и домашние</a:t>
            </a:r>
          </a:p>
          <a:p>
            <a:r>
              <a:rPr lang="ru-RU" dirty="0"/>
              <a:t>травоядные, хищники,</a:t>
            </a:r>
            <a:br>
              <a:rPr lang="ru-RU" dirty="0"/>
            </a:br>
            <a:r>
              <a:rPr lang="ru-RU" dirty="0"/>
              <a:t>насекомоядные, всеядные</a:t>
            </a:r>
          </a:p>
          <a:p>
            <a:r>
              <a:rPr lang="ru-RU" dirty="0"/>
              <a:t>живут на суше</a:t>
            </a:r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23" y="1292598"/>
            <a:ext cx="4125275" cy="2578297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977" y="4048389"/>
            <a:ext cx="3980878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651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F1409-D090-6F42-F274-3D95C6B26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61492-80C3-4206-9ADC-8EA484BF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974151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РАБОЧАЯ ТЕТРАДЬ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EF478-43DF-6A71-6226-6AFFE21B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Давайте вместе выполним задание № 1 </a:t>
            </a:r>
            <a:br>
              <a:rPr lang="ru-RU" dirty="0"/>
            </a:br>
            <a:r>
              <a:rPr lang="ru-RU" dirty="0"/>
              <a:t>на с. 27.</a:t>
            </a:r>
          </a:p>
          <a:p>
            <a:r>
              <a:rPr lang="ru-RU" dirty="0"/>
              <a:t>Попробуйте самостоятельно выполнить задание № 3 на с. 27-28.</a:t>
            </a:r>
          </a:p>
        </p:txBody>
      </p:sp>
    </p:spTree>
    <p:extLst>
      <p:ext uri="{BB962C8B-B14F-4D97-AF65-F5344CB8AC3E}">
        <p14:creationId xmlns:p14="http://schemas.microsoft.com/office/powerpoint/2010/main" val="3706802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0" y="1912591"/>
            <a:ext cx="9144000" cy="5233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3795" y="310881"/>
            <a:ext cx="8225404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НЕОБЫЧНЫЕ СПОСОБНОСТИ КОШЕК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672" y="1228829"/>
            <a:ext cx="5636357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</a:rPr>
              <a:t>Каждая кошка по-своему необычна и обладает собственным неповторимым характером. Но есть такие удивительные черты, которые можно найти абсолютно у каждого представителя семейства кошачьих. </a:t>
            </a:r>
          </a:p>
          <a:p>
            <a:endParaRPr lang="ru-RU" sz="2000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Очень острое обоняние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Во рту у кошек есть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специальный орган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который позволяет им буквально ощущать на вкус какой-либо запах.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 помощью обоняния кошки способны распознавать своих врагов, людей или территорию других котов.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 отличие от людей кошки способны ощущать запах в 14 раз лучше.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526" y="1587417"/>
            <a:ext cx="3118474" cy="2078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0876" y="3841082"/>
            <a:ext cx="3204057" cy="26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1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8759"/>
            <a:ext cx="9144000" cy="53492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140" y="403755"/>
            <a:ext cx="5722620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Невероятно чувствительные усы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Усы кошки намного толще обычных волосков, имеют глубокие корни и служат для передачи важной тактильной информации.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Этот орган кошки используют при охоте, а также, чтобы определить, смогут ли они пролезть в узкие места.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" y="2756453"/>
            <a:ext cx="572262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Высокая скорость</a:t>
            </a:r>
          </a:p>
          <a:p>
            <a:endParaRPr lang="ru-RU" sz="2000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Некоторые породы кошек способны развивать скорость до 48 км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/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ч на коротких дистанциях. Сильные задние ноги определяют силу прыжка. 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526" y="3429000"/>
            <a:ext cx="3478364" cy="2219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526" y="946373"/>
            <a:ext cx="3330816" cy="22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4624"/>
            <a:ext cx="9144000" cy="5233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8140" y="403755"/>
            <a:ext cx="5722620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Хвост для баланса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Движения хвоста помогают понять настроение кошки, а ещё хвост выполняет функцию баланса. Например, когда кошка карабкается на дерево или балансирует на спинке дивана. Благодаря хвосту кошки могут изменять направление движения. 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913" y="2564904"/>
            <a:ext cx="572262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Необыкновенный слух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Кошки «слышат» на расстоянии, в 5 раз превышающее доступное человеку. 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Кошка шевелит ушами – значит, прислушивается.   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025" y="-99392"/>
            <a:ext cx="2797560" cy="3926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024" y="3937144"/>
            <a:ext cx="2921456" cy="19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6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" y="1640223"/>
            <a:ext cx="9144000" cy="5233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590" y="101049"/>
            <a:ext cx="6316980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Зоркое зрение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Знакомого человека кошка может узнать на расстоянии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до 100 метров. Кошки различают цвета, но лучше всего «разбираются» в оттенках черного, белого и серого.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Кошки видят в темноте, так как относятся к ночным хищникам. 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590" y="2348880"/>
            <a:ext cx="6316980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Особенности кошачьего языка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На кошачьем языке расположены сосочки, основным элементом которых является кератин, который можно найти в ногтях. Сосочки на языке выполняют функцию расчёски, с помощью которой кошка ухаживает за шерстью. 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80" y="1277341"/>
            <a:ext cx="2676857" cy="2007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957" y="3526183"/>
            <a:ext cx="2996633" cy="19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18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6881"/>
            <a:ext cx="9144000" cy="523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340" y="188640"/>
            <a:ext cx="563635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Кошачья гибкость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Достать до самых труднодоступных мест кошке помогают 30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сверхгибких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позвонков. Тонкие небольшие ключицы и лопатки, узкая грудная клетка позволяют пролазить в узкие места и совершать ловкие движения.</a:t>
            </a:r>
          </a:p>
          <a:p>
            <a:endParaRPr lang="ru-RU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326" y="2785715"/>
            <a:ext cx="5636357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Вестибулярный аппарат кошки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Благодаря потрясающему вестибулярному аппарату, кошка, падая с любой высоты, приземляется точно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на 4 лапы. Только представители кошачьих имеют такую способность.</a:t>
            </a:r>
          </a:p>
          <a:p>
            <a:endParaRPr lang="ru-R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683" y="1166826"/>
            <a:ext cx="3681611" cy="2070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683" y="3367088"/>
            <a:ext cx="3457731" cy="22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dirty="0"/>
              <a:t>За деревьями, кустами</a:t>
            </a:r>
            <a:endParaRPr lang="ru-RU" dirty="0"/>
          </a:p>
          <a:p>
            <a:pPr algn="ctr">
              <a:buNone/>
            </a:pPr>
            <a:r>
              <a:rPr lang="x-none" dirty="0"/>
              <a:t>Промелькнуло, будто пламя,</a:t>
            </a:r>
            <a:endParaRPr lang="ru-RU" dirty="0"/>
          </a:p>
          <a:p>
            <a:pPr algn="ctr">
              <a:buNone/>
            </a:pPr>
            <a:r>
              <a:rPr lang="x-none" dirty="0"/>
              <a:t>Промелькнуло, пробежало…</a:t>
            </a:r>
            <a:endParaRPr lang="ru-RU" dirty="0"/>
          </a:p>
          <a:p>
            <a:pPr algn="ctr">
              <a:buNone/>
            </a:pPr>
            <a:r>
              <a:rPr lang="x-none" dirty="0"/>
              <a:t>Нет ни дыма, ни пожара.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ЖИВОТНЫЕ – ЭТО БРАТЬЯ НАШИ МЕНЬШИЕ.  </a:t>
            </a:r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1" y="3789040"/>
            <a:ext cx="4825201" cy="3015751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830" y="3813566"/>
            <a:ext cx="4317025" cy="3015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137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9456" y="353157"/>
            <a:ext cx="11181928" cy="11430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900" kern="100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Медведь, кормившийся с рук </a:t>
            </a:r>
            <a:br>
              <a:rPr lang="ru-RU" sz="2900" kern="100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kern="100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преп. Серафима Саровского</a:t>
            </a:r>
          </a:p>
        </p:txBody>
      </p:sp>
      <p:pic>
        <p:nvPicPr>
          <p:cNvPr id="7" name="Рисунок 6" descr="Изображение выглядит как медведь, картина, на открытом воздух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1D41765B-68C8-5326-82B0-6FA916518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2" y="2000287"/>
            <a:ext cx="5244075" cy="393305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F1A071F-A08A-452F-05FB-DD4E753A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690" y="176725"/>
            <a:ext cx="4176464" cy="575661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реподобный, почитаемый </a:t>
            </a:r>
            <a:b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России Серафим Саровский, долго жил в уединении, местом которого избрал приволжские леса. </a:t>
            </a:r>
            <a:b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Полянку и свою келью на ней </a:t>
            </a:r>
            <a:b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 называл «пустынькой», в память об отшельниках, живших в пустыне. Чудотворец Серафим дарил свою любовь каждому живому существу, будь то человек или животное. «Радость моя», – так обращался он ко всякому, кто приходил к нему. </a:t>
            </a:r>
            <a:b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Часто в лесную «пустыньку» святого наведывался </a:t>
            </a:r>
            <a:r>
              <a:rPr lang="ru-RU" sz="19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медведь</a:t>
            </a: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Отец Серафим обращался с ним как </a:t>
            </a:r>
            <a:b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кроткой овечкой, и кормил из своих рук хлебом, а гордый хозяин леса принимал угощение, подставляя огромную голову для ласки и, довольный, ложился у ног старца, как верный пёс.</a:t>
            </a:r>
          </a:p>
        </p:txBody>
      </p:sp>
    </p:spTree>
    <p:extLst>
      <p:ext uri="{BB962C8B-B14F-4D97-AF65-F5344CB8AC3E}">
        <p14:creationId xmlns:p14="http://schemas.microsoft.com/office/powerpoint/2010/main" val="393994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8964" y="353157"/>
            <a:ext cx="11181928" cy="11430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900" kern="100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Медведь, кормившийся с рук </a:t>
            </a:r>
            <a:br>
              <a:rPr lang="ru-RU" sz="2900" kern="100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kern="100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преп. Серафима Саровского</a:t>
            </a:r>
          </a:p>
        </p:txBody>
      </p:sp>
      <p:pic>
        <p:nvPicPr>
          <p:cNvPr id="7" name="Рисунок 6" descr="Изображение выглядит как медведь, картина, на открытом воздух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1D41765B-68C8-5326-82B0-6FA916518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011" y="2000287"/>
            <a:ext cx="5244075" cy="393305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F1A071F-A08A-452F-05FB-DD4E753A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628800"/>
            <a:ext cx="3888432" cy="575661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14300" indent="0">
              <a:lnSpc>
                <a:spcPct val="107000"/>
              </a:lnSpc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«Вот послал мне Господь зверя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утешение!», – говорил святой Серафим, поглаживая медведя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лохматой шкуре.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Однажды это увидела одна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 монахинь, пришедшая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старцу за советом и была поражена чудом.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 он сказал ей: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«Помнишь, матушка,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преподобного Герасима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Иордане лев служил, а убогому Серафиму </a:t>
            </a:r>
            <a:b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(как он смиренно себя называл) медведь служит».</a:t>
            </a:r>
          </a:p>
        </p:txBody>
      </p:sp>
    </p:spTree>
    <p:extLst>
      <p:ext uri="{BB962C8B-B14F-4D97-AF65-F5344CB8AC3E}">
        <p14:creationId xmlns:p14="http://schemas.microsoft.com/office/powerpoint/2010/main" val="3597481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C902E-F575-9044-7DF5-D2ACB6762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9D847-BC6F-3BB7-A1AF-654B550A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ИТОГ УРОКА</a:t>
            </a:r>
          </a:p>
        </p:txBody>
      </p:sp>
    </p:spTree>
    <p:extLst>
      <p:ext uri="{BB962C8B-B14F-4D97-AF65-F5344CB8AC3E}">
        <p14:creationId xmlns:p14="http://schemas.microsoft.com/office/powerpoint/2010/main" val="68722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5719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 –  ЖИВОТНЫЕ</a:t>
            </a:r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23" y="1292598"/>
            <a:ext cx="4125275" cy="2578297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977" y="4048389"/>
            <a:ext cx="3980878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250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5719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ЗВЕРИ –  ЖИВОТНЫЕ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EF478-43DF-6A71-6226-6AFFE21B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" y="182323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4 ноги (лапы)</a:t>
            </a:r>
          </a:p>
          <a:p>
            <a:r>
              <a:rPr lang="ru-RU" dirty="0"/>
              <a:t>тело покрыто шерстью</a:t>
            </a:r>
          </a:p>
          <a:p>
            <a:r>
              <a:rPr lang="ru-RU" dirty="0"/>
              <a:t>млекопитающие</a:t>
            </a:r>
          </a:p>
          <a:p>
            <a:r>
              <a:rPr lang="ru-RU" dirty="0"/>
              <a:t>бывают дикие и домашние</a:t>
            </a:r>
          </a:p>
          <a:p>
            <a:r>
              <a:rPr lang="ru-RU" dirty="0"/>
              <a:t>травоядные, хищники,</a:t>
            </a:r>
            <a:br>
              <a:rPr lang="ru-RU" dirty="0"/>
            </a:br>
            <a:r>
              <a:rPr lang="ru-RU" dirty="0"/>
              <a:t>насекомоядные, всеядные</a:t>
            </a:r>
          </a:p>
          <a:p>
            <a:r>
              <a:rPr lang="ru-RU" dirty="0"/>
              <a:t>живут на суше</a:t>
            </a:r>
          </a:p>
        </p:txBody>
      </p:sp>
      <p:pic>
        <p:nvPicPr>
          <p:cNvPr id="6" name="Рисунок 5" descr="Изображение выглядит как млекопитающее, кролик, на открытом воздухе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25DAFD69-2572-95F7-F90B-5494C0EB0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23" y="1292598"/>
            <a:ext cx="4125275" cy="2578297"/>
          </a:xfrm>
          <a:prstGeom prst="rect">
            <a:avLst/>
          </a:prstGeom>
        </p:spPr>
      </p:pic>
      <p:pic>
        <p:nvPicPr>
          <p:cNvPr id="4" name="Picture 2" descr="http://ribalych.ru/wp-content/uploads/2012/07/foto_obrabotka_00238.jpg">
            <a:extLst>
              <a:ext uri="{FF2B5EF4-FFF2-40B4-BE49-F238E27FC236}">
                <a16:creationId xmlns:a16="http://schemas.microsoft.com/office/drawing/2014/main" id="{942B7B4A-5394-3A57-2AE1-F370FF0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977" y="4048389"/>
            <a:ext cx="3980878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564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7528-489E-3ED6-2C47-C5FBC259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39" y="2520113"/>
            <a:ext cx="8826655" cy="11430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К животным нужно относиться…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70C541-F588-42C3-B411-7BC1BACEB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468" y="-64855"/>
            <a:ext cx="3278724" cy="21806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большая кошка, лев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5EC0167-4B72-462B-AA71-116468FDE2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614" y="3854121"/>
            <a:ext cx="3754850" cy="3003879"/>
          </a:xfrm>
          <a:prstGeom prst="rect">
            <a:avLst/>
          </a:prstGeom>
        </p:spPr>
      </p:pic>
      <p:pic>
        <p:nvPicPr>
          <p:cNvPr id="8" name="Объект 4" descr="Изображение выглядит как на открытом воздухе, млекопитающее, медведь, Бур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6414A078-25D3-4193-8A70-4CBE90ED8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836" y="-69977"/>
            <a:ext cx="3278724" cy="2185816"/>
          </a:xfrm>
        </p:spPr>
      </p:pic>
      <p:pic>
        <p:nvPicPr>
          <p:cNvPr id="9" name="Объект 4" descr="Изображение выглядит как млекопитающее, собака, Порода собаки, домашне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BBCB1BD9-E703-46A4-BD59-EAA2C0142A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1861"/>
            <a:ext cx="3754851" cy="281613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лекопитающее, лиса, трав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D168E1F-98C0-49C5-A3CB-279EBCD29C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82" y="-69977"/>
            <a:ext cx="3282006" cy="21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9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FB572-9433-447C-A605-BF3BF599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8915C-AE89-FD6F-B099-930E6F80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85E90-E910-A05C-BA95-F3FAFA34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1824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Больше всего мне понравилось…</a:t>
            </a:r>
            <a:br>
              <a:rPr lang="ru-RU" dirty="0"/>
            </a:br>
            <a:r>
              <a:rPr lang="ru-RU" dirty="0"/>
              <a:t>2. С урока я запомню…</a:t>
            </a:r>
            <a:br>
              <a:rPr lang="ru-RU" dirty="0"/>
            </a:br>
            <a:r>
              <a:rPr lang="ru-RU" dirty="0"/>
              <a:t>3. Материал урока был…</a:t>
            </a:r>
          </a:p>
        </p:txBody>
      </p:sp>
    </p:spTree>
    <p:extLst>
      <p:ext uri="{BB962C8B-B14F-4D97-AF65-F5344CB8AC3E}">
        <p14:creationId xmlns:p14="http://schemas.microsoft.com/office/powerpoint/2010/main" val="420172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boombob.ru/img/picture/May/14/68d7171f8326aa989d025e70558a368e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585665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dirty="0"/>
              <a:t>По веткам скачет,</a:t>
            </a:r>
            <a:endParaRPr lang="ru-RU" dirty="0"/>
          </a:p>
          <a:p>
            <a:pPr algn="ctr">
              <a:buNone/>
            </a:pPr>
            <a:r>
              <a:rPr lang="x-none" dirty="0"/>
              <a:t>Да не птица,</a:t>
            </a:r>
            <a:endParaRPr lang="ru-RU" dirty="0"/>
          </a:p>
          <a:p>
            <a:pPr algn="ctr">
              <a:buNone/>
            </a:pPr>
            <a:r>
              <a:rPr lang="x-none" dirty="0"/>
              <a:t>Рыжая,</a:t>
            </a:r>
            <a:endParaRPr lang="ru-RU" dirty="0"/>
          </a:p>
          <a:p>
            <a:pPr algn="ctr">
              <a:buNone/>
            </a:pPr>
            <a:r>
              <a:rPr lang="x-none" dirty="0"/>
              <a:t>Да не лисица.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pushkin.ru/images/pushkin/gidi/belk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5652120" cy="376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dirty="0"/>
              <a:t>Трав копытами касаясь,</a:t>
            </a:r>
            <a:endParaRPr lang="ru-RU" dirty="0"/>
          </a:p>
          <a:p>
            <a:pPr algn="ctr">
              <a:buNone/>
            </a:pPr>
            <a:r>
              <a:rPr lang="x-none" dirty="0"/>
              <a:t>Ходит по лесу красавец,</a:t>
            </a:r>
            <a:endParaRPr lang="ru-RU" dirty="0"/>
          </a:p>
          <a:p>
            <a:pPr algn="ctr">
              <a:buNone/>
            </a:pPr>
            <a:r>
              <a:rPr lang="x-none" dirty="0"/>
              <a:t>Ходит смело и легко,</a:t>
            </a:r>
            <a:endParaRPr lang="ru-RU" dirty="0"/>
          </a:p>
          <a:p>
            <a:pPr algn="ctr">
              <a:buNone/>
            </a:pPr>
            <a:r>
              <a:rPr lang="x-none" dirty="0"/>
              <a:t>Рога раскинув широко.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3/Animals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www.rubalka-oxota.ru/wp-content/uploads/2015/10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62406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647</Words>
  <Application>Microsoft Office PowerPoint</Application>
  <PresentationFormat>Экран (4:3)</PresentationFormat>
  <Paragraphs>137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Aptos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Свинья</vt:lpstr>
      <vt:lpstr>Презентация PowerPoint</vt:lpstr>
      <vt:lpstr>Лиса</vt:lpstr>
      <vt:lpstr>Презентация PowerPoint</vt:lpstr>
      <vt:lpstr>Белка</vt:lpstr>
      <vt:lpstr>Презентация PowerPoint</vt:lpstr>
      <vt:lpstr>Лось</vt:lpstr>
      <vt:lpstr>Презентация PowerPoint</vt:lpstr>
      <vt:lpstr>Медведь</vt:lpstr>
      <vt:lpstr>Кто такие звери?</vt:lpstr>
      <vt:lpstr>ЦЕЛИ: 1) Узнаем, какие животные…  2) Научимся их отличать… </vt:lpstr>
      <vt:lpstr>КАКИХ ЗВЕРЕЙ ТЫ ЗНАЕШЬ?</vt:lpstr>
      <vt:lpstr>СТРОЕНИЕ ЗВЕРЕЙ</vt:lpstr>
      <vt:lpstr>ЗВЕРИ – ЭТО ТЕ ЖИВОТНЫЕ,</vt:lpstr>
      <vt:lpstr>ЗВЕРИ – ЭТО ТЕ ЖИВОТНЫЕ,</vt:lpstr>
      <vt:lpstr>ШЕРСТЬ НУЖНА </vt:lpstr>
      <vt:lpstr>ШЕРСТЬ НУЖНА </vt:lpstr>
      <vt:lpstr>Презентация PowerPoint</vt:lpstr>
      <vt:lpstr>Презентация PowerPoint</vt:lpstr>
      <vt:lpstr>Презентация PowerPoint</vt:lpstr>
      <vt:lpstr>Звери</vt:lpstr>
      <vt:lpstr>Звери</vt:lpstr>
      <vt:lpstr>Звери</vt:lpstr>
      <vt:lpstr>Звери</vt:lpstr>
      <vt:lpstr>Звери</vt:lpstr>
      <vt:lpstr>ТРАВОЯДНЫЕ</vt:lpstr>
      <vt:lpstr>НАСЕКОМОЯДНЫЕ</vt:lpstr>
      <vt:lpstr>ХИЩНИКИ</vt:lpstr>
      <vt:lpstr>ВСЕЯДНЫЕ</vt:lpstr>
      <vt:lpstr>ЗВЕРИ –  ЖИВОТНЫЕ</vt:lpstr>
      <vt:lpstr>ФИЗКУЛЬТМИНУТКА</vt:lpstr>
      <vt:lpstr>РАБОЧАЯ 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 – ЭТО БРАТЬЯ НАШИ МЕНЬШИЕ.  </vt:lpstr>
      <vt:lpstr>Медведь, кормившийся с рук  преп. Серафима Саровского</vt:lpstr>
      <vt:lpstr>Медведь, кормившийся с рук  преп. Серафима Саровского</vt:lpstr>
      <vt:lpstr>ИТОГ УРОКА</vt:lpstr>
      <vt:lpstr>ЗВЕРИ –  ЖИВОТНЫЕ</vt:lpstr>
      <vt:lpstr>ЗВЕРИ –  ЖИВОТНЫЕ</vt:lpstr>
      <vt:lpstr>К животным нужно относиться…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Николай Туран</dc:creator>
  <cp:lastModifiedBy>Горев Максим Игоревич</cp:lastModifiedBy>
  <cp:revision>33</cp:revision>
  <dcterms:created xsi:type="dcterms:W3CDTF">2016-11-04T05:39:25Z</dcterms:created>
  <dcterms:modified xsi:type="dcterms:W3CDTF">2025-07-21T06:06:53Z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2023-11-24T12:23:55Z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d2c047e2-3789-4a25-9289-a86a2e9e891b</vt:lpwstr>
  </property>
  <property fmtid="{D5CDD505-2E9C-101B-9397-08002B2CF9AE}" pid="7" name="MSIP_Label_defa4170-0d19-0005-0004-bc88714345d2_ActionId">
    <vt:lpwstr>d5103cba-ef66-4759-821f-225975bfbbcb</vt:lpwstr>
  </property>
  <property fmtid="{D5CDD505-2E9C-101B-9397-08002B2CF9AE}" pid="8" name="MSIP_Label_defa4170-0d19-0005-0004-bc88714345d2_ContentBits">
    <vt:lpwstr>0</vt:lpwstr>
  </property>
</Properties>
</file>