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80" r:id="rId5"/>
    <p:sldId id="259" r:id="rId6"/>
    <p:sldId id="260" r:id="rId7"/>
    <p:sldId id="282" r:id="rId8"/>
    <p:sldId id="283" r:id="rId9"/>
    <p:sldId id="284" r:id="rId10"/>
    <p:sldId id="292" r:id="rId11"/>
    <p:sldId id="285" r:id="rId12"/>
    <p:sldId id="291" r:id="rId13"/>
    <p:sldId id="286" r:id="rId14"/>
    <p:sldId id="287" r:id="rId15"/>
    <p:sldId id="289" r:id="rId16"/>
    <p:sldId id="267" r:id="rId17"/>
    <p:sldId id="27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C9DF-2255-49C7-B3E0-B3CCAE500FF7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D6CE6C8-B119-4087-B55C-0BD060BEA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C9DF-2255-49C7-B3E0-B3CCAE500FF7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CE6C8-B119-4087-B55C-0BD060BEA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C9DF-2255-49C7-B3E0-B3CCAE500FF7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CE6C8-B119-4087-B55C-0BD060BEA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C9DF-2255-49C7-B3E0-B3CCAE500FF7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D6CE6C8-B119-4087-B55C-0BD060BEA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C9DF-2255-49C7-B3E0-B3CCAE500FF7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CE6C8-B119-4087-B55C-0BD060BEA4D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C9DF-2255-49C7-B3E0-B3CCAE500FF7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CE6C8-B119-4087-B55C-0BD060BEA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C9DF-2255-49C7-B3E0-B3CCAE500FF7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D6CE6C8-B119-4087-B55C-0BD060BEA4D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C9DF-2255-49C7-B3E0-B3CCAE500FF7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CE6C8-B119-4087-B55C-0BD060BEA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C9DF-2255-49C7-B3E0-B3CCAE500FF7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CE6C8-B119-4087-B55C-0BD060BEA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C9DF-2255-49C7-B3E0-B3CCAE500FF7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CE6C8-B119-4087-B55C-0BD060BEA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C9DF-2255-49C7-B3E0-B3CCAE500FF7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CE6C8-B119-4087-B55C-0BD060BEA4D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0AAC9DF-2255-49C7-B3E0-B3CCAE500FF7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D6CE6C8-B119-4087-B55C-0BD060BEA4D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5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2.jpeg"/><Relationship Id="rId4" Type="http://schemas.openxmlformats.org/officeDocument/2006/relationships/image" Target="../media/image17.jpeg"/><Relationship Id="rId9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3%20&#1101;&#1090;&#1072;&#1087;.ex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642918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ru-RU" sz="6600" b="1" dirty="0" smtClean="0">
                <a:solidFill>
                  <a:srgbClr val="C00000"/>
                </a:solidFill>
                <a:latin typeface="Bookman Old Style" pitchFamily="18" charset="0"/>
              </a:rPr>
              <a:t>Зимний</a:t>
            </a:r>
            <a:br>
              <a:rPr lang="ru-RU" sz="6600" b="1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6600" b="1" dirty="0" smtClean="0">
                <a:solidFill>
                  <a:srgbClr val="C00000"/>
                </a:solidFill>
                <a:latin typeface="Bookman Old Style" pitchFamily="18" charset="0"/>
              </a:rPr>
              <a:t>Калейдоскоп</a:t>
            </a:r>
            <a:r>
              <a:rPr lang="ru-RU" sz="6600" b="1" dirty="0" smtClean="0">
                <a:latin typeface="Bookman Old Style" pitchFamily="18" charset="0"/>
              </a:rPr>
              <a:t/>
            </a:r>
            <a:br>
              <a:rPr lang="ru-RU" sz="6600" b="1" dirty="0" smtClean="0">
                <a:latin typeface="Bookman Old Style" pitchFamily="18" charset="0"/>
              </a:rPr>
            </a:br>
            <a:endParaRPr lang="ru-RU" sz="6600" b="1" dirty="0"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2571744"/>
            <a:ext cx="7643866" cy="364333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number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2857496"/>
            <a:ext cx="6929486" cy="33766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28596" y="214288"/>
          <a:ext cx="8358246" cy="6357984"/>
        </p:xfrm>
        <a:graphic>
          <a:graphicData uri="http://schemas.openxmlformats.org/drawingml/2006/table">
            <a:tbl>
              <a:tblPr/>
              <a:tblGrid>
                <a:gridCol w="92869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4295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94748">
                <a:tc>
                  <a:txBody>
                    <a:bodyPr/>
                    <a:lstStyle/>
                    <a:p>
                      <a:pPr marL="514350" lvl="0" indent="-51435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9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29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>
                          <a:latin typeface="Times New Roman"/>
                          <a:ea typeface="Calibri"/>
                          <a:cs typeface="Times New Roman"/>
                        </a:rPr>
                        <a:t>…</a:t>
                      </a:r>
                      <a:r>
                        <a:rPr lang="ru-RU" sz="2900" baseline="30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2900">
                          <a:latin typeface="Times New Roman"/>
                          <a:ea typeface="Calibri"/>
                          <a:cs typeface="Times New Roman"/>
                        </a:rPr>
                        <a:t> – </a:t>
                      </a:r>
                      <a:r>
                        <a:rPr lang="en-US" sz="2900" i="1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r>
                        <a:rPr lang="en-US" sz="2900" baseline="30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2900">
                          <a:latin typeface="Times New Roman"/>
                          <a:ea typeface="Calibri"/>
                          <a:cs typeface="Times New Roman"/>
                        </a:rPr>
                        <a:t> = (</a:t>
                      </a:r>
                      <a:r>
                        <a:rPr lang="en-US" sz="2900" i="1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en-US" sz="2900">
                          <a:latin typeface="Times New Roman"/>
                          <a:ea typeface="Calibri"/>
                          <a:cs typeface="Times New Roman"/>
                        </a:rPr>
                        <a:t> - … )( </a:t>
                      </a:r>
                      <a:r>
                        <a:rPr lang="en-US" sz="2900" i="1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en-US" sz="2900">
                          <a:latin typeface="Times New Roman"/>
                          <a:ea typeface="Calibri"/>
                          <a:cs typeface="Times New Roman"/>
                        </a:rPr>
                        <a:t> + …)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94748">
                <a:tc>
                  <a:txBody>
                    <a:bodyPr/>
                    <a:lstStyle/>
                    <a:p>
                      <a:pPr marL="514350" lvl="0" indent="-51435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9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29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>
                          <a:latin typeface="Times New Roman"/>
                          <a:ea typeface="Times New Roman"/>
                          <a:cs typeface="Times New Roman"/>
                        </a:rPr>
                        <a:t>( </a:t>
                      </a:r>
                      <a:r>
                        <a:rPr lang="en-US" sz="2900" i="1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2900">
                          <a:latin typeface="Times New Roman"/>
                          <a:ea typeface="Times New Roman"/>
                          <a:cs typeface="Times New Roman"/>
                        </a:rPr>
                        <a:t> + …)</a:t>
                      </a:r>
                      <a:r>
                        <a:rPr lang="en-US" sz="2900" baseline="30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900">
                          <a:latin typeface="Times New Roman"/>
                          <a:ea typeface="Times New Roman"/>
                          <a:cs typeface="Times New Roman"/>
                        </a:rPr>
                        <a:t> = …</a:t>
                      </a:r>
                      <a:r>
                        <a:rPr lang="en-US" sz="2900" baseline="30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900">
                          <a:latin typeface="Times New Roman"/>
                          <a:ea typeface="Times New Roman"/>
                          <a:cs typeface="Times New Roman"/>
                        </a:rPr>
                        <a:t> + 2 …</a:t>
                      </a:r>
                      <a:r>
                        <a:rPr lang="en-US" sz="2900" i="1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US" sz="2900">
                          <a:latin typeface="Times New Roman"/>
                          <a:ea typeface="Times New Roman"/>
                          <a:cs typeface="Times New Roman"/>
                        </a:rPr>
                        <a:t> + </a:t>
                      </a:r>
                      <a:r>
                        <a:rPr lang="en-US" sz="2900" i="1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US" sz="2900" baseline="30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94748">
                <a:tc>
                  <a:txBody>
                    <a:bodyPr/>
                    <a:lstStyle/>
                    <a:p>
                      <a:pPr marL="514350" lvl="0" indent="-51435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9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29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>
                          <a:latin typeface="Times New Roman"/>
                          <a:ea typeface="Times New Roman"/>
                          <a:cs typeface="Times New Roman"/>
                        </a:rPr>
                        <a:t>( </a:t>
                      </a:r>
                      <a:r>
                        <a:rPr lang="en-US" sz="2900" i="1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2900">
                          <a:latin typeface="Times New Roman"/>
                          <a:ea typeface="Times New Roman"/>
                          <a:cs typeface="Times New Roman"/>
                        </a:rPr>
                        <a:t> + …)</a:t>
                      </a:r>
                      <a:r>
                        <a:rPr lang="en-US" sz="2900" baseline="30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900">
                          <a:latin typeface="Times New Roman"/>
                          <a:ea typeface="Times New Roman"/>
                          <a:cs typeface="Times New Roman"/>
                        </a:rPr>
                        <a:t> = </a:t>
                      </a:r>
                      <a:r>
                        <a:rPr lang="en-US" sz="2900" i="1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2900" baseline="30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900">
                          <a:latin typeface="Times New Roman"/>
                          <a:ea typeface="Times New Roman"/>
                          <a:cs typeface="Times New Roman"/>
                        </a:rPr>
                        <a:t> + … </a:t>
                      </a:r>
                      <a:r>
                        <a:rPr lang="en-US" sz="2900" i="1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2900">
                          <a:latin typeface="Times New Roman"/>
                          <a:ea typeface="Times New Roman"/>
                          <a:cs typeface="Times New Roman"/>
                        </a:rPr>
                        <a:t> + 16</a:t>
                      </a:r>
                      <a:endParaRPr lang="ru-RU" sz="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94748">
                <a:tc>
                  <a:txBody>
                    <a:bodyPr/>
                    <a:lstStyle/>
                    <a:p>
                      <a:pPr marL="514350" lvl="0" indent="-51435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9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29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>
                          <a:latin typeface="Times New Roman"/>
                          <a:ea typeface="Times New Roman"/>
                          <a:cs typeface="Times New Roman"/>
                        </a:rPr>
                        <a:t>( </a:t>
                      </a:r>
                      <a:r>
                        <a:rPr lang="en-US" sz="2900" i="1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en-US" sz="2900">
                          <a:latin typeface="Times New Roman"/>
                          <a:ea typeface="Times New Roman"/>
                          <a:cs typeface="Times New Roman"/>
                        </a:rPr>
                        <a:t> - …)</a:t>
                      </a:r>
                      <a:r>
                        <a:rPr lang="en-US" sz="2900" baseline="30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900">
                          <a:latin typeface="Times New Roman"/>
                          <a:ea typeface="Times New Roman"/>
                          <a:cs typeface="Times New Roman"/>
                        </a:rPr>
                        <a:t> = </a:t>
                      </a:r>
                      <a:r>
                        <a:rPr lang="en-US" sz="2900" i="1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en-US" sz="2900" baseline="30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900">
                          <a:latin typeface="Times New Roman"/>
                          <a:ea typeface="Times New Roman"/>
                          <a:cs typeface="Times New Roman"/>
                        </a:rPr>
                        <a:t> – 20</a:t>
                      </a:r>
                      <a:r>
                        <a:rPr lang="en-US" sz="2900" i="1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en-US" sz="2900">
                          <a:latin typeface="Times New Roman"/>
                          <a:ea typeface="Times New Roman"/>
                          <a:cs typeface="Times New Roman"/>
                        </a:rPr>
                        <a:t>+ …</a:t>
                      </a:r>
                      <a:r>
                        <a:rPr lang="en-US" sz="2900" baseline="30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94748">
                <a:tc>
                  <a:txBody>
                    <a:bodyPr/>
                    <a:lstStyle/>
                    <a:p>
                      <a:pPr marL="514350" lvl="0" indent="-51435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9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29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>
                          <a:latin typeface="Times New Roman"/>
                          <a:ea typeface="Times New Roman"/>
                          <a:cs typeface="Times New Roman"/>
                        </a:rPr>
                        <a:t>( 5 + …)</a:t>
                      </a:r>
                      <a:r>
                        <a:rPr lang="en-US" sz="2900" baseline="30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900">
                          <a:latin typeface="Times New Roman"/>
                          <a:ea typeface="Times New Roman"/>
                          <a:cs typeface="Times New Roman"/>
                        </a:rPr>
                        <a:t> = …</a:t>
                      </a:r>
                      <a:r>
                        <a:rPr lang="en-US" sz="2900" baseline="30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900">
                          <a:latin typeface="Times New Roman"/>
                          <a:ea typeface="Times New Roman"/>
                          <a:cs typeface="Times New Roman"/>
                        </a:rPr>
                        <a:t> + … + 81</a:t>
                      </a:r>
                      <a:endParaRPr lang="ru-RU" sz="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94748">
                <a:tc>
                  <a:txBody>
                    <a:bodyPr/>
                    <a:lstStyle/>
                    <a:p>
                      <a:pPr marL="514350" lvl="0" indent="-51435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9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n-US" sz="29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dirty="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r>
                        <a:rPr lang="en-US" sz="2900" baseline="300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en-US" sz="2900" dirty="0">
                          <a:latin typeface="Times New Roman"/>
                          <a:ea typeface="Times New Roman"/>
                          <a:cs typeface="Times New Roman"/>
                        </a:rPr>
                        <a:t> + 8 = ( … + 2)( </a:t>
                      </a:r>
                      <a:r>
                        <a:rPr lang="en-US" sz="2900" i="1" dirty="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29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900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29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900" dirty="0" smtClean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2900" dirty="0" smtClean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2900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ru-RU" sz="29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9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900" dirty="0">
                          <a:latin typeface="Times New Roman"/>
                          <a:ea typeface="Times New Roman"/>
                          <a:cs typeface="Times New Roman"/>
                        </a:rPr>
                        <a:t>4)</a:t>
                      </a:r>
                      <a:endParaRPr lang="ru-RU" sz="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94748">
                <a:tc>
                  <a:txBody>
                    <a:bodyPr/>
                    <a:lstStyle/>
                    <a:p>
                      <a:pPr marL="514350" lvl="0" indent="-51435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9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US" sz="29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>
                          <a:latin typeface="Times New Roman"/>
                          <a:ea typeface="Times New Roman"/>
                          <a:cs typeface="Times New Roman"/>
                        </a:rPr>
                        <a:t>( … - 3)( … + 3) = </a:t>
                      </a:r>
                      <a:r>
                        <a:rPr lang="en-US" sz="2900" i="1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2900" baseline="30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900">
                          <a:latin typeface="Times New Roman"/>
                          <a:ea typeface="Times New Roman"/>
                          <a:cs typeface="Times New Roman"/>
                        </a:rPr>
                        <a:t> - …</a:t>
                      </a:r>
                      <a:endParaRPr lang="ru-RU" sz="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94748">
                <a:tc>
                  <a:txBody>
                    <a:bodyPr/>
                    <a:lstStyle/>
                    <a:p>
                      <a:pPr marL="514350" lvl="0" indent="-51435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9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en-US" sz="29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dirty="0"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  <a:r>
                        <a:rPr lang="en-US" sz="2900" baseline="300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900" dirty="0">
                          <a:latin typeface="Times New Roman"/>
                          <a:ea typeface="Times New Roman"/>
                          <a:cs typeface="Times New Roman"/>
                        </a:rPr>
                        <a:t> = 3600 + … + 1</a:t>
                      </a:r>
                      <a:endParaRPr lang="ru-RU" sz="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6812" marR="3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4214818"/>
            <a:ext cx="414652" cy="4286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143248"/>
            <a:ext cx="8686800" cy="293687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7200" b="1" dirty="0" smtClean="0">
                <a:latin typeface="Bookman Old Style" pitchFamily="18" charset="0"/>
              </a:rPr>
              <a:t>ТРЕУГОЛЬНИКИ</a:t>
            </a:r>
            <a:endParaRPr lang="ru-RU" sz="7200" b="1" dirty="0">
              <a:latin typeface="Bookman Old Style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207170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Bookman Old Style" pitchFamily="18" charset="0"/>
              </a:rPr>
              <a:t>3 конкурс</a:t>
            </a:r>
            <a:br>
              <a:rPr lang="ru-RU" b="1" dirty="0" smtClean="0">
                <a:latin typeface="Bookman Old Style" pitchFamily="18" charset="0"/>
              </a:rPr>
            </a:br>
            <a:r>
              <a:rPr lang="ru-RU" b="1" dirty="0" smtClean="0">
                <a:latin typeface="Bookman Old Style" pitchFamily="18" charset="0"/>
              </a:rPr>
              <a:t/>
            </a:r>
            <a:br>
              <a:rPr lang="ru-RU" b="1" dirty="0" smtClean="0">
                <a:latin typeface="Bookman Old Style" pitchFamily="18" charset="0"/>
              </a:rPr>
            </a:br>
            <a:endParaRPr lang="ru-RU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Matematica\Рабочий стол\новое и для игры\виды треугольников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51192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357430"/>
            <a:ext cx="8686800" cy="3722695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7200" b="1" dirty="0" smtClean="0">
                <a:latin typeface="Bookman Old Style" pitchFamily="18" charset="0"/>
              </a:rPr>
              <a:t>НАЙДИ СООТВЕТСТВИЕ МЕЖДУ </a:t>
            </a:r>
          </a:p>
          <a:p>
            <a:pPr algn="ctr">
              <a:buNone/>
            </a:pPr>
            <a:r>
              <a:rPr lang="ru-RU" sz="7200" b="1" dirty="0" smtClean="0">
                <a:latin typeface="Bookman Old Style" pitchFamily="18" charset="0"/>
              </a:rPr>
              <a:t>ПОРТРЕТОМ И ИМЕНЕМ </a:t>
            </a:r>
            <a:endParaRPr lang="ru-RU" sz="7200" b="1" dirty="0">
              <a:latin typeface="Bookman Old Style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164307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Bookman Old Style" pitchFamily="18" charset="0"/>
              </a:rPr>
              <a:t>4 конкурс</a:t>
            </a:r>
            <a:br>
              <a:rPr lang="ru-RU" b="1" dirty="0" smtClean="0">
                <a:latin typeface="Bookman Old Style" pitchFamily="18" charset="0"/>
              </a:rPr>
            </a:br>
            <a:r>
              <a:rPr lang="ru-RU" b="1" dirty="0" smtClean="0">
                <a:latin typeface="Bookman Old Style" pitchFamily="18" charset="0"/>
              </a:rPr>
              <a:t/>
            </a:r>
            <a:br>
              <a:rPr lang="ru-RU" b="1" dirty="0" smtClean="0">
                <a:latin typeface="Bookman Old Style" pitchFamily="18" charset="0"/>
              </a:rPr>
            </a:br>
            <a:r>
              <a:rPr lang="ru-RU" b="1" dirty="0" smtClean="0">
                <a:latin typeface="Bookman Old Style" pitchFamily="18" charset="0"/>
              </a:rPr>
              <a:t>Узнай учёного</a:t>
            </a:r>
            <a:endParaRPr lang="ru-RU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29309" y="73891"/>
          <a:ext cx="8617527" cy="6428509"/>
        </p:xfrm>
        <a:graphic>
          <a:graphicData uri="http://schemas.openxmlformats.org/drawingml/2006/table">
            <a:tbl>
              <a:tblPr/>
              <a:tblGrid>
                <a:gridCol w="86175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42850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rgbClr val="0070C0"/>
                      </a:solidFill>
                      <a:prstDash val="solid"/>
                    </a:lnL>
                    <a:lnR w="12700" cmpd="sng">
                      <a:solidFill>
                        <a:srgbClr val="0070C0"/>
                      </a:solidFill>
                      <a:prstDash val="solid"/>
                    </a:lnR>
                    <a:lnT w="12700" cmpd="sng">
                      <a:solidFill>
                        <a:srgbClr val="0070C0"/>
                      </a:solidFill>
                      <a:prstDash val="solid"/>
                    </a:lnT>
                    <a:lnB w="12700" cmpd="sng">
                      <a:solidFill>
                        <a:srgbClr val="0070C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643578"/>
            <a:ext cx="8443914" cy="928694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4000" b="1" dirty="0" smtClean="0">
                <a:latin typeface="Bookman Old Style" pitchFamily="18" charset="0"/>
              </a:rPr>
              <a:t>Фалес, Виет, Ломоносов, Декарт, Лобачевский, Гаусс, Пифагор, Евклид</a:t>
            </a:r>
            <a:endParaRPr lang="ru-RU" sz="4000" b="1" dirty="0">
              <a:latin typeface="Bookman Old Style" pitchFamily="18" charset="0"/>
            </a:endParaRPr>
          </a:p>
        </p:txBody>
      </p:sp>
      <p:pic>
        <p:nvPicPr>
          <p:cNvPr id="8" name="Рисунок 7" descr="декар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1" y="142850"/>
            <a:ext cx="1428759" cy="2107419"/>
          </a:xfrm>
          <a:prstGeom prst="rect">
            <a:avLst/>
          </a:prstGeom>
        </p:spPr>
      </p:pic>
      <p:pic>
        <p:nvPicPr>
          <p:cNvPr id="9" name="Рисунок 8" descr="евклид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140" y="214290"/>
            <a:ext cx="1714512" cy="2098022"/>
          </a:xfrm>
          <a:prstGeom prst="rect">
            <a:avLst/>
          </a:prstGeom>
        </p:spPr>
      </p:pic>
      <p:pic>
        <p:nvPicPr>
          <p:cNvPr id="10" name="Рисунок 9" descr="ломоносов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43702" y="2428868"/>
            <a:ext cx="1819460" cy="2428892"/>
          </a:xfrm>
          <a:prstGeom prst="rect">
            <a:avLst/>
          </a:prstGeom>
        </p:spPr>
      </p:pic>
      <p:pic>
        <p:nvPicPr>
          <p:cNvPr id="11" name="Рисунок 10" descr="пифагор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4282" y="2428868"/>
            <a:ext cx="1643074" cy="2357454"/>
          </a:xfrm>
          <a:prstGeom prst="rect">
            <a:avLst/>
          </a:prstGeom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14546" y="142852"/>
            <a:ext cx="1571636" cy="2174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214546" y="2428868"/>
            <a:ext cx="1714512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357686" y="142853"/>
            <a:ext cx="1571636" cy="2167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7" name="Picture 5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286249" y="2428868"/>
            <a:ext cx="178595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декар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42853"/>
            <a:ext cx="1285884" cy="1896678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142852"/>
            <a:ext cx="1393823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7752" y="142852"/>
            <a:ext cx="1357322" cy="1871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евклид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15206" y="142852"/>
            <a:ext cx="1500198" cy="1909343"/>
          </a:xfrm>
          <a:prstGeom prst="rect">
            <a:avLst/>
          </a:prstGeom>
        </p:spPr>
      </p:pic>
      <p:pic>
        <p:nvPicPr>
          <p:cNvPr id="9" name="Рисунок 8" descr="пифагор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1472" y="3571876"/>
            <a:ext cx="1244753" cy="1785950"/>
          </a:xfrm>
          <a:prstGeom prst="rect">
            <a:avLst/>
          </a:prstGeom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857488" y="3643314"/>
            <a:ext cx="1298872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000628" y="3571876"/>
            <a:ext cx="1309696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ломоносов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86644" y="3571876"/>
            <a:ext cx="1337838" cy="1785950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571472" y="2214554"/>
            <a:ext cx="10951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b="1" dirty="0" smtClean="0">
                <a:solidFill>
                  <a:prstClr val="black"/>
                </a:solidFill>
                <a:latin typeface="Bookman Old Style" pitchFamily="18" charset="0"/>
              </a:rPr>
              <a:t>Рене </a:t>
            </a:r>
          </a:p>
          <a:p>
            <a:pPr lvl="0" algn="ctr">
              <a:defRPr/>
            </a:pPr>
            <a:r>
              <a:rPr lang="ru-RU" b="1" dirty="0" smtClean="0">
                <a:solidFill>
                  <a:prstClr val="black"/>
                </a:solidFill>
                <a:latin typeface="Bookman Old Style" pitchFamily="18" charset="0"/>
              </a:rPr>
              <a:t>Декарт</a:t>
            </a:r>
            <a:endParaRPr lang="ru-RU" b="1" dirty="0" smtClean="0">
              <a:solidFill>
                <a:prstClr val="black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857488" y="2214554"/>
            <a:ext cx="13548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b="1" dirty="0" smtClean="0">
                <a:solidFill>
                  <a:prstClr val="black"/>
                </a:solidFill>
                <a:latin typeface="Bookman Old Style" pitchFamily="18" charset="0"/>
              </a:rPr>
              <a:t>Франсуа </a:t>
            </a:r>
          </a:p>
          <a:p>
            <a:pPr lvl="0" algn="ctr">
              <a:defRPr/>
            </a:pPr>
            <a:r>
              <a:rPr lang="ru-RU" b="1" dirty="0" smtClean="0">
                <a:solidFill>
                  <a:prstClr val="black"/>
                </a:solidFill>
                <a:latin typeface="Bookman Old Style" pitchFamily="18" charset="0"/>
              </a:rPr>
              <a:t>Виет</a:t>
            </a:r>
            <a:endParaRPr lang="ru-RU" b="1" dirty="0" smtClean="0">
              <a:solidFill>
                <a:prstClr val="black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786314" y="2214554"/>
            <a:ext cx="181812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b="1" dirty="0" smtClean="0">
                <a:solidFill>
                  <a:prstClr val="black"/>
                </a:solidFill>
                <a:latin typeface="Bookman Old Style" pitchFamily="18" charset="0"/>
              </a:rPr>
              <a:t>Николай </a:t>
            </a:r>
          </a:p>
          <a:p>
            <a:pPr lvl="0" algn="ctr">
              <a:defRPr/>
            </a:pPr>
            <a:r>
              <a:rPr lang="ru-RU" b="1" dirty="0" smtClean="0">
                <a:solidFill>
                  <a:prstClr val="black"/>
                </a:solidFill>
                <a:latin typeface="Bookman Old Style" pitchFamily="18" charset="0"/>
              </a:rPr>
              <a:t>Иванович</a:t>
            </a:r>
          </a:p>
          <a:p>
            <a:pPr lvl="0" algn="ctr">
              <a:defRPr/>
            </a:pPr>
            <a:r>
              <a:rPr lang="ru-RU" b="1" dirty="0" smtClean="0">
                <a:solidFill>
                  <a:prstClr val="black"/>
                </a:solidFill>
                <a:latin typeface="Bookman Old Style" pitchFamily="18" charset="0"/>
              </a:rPr>
              <a:t>Лобачевский</a:t>
            </a:r>
            <a:endParaRPr lang="ru-RU" b="1" dirty="0" smtClean="0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572396" y="2285992"/>
            <a:ext cx="11063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b="1" dirty="0" smtClean="0">
                <a:solidFill>
                  <a:prstClr val="black"/>
                </a:solidFill>
                <a:latin typeface="Bookman Old Style" pitchFamily="18" charset="0"/>
              </a:rPr>
              <a:t>Евклид</a:t>
            </a:r>
            <a:endParaRPr lang="ru-RU" b="1" dirty="0" smtClean="0">
              <a:solidFill>
                <a:prstClr val="black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42910" y="5429264"/>
            <a:ext cx="12843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b="1" dirty="0" smtClean="0">
                <a:solidFill>
                  <a:prstClr val="black"/>
                </a:solidFill>
                <a:latin typeface="Bookman Old Style" pitchFamily="18" charset="0"/>
              </a:rPr>
              <a:t>Пифагор</a:t>
            </a:r>
            <a:endParaRPr lang="ru-RU" b="1" dirty="0" smtClean="0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000364" y="5572140"/>
            <a:ext cx="130676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b="1" dirty="0" smtClean="0">
                <a:solidFill>
                  <a:prstClr val="black"/>
                </a:solidFill>
                <a:latin typeface="Bookman Old Style" pitchFamily="18" charset="0"/>
              </a:rPr>
              <a:t>Карл</a:t>
            </a:r>
          </a:p>
          <a:p>
            <a:pPr lvl="0" algn="ctr">
              <a:defRPr/>
            </a:pPr>
            <a:r>
              <a:rPr lang="ru-RU" b="1" dirty="0" smtClean="0">
                <a:solidFill>
                  <a:prstClr val="black"/>
                </a:solidFill>
                <a:latin typeface="Bookman Old Style" pitchFamily="18" charset="0"/>
              </a:rPr>
              <a:t>Фридрих</a:t>
            </a:r>
          </a:p>
          <a:p>
            <a:pPr lvl="0" algn="ctr">
              <a:defRPr/>
            </a:pPr>
            <a:r>
              <a:rPr lang="ru-RU" b="1" dirty="0" smtClean="0">
                <a:solidFill>
                  <a:prstClr val="black"/>
                </a:solidFill>
                <a:latin typeface="Bookman Old Style" pitchFamily="18" charset="0"/>
              </a:rPr>
              <a:t>Гаусс</a:t>
            </a:r>
            <a:endParaRPr lang="ru-RU" b="1" dirty="0" smtClean="0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072066" y="5572140"/>
            <a:ext cx="928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b="1" dirty="0" smtClean="0">
                <a:solidFill>
                  <a:prstClr val="black"/>
                </a:solidFill>
                <a:latin typeface="Bookman Old Style" pitchFamily="18" charset="0"/>
              </a:rPr>
              <a:t>Фалес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7215206" y="5500702"/>
            <a:ext cx="165622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b="1" dirty="0" smtClean="0">
                <a:solidFill>
                  <a:prstClr val="black"/>
                </a:solidFill>
                <a:latin typeface="Bookman Old Style" pitchFamily="18" charset="0"/>
              </a:rPr>
              <a:t>Михаил</a:t>
            </a:r>
          </a:p>
          <a:p>
            <a:pPr lvl="0" algn="ctr">
              <a:defRPr/>
            </a:pPr>
            <a:r>
              <a:rPr lang="ru-RU" b="1" dirty="0" smtClean="0">
                <a:solidFill>
                  <a:prstClr val="black"/>
                </a:solidFill>
                <a:latin typeface="Bookman Old Style" pitchFamily="18" charset="0"/>
              </a:rPr>
              <a:t>Васильевич</a:t>
            </a:r>
          </a:p>
          <a:p>
            <a:pPr lvl="0" algn="ctr">
              <a:defRPr/>
            </a:pPr>
            <a:r>
              <a:rPr lang="ru-RU" b="1" dirty="0" smtClean="0">
                <a:solidFill>
                  <a:prstClr val="black"/>
                </a:solidFill>
                <a:latin typeface="Bookman Old Style" pitchFamily="18" charset="0"/>
              </a:rPr>
              <a:t>Ломоносов</a:t>
            </a:r>
            <a:endParaRPr lang="ru-RU" b="1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0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500"/>
                            </p:stCondLst>
                            <p:childTnLst>
                              <p:par>
                                <p:cTn id="4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50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000"/>
                            </p:stCondLst>
                            <p:childTnLst>
                              <p:par>
                                <p:cTn id="5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500"/>
                            </p:stCondLst>
                            <p:childTnLst>
                              <p:par>
                                <p:cTn id="6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1500"/>
                            </p:stCondLst>
                            <p:childTnLst>
                              <p:par>
                                <p:cTn id="6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50019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Bookman Old Style" pitchFamily="18" charset="0"/>
              </a:rPr>
              <a:t>4 этап</a:t>
            </a:r>
            <a:br>
              <a:rPr lang="ru-RU" b="1" dirty="0" smtClean="0">
                <a:latin typeface="Bookman Old Style" pitchFamily="18" charset="0"/>
              </a:rPr>
            </a:br>
            <a:r>
              <a:rPr lang="ru-RU" b="1" dirty="0" smtClean="0">
                <a:latin typeface="Bookman Old Style" pitchFamily="18" charset="0"/>
              </a:rPr>
              <a:t>Конкурс капитанов</a:t>
            </a:r>
            <a:endParaRPr lang="ru-RU" b="1" dirty="0"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71612"/>
            <a:ext cx="8643998" cy="1071570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sz="6600" b="1" dirty="0" smtClean="0">
                <a:latin typeface="Bookman Old Style" pitchFamily="18" charset="0"/>
              </a:rPr>
              <a:t>ГОНКА ЗА ЛИДЕРОМ</a:t>
            </a:r>
            <a:endParaRPr lang="ru-RU" sz="6600" b="1" dirty="0">
              <a:latin typeface="Bookman Old Style" pitchFamily="18" charset="0"/>
            </a:endParaRPr>
          </a:p>
        </p:txBody>
      </p:sp>
      <p:pic>
        <p:nvPicPr>
          <p:cNvPr id="12" name="Picture 2" descr="G:\новое и для игры\победитель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428868"/>
            <a:ext cx="6686597" cy="4286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Подведение итогов</a:t>
            </a:r>
            <a:endParaRPr lang="ru-RU" b="1" dirty="0"/>
          </a:p>
        </p:txBody>
      </p:sp>
      <p:pic>
        <p:nvPicPr>
          <p:cNvPr id="3994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5984" y="1357298"/>
            <a:ext cx="4929222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47160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Bookman Old Style" pitchFamily="18" charset="0"/>
              </a:rPr>
              <a:t>1 этап</a:t>
            </a:r>
            <a:br>
              <a:rPr lang="ru-RU" b="1" dirty="0" smtClean="0">
                <a:latin typeface="Bookman Old Style" pitchFamily="18" charset="0"/>
              </a:rPr>
            </a:br>
            <a:r>
              <a:rPr lang="ru-RU" b="1" dirty="0" smtClean="0">
                <a:latin typeface="Bookman Old Style" pitchFamily="18" charset="0"/>
              </a:rPr>
              <a:t>Представление команд</a:t>
            </a:r>
            <a:br>
              <a:rPr lang="ru-RU" b="1" dirty="0" smtClean="0">
                <a:latin typeface="Bookman Old Style" pitchFamily="18" charset="0"/>
              </a:rPr>
            </a:br>
            <a:endParaRPr lang="ru-RU" b="1" dirty="0"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143116"/>
            <a:ext cx="8686800" cy="3937009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4800" b="1" dirty="0">
              <a:latin typeface="Bookman Old Style" pitchFamily="18" charset="0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04800" y="2571744"/>
            <a:ext cx="8686800" cy="3508381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НАЗВАНИЕ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ДЕВИЗ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8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6" presetClass="emph" presetSubtype="0" fill="hold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Bookman Old Style" pitchFamily="18" charset="0"/>
              </a:rPr>
              <a:t>2 этап</a:t>
            </a:r>
            <a:endParaRPr lang="ru-RU" b="1" dirty="0"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357299"/>
            <a:ext cx="8686800" cy="257176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4800" b="1" dirty="0" smtClean="0">
                <a:latin typeface="Bookman Old Style" pitchFamily="18" charset="0"/>
              </a:rPr>
              <a:t>КОНКУРС </a:t>
            </a:r>
          </a:p>
          <a:p>
            <a:pPr algn="ctr">
              <a:buNone/>
            </a:pPr>
            <a:r>
              <a:rPr lang="ru-RU" sz="4800" b="1" dirty="0" smtClean="0">
                <a:latin typeface="Bookman Old Style" pitchFamily="18" charset="0"/>
              </a:rPr>
              <a:t>ШКОЛЬНЫХ</a:t>
            </a:r>
          </a:p>
          <a:p>
            <a:pPr algn="ctr">
              <a:buNone/>
            </a:pPr>
            <a:r>
              <a:rPr lang="ru-RU" sz="4800" b="1" dirty="0" smtClean="0">
                <a:latin typeface="Bookman Old Style" pitchFamily="18" charset="0"/>
              </a:rPr>
              <a:t>КОМАНД</a:t>
            </a:r>
            <a:endParaRPr lang="ru-RU" sz="4800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Bookman Old Style" pitchFamily="18" charset="0"/>
              </a:rPr>
              <a:t>1 конкурс</a:t>
            </a:r>
            <a:endParaRPr lang="ru-RU" b="1" dirty="0"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4800" b="1" dirty="0" err="1" smtClean="0">
                <a:latin typeface="Bookman Old Style" pitchFamily="18" charset="0"/>
              </a:rPr>
              <a:t>Танграм</a:t>
            </a:r>
            <a:endParaRPr lang="ru-RU" sz="4800" b="1" dirty="0" smtClean="0">
              <a:latin typeface="Bookman Old Style" pitchFamily="18" charset="0"/>
            </a:endParaRPr>
          </a:p>
          <a:p>
            <a:pPr algn="ctr"/>
            <a:endParaRPr lang="ru-RU" b="1" dirty="0">
              <a:latin typeface="Bookman Old Style" pitchFamily="18" charset="0"/>
            </a:endParaRP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4857752" y="3214686"/>
            <a:ext cx="2328850" cy="2266944"/>
            <a:chOff x="1860" y="2010"/>
            <a:chExt cx="9071" cy="9071"/>
          </a:xfrm>
        </p:grpSpPr>
        <p:sp>
          <p:nvSpPr>
            <p:cNvPr id="1028" name="Rectangle 4"/>
            <p:cNvSpPr>
              <a:spLocks noChangeArrowheads="1"/>
            </p:cNvSpPr>
            <p:nvPr/>
          </p:nvSpPr>
          <p:spPr bwMode="auto">
            <a:xfrm>
              <a:off x="1860" y="2010"/>
              <a:ext cx="9071" cy="907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b="1"/>
            </a:p>
          </p:txBody>
        </p:sp>
        <p:cxnSp>
          <p:nvCxnSpPr>
            <p:cNvPr id="1029" name="AutoShape 5"/>
            <p:cNvCxnSpPr>
              <a:cxnSpLocks noChangeShapeType="1"/>
            </p:cNvCxnSpPr>
            <p:nvPr/>
          </p:nvCxnSpPr>
          <p:spPr bwMode="auto">
            <a:xfrm flipH="1">
              <a:off x="1860" y="2010"/>
              <a:ext cx="9071" cy="907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30" name="AutoShape 6"/>
            <p:cNvCxnSpPr>
              <a:cxnSpLocks noChangeShapeType="1"/>
            </p:cNvCxnSpPr>
            <p:nvPr/>
          </p:nvCxnSpPr>
          <p:spPr bwMode="auto">
            <a:xfrm flipH="1">
              <a:off x="6396" y="6546"/>
              <a:ext cx="4535" cy="453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31" name="AutoShape 7"/>
            <p:cNvCxnSpPr>
              <a:cxnSpLocks noChangeShapeType="1"/>
            </p:cNvCxnSpPr>
            <p:nvPr/>
          </p:nvCxnSpPr>
          <p:spPr bwMode="auto">
            <a:xfrm>
              <a:off x="1860" y="2010"/>
              <a:ext cx="6840" cy="669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32" name="AutoShape 8"/>
            <p:cNvCxnSpPr>
              <a:cxnSpLocks noChangeShapeType="1"/>
            </p:cNvCxnSpPr>
            <p:nvPr/>
          </p:nvCxnSpPr>
          <p:spPr bwMode="auto">
            <a:xfrm flipV="1">
              <a:off x="8700" y="4260"/>
              <a:ext cx="0" cy="44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33" name="AutoShape 9"/>
            <p:cNvCxnSpPr>
              <a:cxnSpLocks noChangeShapeType="1"/>
            </p:cNvCxnSpPr>
            <p:nvPr/>
          </p:nvCxnSpPr>
          <p:spPr bwMode="auto">
            <a:xfrm flipH="1" flipV="1">
              <a:off x="4050" y="8880"/>
              <a:ext cx="2346" cy="220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pic>
        <p:nvPicPr>
          <p:cNvPr id="5" name="Picture 2" descr="F:\img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3000372"/>
            <a:ext cx="2107421" cy="292895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500306"/>
            <a:ext cx="8686800" cy="286543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8000" b="1" dirty="0" smtClean="0">
                <a:latin typeface="Bookman Old Style" pitchFamily="18" charset="0"/>
              </a:rPr>
              <a:t>АРИФМЕТИКА</a:t>
            </a:r>
            <a:endParaRPr lang="ru-RU" sz="8000" b="1" dirty="0">
              <a:latin typeface="Bookman Old Style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178595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Bookman Old Style" pitchFamily="18" charset="0"/>
              </a:rPr>
              <a:t>2 конкурс</a:t>
            </a:r>
            <a:br>
              <a:rPr lang="ru-RU" b="1" dirty="0" smtClean="0">
                <a:latin typeface="Bookman Old Style" pitchFamily="18" charset="0"/>
              </a:rPr>
            </a:br>
            <a:r>
              <a:rPr lang="ru-RU" b="1" dirty="0" smtClean="0">
                <a:latin typeface="Bookman Old Style" pitchFamily="18" charset="0"/>
              </a:rPr>
              <a:t/>
            </a:r>
            <a:br>
              <a:rPr lang="ru-RU" b="1" dirty="0" smtClean="0">
                <a:latin typeface="Bookman Old Style" pitchFamily="18" charset="0"/>
              </a:rPr>
            </a:br>
            <a:r>
              <a:rPr lang="ru-RU" b="1" dirty="0" smtClean="0">
                <a:latin typeface="Bookman Old Style" pitchFamily="18" charset="0"/>
              </a:rPr>
              <a:t>составь слова</a:t>
            </a:r>
            <a:endParaRPr lang="ru-RU" b="1" dirty="0">
              <a:latin typeface="Bookman Old Style" pitchFamily="18" charset="0"/>
            </a:endParaRPr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4572008"/>
            <a:ext cx="2218546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2000"/>
                                        <p:tgtEl>
                                          <p:spTgt spid="2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/>
          <a:lstStyle/>
          <a:p>
            <a:pPr algn="ctr">
              <a:buNone/>
            </a:pPr>
            <a:endParaRPr lang="ru-RU" b="1" dirty="0">
              <a:latin typeface="Bookman Old Style" pitchFamily="18" charset="0"/>
            </a:endParaRPr>
          </a:p>
        </p:txBody>
      </p:sp>
      <p:pic>
        <p:nvPicPr>
          <p:cNvPr id="2050" name="Picture 2" descr="G:\новое и для игры\для игры\49915660_15089241Nh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000240"/>
            <a:ext cx="6143668" cy="4143404"/>
          </a:xfrm>
          <a:prstGeom prst="rect">
            <a:avLst/>
          </a:prstGeom>
          <a:noFill/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142876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Bookman Old Style" pitchFamily="18" charset="0"/>
              </a:rPr>
              <a:t>3 конкурс</a:t>
            </a:r>
            <a:br>
              <a:rPr lang="ru-RU" b="1" dirty="0" smtClean="0">
                <a:latin typeface="Bookman Old Style" pitchFamily="18" charset="0"/>
              </a:rPr>
            </a:br>
            <a:r>
              <a:rPr lang="ru-RU" b="1" dirty="0" smtClean="0">
                <a:latin typeface="Bookman Old Style" pitchFamily="18" charset="0"/>
              </a:rPr>
              <a:t>Математическое лото</a:t>
            </a:r>
            <a:endParaRPr lang="ru-RU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Bookman Old Style" pitchFamily="18" charset="0"/>
              </a:rPr>
              <a:t>3 этап</a:t>
            </a:r>
            <a:endParaRPr lang="ru-RU" b="1" dirty="0"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00174"/>
            <a:ext cx="8686800" cy="457995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b="1" dirty="0" smtClean="0">
                <a:latin typeface="Bookman Old Style" pitchFamily="18" charset="0"/>
              </a:rPr>
              <a:t>МАТЕМАТИЧЕСКИЙ</a:t>
            </a:r>
          </a:p>
          <a:p>
            <a:pPr algn="ctr">
              <a:buNone/>
            </a:pPr>
            <a:r>
              <a:rPr lang="ru-RU" sz="4800" b="1" dirty="0" smtClean="0">
                <a:latin typeface="Bookman Old Style" pitchFamily="18" charset="0"/>
              </a:rPr>
              <a:t>КАЛЕЙДОСКОП</a:t>
            </a:r>
          </a:p>
          <a:p>
            <a:pPr algn="ctr">
              <a:buNone/>
            </a:pPr>
            <a:endParaRPr lang="ru-RU" sz="4800" b="1" dirty="0">
              <a:latin typeface="Bookman Old Style" pitchFamily="18" charset="0"/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3786190"/>
            <a:ext cx="3115394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207170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Bookman Old Style" pitchFamily="18" charset="0"/>
              </a:rPr>
              <a:t>1 конкурс</a:t>
            </a:r>
            <a:br>
              <a:rPr lang="ru-RU" b="1" dirty="0" smtClean="0">
                <a:latin typeface="Bookman Old Style" pitchFamily="18" charset="0"/>
              </a:rPr>
            </a:br>
            <a:r>
              <a:rPr lang="ru-RU" b="1" dirty="0" smtClean="0">
                <a:latin typeface="Bookman Old Style" pitchFamily="18" charset="0"/>
              </a:rPr>
              <a:t/>
            </a:r>
            <a:br>
              <a:rPr lang="ru-RU" b="1" dirty="0" smtClean="0">
                <a:latin typeface="Bookman Old Style" pitchFamily="18" charset="0"/>
              </a:rPr>
            </a:br>
            <a:r>
              <a:rPr lang="ru-RU" b="1" dirty="0" smtClean="0">
                <a:latin typeface="Bookman Old Style" pitchFamily="18" charset="0"/>
              </a:rPr>
              <a:t>ВЫБЕРИ ВЕРНЫЙ ОТВЕТ</a:t>
            </a:r>
            <a:endParaRPr lang="ru-RU" b="1" dirty="0">
              <a:latin typeface="Bookman Old Style" pitchFamily="18" charset="0"/>
            </a:endParaRPr>
          </a:p>
        </p:txBody>
      </p:sp>
      <p:pic>
        <p:nvPicPr>
          <p:cNvPr id="5" name="Picture 5" descr="p4004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2285992"/>
            <a:ext cx="6143668" cy="4223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143248"/>
            <a:ext cx="8686800" cy="2936877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7200" b="1" dirty="0" smtClean="0">
                <a:latin typeface="Bookman Old Style" pitchFamily="18" charset="0"/>
              </a:rPr>
              <a:t>ФОРМУЛЫ СОКРАЩЕННОГО УМНОЖЕНИЯ</a:t>
            </a:r>
            <a:endParaRPr lang="ru-RU" sz="7200" b="1" dirty="0">
              <a:latin typeface="Bookman Old Style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207170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Bookman Old Style" pitchFamily="18" charset="0"/>
              </a:rPr>
              <a:t>2 конкурс</a:t>
            </a:r>
            <a:br>
              <a:rPr lang="ru-RU" b="1" dirty="0" smtClean="0">
                <a:latin typeface="Bookman Old Style" pitchFamily="18" charset="0"/>
              </a:rPr>
            </a:br>
            <a:r>
              <a:rPr lang="ru-RU" b="1" dirty="0" smtClean="0">
                <a:latin typeface="Bookman Old Style" pitchFamily="18" charset="0"/>
              </a:rPr>
              <a:t/>
            </a:r>
            <a:br>
              <a:rPr lang="ru-RU" b="1" dirty="0" smtClean="0">
                <a:latin typeface="Bookman Old Style" pitchFamily="18" charset="0"/>
              </a:rPr>
            </a:br>
            <a:r>
              <a:rPr lang="ru-RU" b="1" dirty="0" smtClean="0">
                <a:latin typeface="Bookman Old Style" pitchFamily="18" charset="0"/>
              </a:rPr>
              <a:t>Заполни пропуски</a:t>
            </a:r>
            <a:endParaRPr lang="ru-RU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547</TotalTime>
  <Words>185</Words>
  <Application>Microsoft Office PowerPoint</Application>
  <PresentationFormat>Экран (4:3)</PresentationFormat>
  <Paragraphs>61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Трек</vt:lpstr>
      <vt:lpstr>Зимний Калейдоскоп </vt:lpstr>
      <vt:lpstr>1 этап Представление команд </vt:lpstr>
      <vt:lpstr>2 этап</vt:lpstr>
      <vt:lpstr>1 конкурс</vt:lpstr>
      <vt:lpstr>2 конкурс  составь слова</vt:lpstr>
      <vt:lpstr>3 конкурс Математическое лото</vt:lpstr>
      <vt:lpstr>3 этап</vt:lpstr>
      <vt:lpstr>1 конкурс  ВЫБЕРИ ВЕРНЫЙ ОТВЕТ</vt:lpstr>
      <vt:lpstr>2 конкурс  Заполни пропуски</vt:lpstr>
      <vt:lpstr>Презентация PowerPoint</vt:lpstr>
      <vt:lpstr>3 конкурс  </vt:lpstr>
      <vt:lpstr>Презентация PowerPoint</vt:lpstr>
      <vt:lpstr>4 конкурс  Узнай учёного</vt:lpstr>
      <vt:lpstr>Презентация PowerPoint</vt:lpstr>
      <vt:lpstr>Презентация PowerPoint</vt:lpstr>
      <vt:lpstr>4 этап Конкурс капитанов</vt:lpstr>
      <vt:lpstr>Подведение итогов</vt:lpstr>
    </vt:vector>
  </TitlesOfParts>
  <Company>School 47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Калейдоскоп чисел</dc:title>
  <dc:creator>Matematica</dc:creator>
  <cp:lastModifiedBy>Занфира</cp:lastModifiedBy>
  <cp:revision>63</cp:revision>
  <dcterms:created xsi:type="dcterms:W3CDTF">2011-01-14T10:16:52Z</dcterms:created>
  <dcterms:modified xsi:type="dcterms:W3CDTF">2025-06-04T11:00:52Z</dcterms:modified>
</cp:coreProperties>
</file>