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70" r:id="rId6"/>
    <p:sldId id="260" r:id="rId7"/>
    <p:sldId id="261" r:id="rId8"/>
    <p:sldId id="278" r:id="rId9"/>
    <p:sldId id="263" r:id="rId10"/>
    <p:sldId id="264" r:id="rId11"/>
    <p:sldId id="272" r:id="rId12"/>
    <p:sldId id="279" r:id="rId13"/>
    <p:sldId id="271" r:id="rId14"/>
    <p:sldId id="273" r:id="rId15"/>
    <p:sldId id="265" r:id="rId16"/>
    <p:sldId id="274" r:id="rId17"/>
    <p:sldId id="267" r:id="rId18"/>
    <p:sldId id="280" r:id="rId19"/>
    <p:sldId id="282" r:id="rId20"/>
    <p:sldId id="275" r:id="rId21"/>
    <p:sldId id="276" r:id="rId22"/>
    <p:sldId id="277" r:id="rId23"/>
    <p:sldId id="268" r:id="rId24"/>
    <p:sldId id="281" r:id="rId25"/>
    <p:sldId id="283" r:id="rId26"/>
    <p:sldId id="284" r:id="rId27"/>
    <p:sldId id="269" r:id="rId2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153" d="100"/>
          <a:sy n="153" d="100"/>
        </p:scale>
        <p:origin x="2108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C43DE-7AFE-4098-95C6-7654D95CCD0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2644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4250C-8ADF-4C3A-AE56-5A67A263AA3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940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B3140-960E-4F01-81BA-45FFCB21E49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60701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41788-0FA4-4BAD-8390-18F6835ECEF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4238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4D181-D5FA-45DE-BD20-1B87141721B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0584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8968B-5937-4A56-835C-2AF5847061C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89986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3C31C-434A-4CDB-9CA1-05766AD8C78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7481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CD045-2DB8-4638-8304-7FF8E4D2341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1383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76E82-FC2E-4779-A354-5F47D60A50B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52281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95263-F254-49E6-AD8B-AF4A3A02A70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23439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1D45E-BB66-40B6-8047-92F8A23D2C3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9661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19EF9-539C-43E5-9515-947E4E7ECF2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778449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AA7B9-2E2C-44C6-9087-DF65BBA2866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95339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44BAD-3B7D-41F5-BB2C-4B0FD2ADD63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7057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B6850-0319-4E17-B594-4D9E603CFB4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8134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7D226-54D1-47F0-AD10-7FC4B828254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9594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7F649-BB5F-4556-AACB-A38170D716D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0992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5C993-F299-491C-9475-995B19D349F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4181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4F096-E110-46C6-9BF4-C923F295368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2672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42E94-0CE0-43F5-950A-7A1C156C860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22339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79375-E43A-432C-AC51-78FE1B296F6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1521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42C5E-9943-4AAE-90ED-4AB23672498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3862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DC29D5F-2BDA-46B0-A244-6D50315E894F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85C1F10C-FD45-4187-86D9-FA97D8FBF60F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4113213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9838" y="5084763"/>
            <a:ext cx="50895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Будько Татьяна Викторовна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учитель-логопед МКДОУ д/с №9 «Аленка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» г. Вятские Поляны Кировской области</a:t>
            </a: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В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ысшая </a:t>
            </a:r>
            <a:r>
              <a:rPr lang="ru-RU" b="1">
                <a:solidFill>
                  <a:prstClr val="black"/>
                </a:solidFill>
                <a:latin typeface="Calibri"/>
                <a:cs typeface="+mn-cs"/>
              </a:rPr>
              <a:t>квалификационная категория</a:t>
            </a: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836712"/>
            <a:ext cx="763284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Кинезиологические упражнения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в работе учителя-логопед по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развитию речи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детей дошкольного возраста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70485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Артикуляционная гимнастика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0C1B7"/>
              </a:clrFrom>
              <a:clrTo>
                <a:srgbClr val="D0C1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1069" y="880755"/>
            <a:ext cx="3370527" cy="3725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BDEE3"/>
              </a:clrFrom>
              <a:clrTo>
                <a:srgbClr val="DBDE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75997" y="423923"/>
            <a:ext cx="3137184" cy="431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107" y="3858754"/>
            <a:ext cx="3845141" cy="2883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3739" y="3789039"/>
            <a:ext cx="3938095" cy="2953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963" y="2614613"/>
            <a:ext cx="37925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70485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Артикуляционная гимнастика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959916"/>
            <a:ext cx="2666777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Рисунок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012825"/>
            <a:ext cx="108108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575" y="1463675"/>
            <a:ext cx="105092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1079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743939"/>
            <a:ext cx="2862173" cy="909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2550017"/>
            <a:ext cx="1521041" cy="1037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9" y="4141260"/>
            <a:ext cx="2448906" cy="871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2" name="Рисунок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3933825"/>
            <a:ext cx="12144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2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58846">
            <a:off x="5294313" y="3338513"/>
            <a:ext cx="1374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3068961"/>
            <a:ext cx="1479073" cy="123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4941168"/>
            <a:ext cx="1770280" cy="1404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6" name="Рисунок 2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925" y="4953000"/>
            <a:ext cx="10985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6634" y="5381454"/>
            <a:ext cx="2373378" cy="845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8" name="Рисунок 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5381625"/>
            <a:ext cx="1304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06489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Артикуляционная гимнастика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556" y="3882679"/>
            <a:ext cx="3828098" cy="2759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259" y="896526"/>
            <a:ext cx="355239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3232" y="446821"/>
            <a:ext cx="2811175" cy="3710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4005" y="3458131"/>
            <a:ext cx="2876077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300" y="2840404"/>
            <a:ext cx="2779399" cy="2084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3777"/>
            <a:ext cx="856895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Упражнения на развитие правильного дыхания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4808" y="1000653"/>
            <a:ext cx="2312449" cy="3280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271" y="1347216"/>
            <a:ext cx="3319981" cy="2489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75395" y="1642299"/>
            <a:ext cx="2521201" cy="3491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7580" y="3982129"/>
            <a:ext cx="2465792" cy="289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06696" y="4099135"/>
            <a:ext cx="3126618" cy="2123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42653" y="3709811"/>
            <a:ext cx="2058072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3777"/>
            <a:ext cx="856895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Упражнения на развитие правильного дыхания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019" y="4022180"/>
            <a:ext cx="3616916" cy="2645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749" y="1292606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47406" y="722121"/>
            <a:ext cx="2480636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6060" y="3510396"/>
            <a:ext cx="2686842" cy="3668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748883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Автоматизация звуков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4068" y="584684"/>
            <a:ext cx="3168352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3893" y="655242"/>
            <a:ext cx="3464661" cy="3974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76"/>
          <a:stretch/>
        </p:blipFill>
        <p:spPr>
          <a:xfrm rot="5400000">
            <a:off x="5627799" y="3177341"/>
            <a:ext cx="2952328" cy="4120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71919" y="3441895"/>
            <a:ext cx="3159801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748883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Автоматизация звуков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843210"/>
            <a:ext cx="4127819" cy="2826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240" y="3860800"/>
            <a:ext cx="4218186" cy="280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860018"/>
            <a:ext cx="4003097" cy="2830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06" y="860018"/>
            <a:ext cx="4028225" cy="2685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748883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Автоматизация звуков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89244" y="370287"/>
            <a:ext cx="2895645" cy="3786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77689" y="231801"/>
            <a:ext cx="2704630" cy="3779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7"/>
          <a:stretch/>
        </p:blipFill>
        <p:spPr>
          <a:xfrm rot="5400000">
            <a:off x="5238971" y="2924462"/>
            <a:ext cx="2818585" cy="4343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0689" y="3495765"/>
            <a:ext cx="2834113" cy="3636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748883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Автоматизация звуков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28183" y="764704"/>
            <a:ext cx="2527667" cy="2527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5585" y="788161"/>
            <a:ext cx="2496823" cy="2496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60144" y="3826482"/>
            <a:ext cx="2780928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953" y="3818193"/>
            <a:ext cx="2780928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28251" y="764704"/>
            <a:ext cx="252028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03848" y="3806276"/>
            <a:ext cx="2751775" cy="275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2871241"/>
            <a:ext cx="1944215" cy="1601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1711" y="2860895"/>
            <a:ext cx="1839220" cy="1611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748883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Автоматизация звуков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6901" y="352997"/>
            <a:ext cx="2777630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06273" y="258937"/>
            <a:ext cx="2736304" cy="3757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00"/>
          <a:stretch/>
        </p:blipFill>
        <p:spPr>
          <a:xfrm rot="5400000">
            <a:off x="5668745" y="3401658"/>
            <a:ext cx="2811363" cy="3708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5761" y="3434855"/>
            <a:ext cx="2880441" cy="3895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81"/>
          <a:stretch/>
        </p:blipFill>
        <p:spPr>
          <a:xfrm rot="5400000">
            <a:off x="2943420" y="2502158"/>
            <a:ext cx="1963701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80400" cy="33115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800" b="1" smtClean="0">
                <a:solidFill>
                  <a:srgbClr val="002060"/>
                </a:solidFill>
                <a:latin typeface="Verdana" panose="020B0604030504040204" pitchFamily="34" charset="0"/>
              </a:rPr>
              <a:t>«Мы слушаем ушами, а слышим — мозгом.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800" b="1" smtClean="0">
                <a:solidFill>
                  <a:srgbClr val="002060"/>
                </a:solidFill>
                <a:latin typeface="Verdana" panose="020B0604030504040204" pitchFamily="34" charset="0"/>
              </a:rPr>
              <a:t>Смотрим глазами, а видим — мозгом»,</a:t>
            </a:r>
          </a:p>
          <a:p>
            <a:pPr marL="0" indent="0" algn="r" eaLnBrk="1" hangingPunct="1"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latin typeface="Verdana" panose="020B0604030504040204" pitchFamily="34" charset="0"/>
              </a:rPr>
              <a:t>Т.Черниговская, </a:t>
            </a:r>
          </a:p>
          <a:p>
            <a:pPr marL="0" indent="0" algn="r" eaLnBrk="1" hangingPunct="1"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latin typeface="Verdana" panose="020B0604030504040204" pitchFamily="34" charset="0"/>
              </a:rPr>
              <a:t>нейропсихолог, психолингвист,</a:t>
            </a:r>
          </a:p>
          <a:p>
            <a:pPr marL="0" indent="0" algn="r" eaLnBrk="1" hangingPunct="1"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latin typeface="Verdana" panose="020B0604030504040204" pitchFamily="34" charset="0"/>
              </a:rPr>
              <a:t> глава Института когнитивных исследований СПбГУ.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647558"/>
            <a:ext cx="2915816" cy="2183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748883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Автоматизация звуков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6716" y="384478"/>
            <a:ext cx="2942015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4175" y="3455593"/>
            <a:ext cx="2611113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0"/>
          <a:stretch/>
        </p:blipFill>
        <p:spPr>
          <a:xfrm rot="5400000">
            <a:off x="5603767" y="289148"/>
            <a:ext cx="2778242" cy="3689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50579" y="3352071"/>
            <a:ext cx="2986739" cy="3647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3510" y="2173904"/>
            <a:ext cx="2642747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748883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Автоматизация звуков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2379" y="666574"/>
            <a:ext cx="257519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64088" y="769440"/>
            <a:ext cx="3356992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57495" y="1971364"/>
            <a:ext cx="3256946" cy="2746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31741" y="3459545"/>
            <a:ext cx="2863531" cy="3654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07583"/>
            <a:ext cx="2367646" cy="177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4623" y="4962484"/>
            <a:ext cx="2746456" cy="1756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48883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Фонематическое восприятие на этапе неречевых звуков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47664" y="3789040"/>
            <a:ext cx="280831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88024" y="1249876"/>
            <a:ext cx="2778026" cy="2778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" y="1249363"/>
            <a:ext cx="2519363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98"/>
          <a:stretch/>
        </p:blipFill>
        <p:spPr>
          <a:xfrm rot="5400000">
            <a:off x="5917989" y="3650883"/>
            <a:ext cx="2276510" cy="3416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48883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Фонематическое восприятие на этапе речевых звуков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297" y="1193850"/>
            <a:ext cx="208823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71685" y="1628800"/>
            <a:ext cx="2088233" cy="2088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88224" y="1041166"/>
            <a:ext cx="2393598" cy="2393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32039" y="1844824"/>
            <a:ext cx="2086561" cy="2086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147" y="3937050"/>
            <a:ext cx="2161911" cy="2161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80828" y="4509120"/>
            <a:ext cx="2146548" cy="2146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27376" y="4033182"/>
            <a:ext cx="2060848" cy="206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2676" y="4653870"/>
            <a:ext cx="2124694" cy="2124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00802" y="1340768"/>
            <a:ext cx="2206604" cy="2206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379" y="4365104"/>
            <a:ext cx="2420888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26587" y="3068959"/>
            <a:ext cx="2304197" cy="2304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85106" y="3861361"/>
            <a:ext cx="2524545" cy="2524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912686"/>
            <a:ext cx="2770695" cy="2770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30821" y="116632"/>
            <a:ext cx="873360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Фонематическое восприятие на этапе речевых звуков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0821" y="116632"/>
            <a:ext cx="873360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Фонематическое восприятие на этапе речевых звуков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7544" y="1124744"/>
            <a:ext cx="194421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11760" y="1700808"/>
            <a:ext cx="208823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5536" y="4005064"/>
            <a:ext cx="2393504" cy="2393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06194" y="917340"/>
            <a:ext cx="3384376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59773" y="3916089"/>
            <a:ext cx="252028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770485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030089"/>
            <a:ext cx="431752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4761" y="260648"/>
            <a:ext cx="84875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Телесные упражнения (общая моторика)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1015615"/>
            <a:ext cx="3297382" cy="2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3963900"/>
            <a:ext cx="3258814" cy="257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515" y="3786091"/>
            <a:ext cx="4242757" cy="2939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6632"/>
            <a:ext cx="727280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Растяжки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674" y="907033"/>
            <a:ext cx="4362025" cy="3271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4187957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676875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Релаксация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0"/>
          <a:stretch/>
        </p:blipFill>
        <p:spPr>
          <a:xfrm>
            <a:off x="395536" y="3187350"/>
            <a:ext cx="2941553" cy="3494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3573016"/>
            <a:ext cx="503021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539750" y="885825"/>
            <a:ext cx="79200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 b="1">
                <a:solidFill>
                  <a:srgbClr val="C00000"/>
                </a:solidFill>
              </a:rPr>
              <a:t>Релаксация</a:t>
            </a:r>
            <a:r>
              <a:rPr lang="ru-RU" altLang="ru-RU" sz="2800">
                <a:solidFill>
                  <a:srgbClr val="C00000"/>
                </a:solidFill>
              </a:rPr>
              <a:t> - произвольное или непроизвольное состояние покоя, расслабленности, связанное с полным или частичным мышечным расслаблением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84887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Мелкая моторика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45024"/>
            <a:ext cx="3923928" cy="2942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35996"/>
            <a:ext cx="3804847" cy="2853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3933056"/>
            <a:ext cx="387685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3" y="919823"/>
            <a:ext cx="2388536" cy="1791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76216"/>
            <a:ext cx="1960023" cy="1470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77686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Мелкая моторика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5281" y="495762"/>
            <a:ext cx="2877510" cy="3565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40152" y="910126"/>
            <a:ext cx="273630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43" b="-1"/>
          <a:stretch/>
        </p:blipFill>
        <p:spPr>
          <a:xfrm rot="5400000">
            <a:off x="642515" y="3542059"/>
            <a:ext cx="1475715" cy="2257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58027" y="4576528"/>
            <a:ext cx="1548876" cy="2278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74"/>
          <a:stretch/>
        </p:blipFill>
        <p:spPr>
          <a:xfrm rot="5400000">
            <a:off x="4906050" y="4545664"/>
            <a:ext cx="1557590" cy="2146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238"/>
          <a:stretch/>
        </p:blipFill>
        <p:spPr>
          <a:xfrm rot="5400000">
            <a:off x="6965700" y="3667921"/>
            <a:ext cx="1789565" cy="2112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00351" y="2162412"/>
            <a:ext cx="244827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26"/>
            <a:ext cx="7056784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Кинезиология</a:t>
            </a:r>
            <a:r>
              <a:rPr lang="ru-RU" sz="3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- наука о развитии головного мозга через движение.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43438" y="2276475"/>
            <a:ext cx="4249737" cy="3538538"/>
          </a:xfrm>
          <a:prstGeom prst="round2Diag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err="1">
                <a:solidFill>
                  <a:prstClr val="black"/>
                </a:solidFill>
              </a:rPr>
              <a:t>Кинезиологические</a:t>
            </a:r>
            <a:r>
              <a:rPr lang="ru-RU" b="1" kern="0" dirty="0">
                <a:solidFill>
                  <a:prstClr val="black"/>
                </a:solidFill>
              </a:rPr>
              <a:t> упражнения</a:t>
            </a:r>
            <a:r>
              <a:rPr lang="ru-RU" kern="0" dirty="0">
                <a:solidFill>
                  <a:prstClr val="black"/>
                </a:solidFill>
              </a:rPr>
              <a:t> - это специальные упражнения, направленные  развитие межполушарной специализации и межполушарного взаимодействия (синхронизация работы полушарий головного мозга, развитие способностей, памяти, внимания,  речи, мышления). </a:t>
            </a: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395288" y="3213100"/>
            <a:ext cx="3959225" cy="1941513"/>
          </a:xfrm>
          <a:prstGeom prst="round2DiagRect">
            <a:avLst>
              <a:gd name="adj1" fmla="val 16667"/>
              <a:gd name="adj2" fmla="val 0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 err="1">
                <a:solidFill>
                  <a:prstClr val="black"/>
                </a:solidFill>
              </a:rPr>
              <a:t>Кинезиология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- развитие умственных способностей и физического здоровья через определенные двигательные упражнения, иногда ее еще называют «гимнастикой мозга»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77686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Мелкая моторика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448" y="4581128"/>
            <a:ext cx="2535819" cy="1712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2056707"/>
            <a:ext cx="2679825" cy="50488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57" y="232252"/>
            <a:ext cx="1439501" cy="1901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9267" y="1169870"/>
            <a:ext cx="1923771" cy="2379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1485" y="917250"/>
            <a:ext cx="2444436" cy="1636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857" y="2553799"/>
            <a:ext cx="2571978" cy="1633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4187825"/>
            <a:ext cx="2327275" cy="124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215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Verdana</vt:lpstr>
      <vt:lpstr>Diseño predeterminado</vt:lpstr>
      <vt:lpstr>1_Diseño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Горев Максим Игоревич</cp:lastModifiedBy>
  <cp:revision>365</cp:revision>
  <dcterms:created xsi:type="dcterms:W3CDTF">2010-05-23T14:28:12Z</dcterms:created>
  <dcterms:modified xsi:type="dcterms:W3CDTF">2025-07-21T05:49:34Z</dcterms:modified>
</cp:coreProperties>
</file>