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0" r:id="rId7"/>
    <p:sldId id="266" r:id="rId8"/>
    <p:sldId id="265" r:id="rId9"/>
    <p:sldId id="261" r:id="rId10"/>
    <p:sldId id="267"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F236B19-4890-4972-9F05-E901B5E6B482}" type="datetimeFigureOut">
              <a:rPr lang="ru-RU" smtClean="0"/>
              <a:t>20.03.2025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924D42D-9E6F-495B-87B1-FBBE4339DFB6}" type="slidenum">
              <a:rPr lang="ru-RU" smtClean="0"/>
              <a:t>‹#›</a:t>
            </a:fld>
            <a:endParaRPr lang="ru-RU"/>
          </a:p>
        </p:txBody>
      </p:sp>
    </p:spTree>
    <p:extLst>
      <p:ext uri="{BB962C8B-B14F-4D97-AF65-F5344CB8AC3E}">
        <p14:creationId xmlns:p14="http://schemas.microsoft.com/office/powerpoint/2010/main" val="3018792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F236B19-4890-4972-9F05-E901B5E6B482}" type="datetimeFigureOut">
              <a:rPr lang="ru-RU" smtClean="0"/>
              <a:t>20.03.2025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924D42D-9E6F-495B-87B1-FBBE4339DFB6}" type="slidenum">
              <a:rPr lang="ru-RU" smtClean="0"/>
              <a:t>‹#›</a:t>
            </a:fld>
            <a:endParaRPr lang="ru-RU"/>
          </a:p>
        </p:txBody>
      </p:sp>
    </p:spTree>
    <p:extLst>
      <p:ext uri="{BB962C8B-B14F-4D97-AF65-F5344CB8AC3E}">
        <p14:creationId xmlns:p14="http://schemas.microsoft.com/office/powerpoint/2010/main" val="78945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F236B19-4890-4972-9F05-E901B5E6B482}" type="datetimeFigureOut">
              <a:rPr lang="ru-RU" smtClean="0"/>
              <a:t>20.03.2025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924D42D-9E6F-495B-87B1-FBBE4339DFB6}"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29746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F236B19-4890-4972-9F05-E901B5E6B482}" type="datetimeFigureOut">
              <a:rPr lang="ru-RU" smtClean="0"/>
              <a:t>20.03.2025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24D42D-9E6F-495B-87B1-FBBE4339DFB6}" type="slidenum">
              <a:rPr lang="ru-RU" smtClean="0"/>
              <a:t>‹#›</a:t>
            </a:fld>
            <a:endParaRPr lang="ru-RU"/>
          </a:p>
        </p:txBody>
      </p:sp>
    </p:spTree>
    <p:extLst>
      <p:ext uri="{BB962C8B-B14F-4D97-AF65-F5344CB8AC3E}">
        <p14:creationId xmlns:p14="http://schemas.microsoft.com/office/powerpoint/2010/main" val="3831826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F236B19-4890-4972-9F05-E901B5E6B482}" type="datetimeFigureOut">
              <a:rPr lang="ru-RU" smtClean="0"/>
              <a:t>20.03.2025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24D42D-9E6F-495B-87B1-FBBE4339DFB6}"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2797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F236B19-4890-4972-9F05-E901B5E6B482}" type="datetimeFigureOut">
              <a:rPr lang="ru-RU" smtClean="0"/>
              <a:t>20.03.2025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24D42D-9E6F-495B-87B1-FBBE4339DFB6}" type="slidenum">
              <a:rPr lang="ru-RU" smtClean="0"/>
              <a:t>‹#›</a:t>
            </a:fld>
            <a:endParaRPr lang="ru-RU"/>
          </a:p>
        </p:txBody>
      </p:sp>
    </p:spTree>
    <p:extLst>
      <p:ext uri="{BB962C8B-B14F-4D97-AF65-F5344CB8AC3E}">
        <p14:creationId xmlns:p14="http://schemas.microsoft.com/office/powerpoint/2010/main" val="3154022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F236B19-4890-4972-9F05-E901B5E6B482}" type="datetimeFigureOut">
              <a:rPr lang="ru-RU" smtClean="0"/>
              <a:t>20.03.2025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24D42D-9E6F-495B-87B1-FBBE4339DFB6}" type="slidenum">
              <a:rPr lang="ru-RU" smtClean="0"/>
              <a:t>‹#›</a:t>
            </a:fld>
            <a:endParaRPr lang="ru-RU"/>
          </a:p>
        </p:txBody>
      </p:sp>
    </p:spTree>
    <p:extLst>
      <p:ext uri="{BB962C8B-B14F-4D97-AF65-F5344CB8AC3E}">
        <p14:creationId xmlns:p14="http://schemas.microsoft.com/office/powerpoint/2010/main" val="1558361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F236B19-4890-4972-9F05-E901B5E6B482}" type="datetimeFigureOut">
              <a:rPr lang="ru-RU" smtClean="0"/>
              <a:t>20.03.2025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24D42D-9E6F-495B-87B1-FBBE4339DFB6}" type="slidenum">
              <a:rPr lang="ru-RU" smtClean="0"/>
              <a:t>‹#›</a:t>
            </a:fld>
            <a:endParaRPr lang="ru-RU"/>
          </a:p>
        </p:txBody>
      </p:sp>
    </p:spTree>
    <p:extLst>
      <p:ext uri="{BB962C8B-B14F-4D97-AF65-F5344CB8AC3E}">
        <p14:creationId xmlns:p14="http://schemas.microsoft.com/office/powerpoint/2010/main" val="195238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F236B19-4890-4972-9F05-E901B5E6B482}" type="datetimeFigureOut">
              <a:rPr lang="ru-RU" smtClean="0"/>
              <a:t>20.03.2025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24D42D-9E6F-495B-87B1-FBBE4339DFB6}" type="slidenum">
              <a:rPr lang="ru-RU" smtClean="0"/>
              <a:t>‹#›</a:t>
            </a:fld>
            <a:endParaRPr lang="ru-RU"/>
          </a:p>
        </p:txBody>
      </p:sp>
    </p:spTree>
    <p:extLst>
      <p:ext uri="{BB962C8B-B14F-4D97-AF65-F5344CB8AC3E}">
        <p14:creationId xmlns:p14="http://schemas.microsoft.com/office/powerpoint/2010/main" val="3040273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F236B19-4890-4972-9F05-E901B5E6B482}" type="datetimeFigureOut">
              <a:rPr lang="ru-RU" smtClean="0"/>
              <a:t>20.03.2025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924D42D-9E6F-495B-87B1-FBBE4339DFB6}" type="slidenum">
              <a:rPr lang="ru-RU" smtClean="0"/>
              <a:t>‹#›</a:t>
            </a:fld>
            <a:endParaRPr lang="ru-RU"/>
          </a:p>
        </p:txBody>
      </p:sp>
    </p:spTree>
    <p:extLst>
      <p:ext uri="{BB962C8B-B14F-4D97-AF65-F5344CB8AC3E}">
        <p14:creationId xmlns:p14="http://schemas.microsoft.com/office/powerpoint/2010/main" val="418366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F236B19-4890-4972-9F05-E901B5E6B482}" type="datetimeFigureOut">
              <a:rPr lang="ru-RU" smtClean="0"/>
              <a:t>20.03.2025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924D42D-9E6F-495B-87B1-FBBE4339DFB6}" type="slidenum">
              <a:rPr lang="ru-RU" smtClean="0"/>
              <a:t>‹#›</a:t>
            </a:fld>
            <a:endParaRPr lang="ru-RU"/>
          </a:p>
        </p:txBody>
      </p:sp>
    </p:spTree>
    <p:extLst>
      <p:ext uri="{BB962C8B-B14F-4D97-AF65-F5344CB8AC3E}">
        <p14:creationId xmlns:p14="http://schemas.microsoft.com/office/powerpoint/2010/main" val="148665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F236B19-4890-4972-9F05-E901B5E6B482}" type="datetimeFigureOut">
              <a:rPr lang="ru-RU" smtClean="0"/>
              <a:t>20.03.2025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924D42D-9E6F-495B-87B1-FBBE4339DFB6}" type="slidenum">
              <a:rPr lang="ru-RU" smtClean="0"/>
              <a:t>‹#›</a:t>
            </a:fld>
            <a:endParaRPr lang="ru-RU"/>
          </a:p>
        </p:txBody>
      </p:sp>
    </p:spTree>
    <p:extLst>
      <p:ext uri="{BB962C8B-B14F-4D97-AF65-F5344CB8AC3E}">
        <p14:creationId xmlns:p14="http://schemas.microsoft.com/office/powerpoint/2010/main" val="383375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F236B19-4890-4972-9F05-E901B5E6B482}" type="datetimeFigureOut">
              <a:rPr lang="ru-RU" smtClean="0"/>
              <a:t>20.03.2025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924D42D-9E6F-495B-87B1-FBBE4339DFB6}" type="slidenum">
              <a:rPr lang="ru-RU" smtClean="0"/>
              <a:t>‹#›</a:t>
            </a:fld>
            <a:endParaRPr lang="ru-RU"/>
          </a:p>
        </p:txBody>
      </p:sp>
    </p:spTree>
    <p:extLst>
      <p:ext uri="{BB962C8B-B14F-4D97-AF65-F5344CB8AC3E}">
        <p14:creationId xmlns:p14="http://schemas.microsoft.com/office/powerpoint/2010/main" val="153738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36B19-4890-4972-9F05-E901B5E6B482}" type="datetimeFigureOut">
              <a:rPr lang="ru-RU" smtClean="0"/>
              <a:t>20.03.2025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924D42D-9E6F-495B-87B1-FBBE4339DFB6}" type="slidenum">
              <a:rPr lang="ru-RU" smtClean="0"/>
              <a:t>‹#›</a:t>
            </a:fld>
            <a:endParaRPr lang="ru-RU"/>
          </a:p>
        </p:txBody>
      </p:sp>
    </p:spTree>
    <p:extLst>
      <p:ext uri="{BB962C8B-B14F-4D97-AF65-F5344CB8AC3E}">
        <p14:creationId xmlns:p14="http://schemas.microsoft.com/office/powerpoint/2010/main" val="324520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F236B19-4890-4972-9F05-E901B5E6B482}" type="datetimeFigureOut">
              <a:rPr lang="ru-RU" smtClean="0"/>
              <a:t>20.03.2025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924D42D-9E6F-495B-87B1-FBBE4339DFB6}" type="slidenum">
              <a:rPr lang="ru-RU" smtClean="0"/>
              <a:t>‹#›</a:t>
            </a:fld>
            <a:endParaRPr lang="ru-RU"/>
          </a:p>
        </p:txBody>
      </p:sp>
    </p:spTree>
    <p:extLst>
      <p:ext uri="{BB962C8B-B14F-4D97-AF65-F5344CB8AC3E}">
        <p14:creationId xmlns:p14="http://schemas.microsoft.com/office/powerpoint/2010/main" val="3124043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F236B19-4890-4972-9F05-E901B5E6B482}" type="datetimeFigureOut">
              <a:rPr lang="ru-RU" smtClean="0"/>
              <a:t>20.03.2025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24D42D-9E6F-495B-87B1-FBBE4339DFB6}" type="slidenum">
              <a:rPr lang="ru-RU" smtClean="0"/>
              <a:t>‹#›</a:t>
            </a:fld>
            <a:endParaRPr lang="ru-RU"/>
          </a:p>
        </p:txBody>
      </p:sp>
    </p:spTree>
    <p:extLst>
      <p:ext uri="{BB962C8B-B14F-4D97-AF65-F5344CB8AC3E}">
        <p14:creationId xmlns:p14="http://schemas.microsoft.com/office/powerpoint/2010/main" val="179990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F236B19-4890-4972-9F05-E901B5E6B482}" type="datetimeFigureOut">
              <a:rPr lang="ru-RU" smtClean="0"/>
              <a:t>20.03.2025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924D42D-9E6F-495B-87B1-FBBE4339DFB6}" type="slidenum">
              <a:rPr lang="ru-RU" smtClean="0"/>
              <a:t>‹#›</a:t>
            </a:fld>
            <a:endParaRPr lang="ru-RU"/>
          </a:p>
        </p:txBody>
      </p:sp>
    </p:spTree>
    <p:extLst>
      <p:ext uri="{BB962C8B-B14F-4D97-AF65-F5344CB8AC3E}">
        <p14:creationId xmlns:p14="http://schemas.microsoft.com/office/powerpoint/2010/main" val="3082839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A41B6E-07C0-7193-12D2-92D36D62BA2C}"/>
              </a:ext>
            </a:extLst>
          </p:cNvPr>
          <p:cNvSpPr>
            <a:spLocks noGrp="1"/>
          </p:cNvSpPr>
          <p:nvPr>
            <p:ph type="ctrTitle"/>
          </p:nvPr>
        </p:nvSpPr>
        <p:spPr/>
        <p:txBody>
          <a:bodyPr/>
          <a:lstStyle/>
          <a:p>
            <a:r>
              <a:rPr lang="ru-RU" dirty="0"/>
              <a:t>«Дневник Кото-сапиенса»</a:t>
            </a:r>
          </a:p>
        </p:txBody>
      </p:sp>
      <p:sp>
        <p:nvSpPr>
          <p:cNvPr id="3" name="Подзаголовок 2">
            <a:extLst>
              <a:ext uri="{FF2B5EF4-FFF2-40B4-BE49-F238E27FC236}">
                <a16:creationId xmlns:a16="http://schemas.microsoft.com/office/drawing/2014/main" id="{315DE092-0428-E8E2-B406-13936F21D1C4}"/>
              </a:ext>
            </a:extLst>
          </p:cNvPr>
          <p:cNvSpPr>
            <a:spLocks noGrp="1"/>
          </p:cNvSpPr>
          <p:nvPr>
            <p:ph type="subTitle" idx="1"/>
          </p:nvPr>
        </p:nvSpPr>
        <p:spPr/>
        <p:txBody>
          <a:bodyPr>
            <a:normAutofit fontScale="92500" lnSpcReduction="10000"/>
          </a:bodyPr>
          <a:lstStyle/>
          <a:p>
            <a:r>
              <a:rPr lang="ru-RU" sz="4000" dirty="0"/>
              <a:t>Перевод с кошачьего Тамары Крюковой</a:t>
            </a:r>
          </a:p>
        </p:txBody>
      </p:sp>
    </p:spTree>
    <p:extLst>
      <p:ext uri="{BB962C8B-B14F-4D97-AF65-F5344CB8AC3E}">
        <p14:creationId xmlns:p14="http://schemas.microsoft.com/office/powerpoint/2010/main" val="513156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24153C-D7BC-A2C7-F07B-56493BCDE663}"/>
              </a:ext>
            </a:extLst>
          </p:cNvPr>
          <p:cNvSpPr>
            <a:spLocks noGrp="1"/>
          </p:cNvSpPr>
          <p:nvPr>
            <p:ph type="title"/>
          </p:nvPr>
        </p:nvSpPr>
        <p:spPr/>
        <p:txBody>
          <a:bodyPr>
            <a:normAutofit fontScale="90000"/>
          </a:bodyPr>
          <a:lstStyle/>
          <a:p>
            <a:r>
              <a:rPr lang="ru-RU" dirty="0"/>
              <a:t>Традиционные духовно-нравственные ценности, нашедшие отражение в книге</a:t>
            </a:r>
          </a:p>
        </p:txBody>
      </p:sp>
      <p:sp>
        <p:nvSpPr>
          <p:cNvPr id="3" name="Объект 2">
            <a:extLst>
              <a:ext uri="{FF2B5EF4-FFF2-40B4-BE49-F238E27FC236}">
                <a16:creationId xmlns:a16="http://schemas.microsoft.com/office/drawing/2014/main" id="{438A6AF6-32A6-B1D3-D5E9-2BC4C47F2028}"/>
              </a:ext>
            </a:extLst>
          </p:cNvPr>
          <p:cNvSpPr>
            <a:spLocks noGrp="1"/>
          </p:cNvSpPr>
          <p:nvPr>
            <p:ph idx="1"/>
          </p:nvPr>
        </p:nvSpPr>
        <p:spPr/>
        <p:txBody>
          <a:bodyPr>
            <a:normAutofit fontScale="92500"/>
          </a:bodyPr>
          <a:lstStyle/>
          <a:p>
            <a:r>
              <a:rPr lang="ru-RU" sz="2400" dirty="0">
                <a:latin typeface="Aptos" panose="020B0004020202020204" pitchFamily="34" charset="0"/>
              </a:rPr>
              <a:t>Семья-место, где тебя всегда поймут и поддержат.</a:t>
            </a:r>
          </a:p>
          <a:p>
            <a:r>
              <a:rPr lang="ru-RU" sz="2400" b="0" i="0" dirty="0">
                <a:solidFill>
                  <a:srgbClr val="2C2D2E"/>
                </a:solidFill>
                <a:effectLst/>
                <a:latin typeface="Aptos" panose="020B0004020202020204" pitchFamily="34" charset="0"/>
              </a:rPr>
              <a:t>Домашние животные, как и люди, имеют свои чувства, мысли, уникальное восприятие мира. Автор через призму кошачьего взгляда показывает, что каждое действие кота, даже если оно кажется вредительством, имеет свои причины. Это произведение позволяет читателям лучше понять своих пушистых питомцев и увидеть мир с их точки зрения.</a:t>
            </a:r>
          </a:p>
          <a:p>
            <a:r>
              <a:rPr lang="ru-RU" sz="2400" dirty="0">
                <a:solidFill>
                  <a:srgbClr val="2C2D2E"/>
                </a:solidFill>
                <a:latin typeface="Aptos" panose="020B0004020202020204" pitchFamily="34" charset="0"/>
              </a:rPr>
              <a:t>Чувство юмора помогает преодолевать жизненные трудности</a:t>
            </a:r>
          </a:p>
          <a:p>
            <a:r>
              <a:rPr lang="ru-RU" sz="2400" b="0" i="0" dirty="0">
                <a:solidFill>
                  <a:srgbClr val="2C2D2E"/>
                </a:solidFill>
                <a:effectLst/>
                <a:latin typeface="Aptos" panose="020B0004020202020204" pitchFamily="34" charset="0"/>
              </a:rPr>
              <a:t>Дружба людей и жив</a:t>
            </a:r>
            <a:r>
              <a:rPr lang="ru-RU" sz="2400" dirty="0">
                <a:solidFill>
                  <a:srgbClr val="2C2D2E"/>
                </a:solidFill>
                <a:latin typeface="Aptos" panose="020B0004020202020204" pitchFamily="34" charset="0"/>
              </a:rPr>
              <a:t>отных делает счастливыми и тех, и других.</a:t>
            </a:r>
            <a:endParaRPr lang="ru-RU" sz="2400" b="0" i="0" dirty="0">
              <a:solidFill>
                <a:srgbClr val="2C2D2E"/>
              </a:solidFill>
              <a:effectLst/>
              <a:latin typeface="Aptos" panose="020B0004020202020204" pitchFamily="34" charset="0"/>
            </a:endParaRPr>
          </a:p>
          <a:p>
            <a:endParaRPr lang="ru-RU" sz="2400" dirty="0">
              <a:latin typeface="Aptos" panose="020B0004020202020204" pitchFamily="34" charset="0"/>
            </a:endParaRPr>
          </a:p>
        </p:txBody>
      </p:sp>
    </p:spTree>
    <p:extLst>
      <p:ext uri="{BB962C8B-B14F-4D97-AF65-F5344CB8AC3E}">
        <p14:creationId xmlns:p14="http://schemas.microsoft.com/office/powerpoint/2010/main" val="3338342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30E580-FCC9-46BC-08DC-2A30A24C5FD9}"/>
              </a:ext>
            </a:extLst>
          </p:cNvPr>
          <p:cNvSpPr>
            <a:spLocks noGrp="1"/>
          </p:cNvSpPr>
          <p:nvPr>
            <p:ph type="title"/>
          </p:nvPr>
        </p:nvSpPr>
        <p:spPr>
          <a:xfrm>
            <a:off x="838200" y="365125"/>
            <a:ext cx="9757528" cy="2173073"/>
          </a:xfrm>
        </p:spPr>
        <p:txBody>
          <a:bodyPr/>
          <a:lstStyle/>
          <a:p>
            <a:pPr algn="ctr"/>
            <a:r>
              <a:rPr lang="ru-RU" dirty="0"/>
              <a:t>Приятного чтения!</a:t>
            </a:r>
          </a:p>
        </p:txBody>
      </p:sp>
      <p:pic>
        <p:nvPicPr>
          <p:cNvPr id="6" name="Рисунок 5">
            <a:extLst>
              <a:ext uri="{FF2B5EF4-FFF2-40B4-BE49-F238E27FC236}">
                <a16:creationId xmlns:a16="http://schemas.microsoft.com/office/drawing/2014/main" id="{9E908870-2CF1-4DF9-137E-5454C0C3D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342" y="1883321"/>
            <a:ext cx="8223315" cy="4609554"/>
          </a:xfrm>
          <a:prstGeom prst="rect">
            <a:avLst/>
          </a:prstGeom>
        </p:spPr>
      </p:pic>
    </p:spTree>
    <p:extLst>
      <p:ext uri="{BB962C8B-B14F-4D97-AF65-F5344CB8AC3E}">
        <p14:creationId xmlns:p14="http://schemas.microsoft.com/office/powerpoint/2010/main" val="180262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88747C-1A3E-5761-6C37-BA55BF077984}"/>
              </a:ext>
            </a:extLst>
          </p:cNvPr>
          <p:cNvSpPr txBox="1"/>
          <p:nvPr/>
        </p:nvSpPr>
        <p:spPr>
          <a:xfrm>
            <a:off x="6096000" y="424206"/>
            <a:ext cx="4367753" cy="5632311"/>
          </a:xfrm>
          <a:prstGeom prst="rect">
            <a:avLst/>
          </a:prstGeom>
          <a:noFill/>
        </p:spPr>
        <p:txBody>
          <a:bodyPr wrap="square">
            <a:spAutoFit/>
          </a:bodyPr>
          <a:lstStyle/>
          <a:p>
            <a:r>
              <a:rPr lang="ru-RU" sz="2400" b="0" i="0" dirty="0">
                <a:solidFill>
                  <a:srgbClr val="474747"/>
                </a:solidFill>
                <a:effectLst/>
                <a:latin typeface="Arial" panose="020B0604020202020204" pitchFamily="34" charset="0"/>
              </a:rPr>
              <a:t>Тамара </a:t>
            </a:r>
            <a:r>
              <a:rPr lang="ru-RU" sz="2400" b="0" i="0" dirty="0" err="1">
                <a:solidFill>
                  <a:srgbClr val="474747"/>
                </a:solidFill>
                <a:effectLst/>
                <a:latin typeface="Arial" panose="020B0604020202020204" pitchFamily="34" charset="0"/>
              </a:rPr>
              <a:t>Шамильевна</a:t>
            </a:r>
            <a:r>
              <a:rPr lang="ru-RU" sz="2400" b="0" i="0" dirty="0">
                <a:solidFill>
                  <a:srgbClr val="474747"/>
                </a:solidFill>
                <a:effectLst/>
                <a:latin typeface="Arial" panose="020B0604020202020204" pitchFamily="34" charset="0"/>
              </a:rPr>
              <a:t> Крюкова (родилась в 1953 г.) — автор книг для детей и юношества. Работает в разных жанрах и для читателей разного возраста. Одни книги написаны для дошкольников, другие адресованы старшим школьникам и взрослому читателю. В её багаже есть фантастические и реалистические повести, повести-сказки, рассказы, сказки и стихи.</a:t>
            </a:r>
            <a:endParaRPr lang="ru-RU" sz="2400" dirty="0"/>
          </a:p>
        </p:txBody>
      </p:sp>
      <p:pic>
        <p:nvPicPr>
          <p:cNvPr id="7" name="Рисунок 6">
            <a:extLst>
              <a:ext uri="{FF2B5EF4-FFF2-40B4-BE49-F238E27FC236}">
                <a16:creationId xmlns:a16="http://schemas.microsoft.com/office/drawing/2014/main" id="{43180DF7-8C82-0913-6F07-A22914B5A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06" y="0"/>
            <a:ext cx="4463418" cy="6697744"/>
          </a:xfrm>
          <a:prstGeom prst="rect">
            <a:avLst/>
          </a:prstGeom>
        </p:spPr>
      </p:pic>
    </p:spTree>
    <p:extLst>
      <p:ext uri="{BB962C8B-B14F-4D97-AF65-F5344CB8AC3E}">
        <p14:creationId xmlns:p14="http://schemas.microsoft.com/office/powerpoint/2010/main" val="33540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71D5C-EFD4-A178-AC88-179A96ED207B}"/>
              </a:ext>
            </a:extLst>
          </p:cNvPr>
          <p:cNvSpPr>
            <a:spLocks noGrp="1"/>
          </p:cNvSpPr>
          <p:nvPr>
            <p:ph type="title"/>
          </p:nvPr>
        </p:nvSpPr>
        <p:spPr/>
        <p:txBody>
          <a:bodyPr/>
          <a:lstStyle/>
          <a:p>
            <a:endParaRPr lang="ru-RU"/>
          </a:p>
        </p:txBody>
      </p:sp>
      <p:pic>
        <p:nvPicPr>
          <p:cNvPr id="6" name="Объект 5">
            <a:extLst>
              <a:ext uri="{FF2B5EF4-FFF2-40B4-BE49-F238E27FC236}">
                <a16:creationId xmlns:a16="http://schemas.microsoft.com/office/drawing/2014/main" id="{A626941F-E833-83B0-8F36-B2D606D3D75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0811" y="506527"/>
            <a:ext cx="5181600" cy="3886200"/>
          </a:xfrm>
        </p:spPr>
      </p:pic>
      <p:pic>
        <p:nvPicPr>
          <p:cNvPr id="8" name="Объект 7">
            <a:extLst>
              <a:ext uri="{FF2B5EF4-FFF2-40B4-BE49-F238E27FC236}">
                <a16:creationId xmlns:a16="http://schemas.microsoft.com/office/drawing/2014/main" id="{A151A877-F8B8-920F-7BA1-2C85C22D008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88958" y="1018235"/>
            <a:ext cx="3890256" cy="5187009"/>
          </a:xfrm>
        </p:spPr>
      </p:pic>
    </p:spTree>
    <p:extLst>
      <p:ext uri="{BB962C8B-B14F-4D97-AF65-F5344CB8AC3E}">
        <p14:creationId xmlns:p14="http://schemas.microsoft.com/office/powerpoint/2010/main" val="3067343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F5D452F-1B58-4E03-07F0-933060359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77198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21C35C-2D8C-97AA-AEC6-06DE1793006F}"/>
              </a:ext>
            </a:extLst>
          </p:cNvPr>
          <p:cNvSpPr>
            <a:spLocks noGrp="1"/>
          </p:cNvSpPr>
          <p:nvPr>
            <p:ph type="title"/>
          </p:nvPr>
        </p:nvSpPr>
        <p:spPr/>
        <p:txBody>
          <a:bodyPr/>
          <a:lstStyle/>
          <a:p>
            <a:endParaRPr lang="ru-RU" dirty="0"/>
          </a:p>
        </p:txBody>
      </p:sp>
      <p:pic>
        <p:nvPicPr>
          <p:cNvPr id="6" name="Объект 5">
            <a:extLst>
              <a:ext uri="{FF2B5EF4-FFF2-40B4-BE49-F238E27FC236}">
                <a16:creationId xmlns:a16="http://schemas.microsoft.com/office/drawing/2014/main" id="{B7121B11-6621-D5B7-AB3B-495A8B5DAA3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1" y="365125"/>
            <a:ext cx="5334000" cy="4110086"/>
          </a:xfrm>
        </p:spPr>
      </p:pic>
      <p:sp>
        <p:nvSpPr>
          <p:cNvPr id="4" name="Объект 3">
            <a:extLst>
              <a:ext uri="{FF2B5EF4-FFF2-40B4-BE49-F238E27FC236}">
                <a16:creationId xmlns:a16="http://schemas.microsoft.com/office/drawing/2014/main" id="{138C2BE3-AA62-C5E7-B064-5073C4FD1643}"/>
              </a:ext>
            </a:extLst>
          </p:cNvPr>
          <p:cNvSpPr>
            <a:spLocks noGrp="1"/>
          </p:cNvSpPr>
          <p:nvPr>
            <p:ph sz="half" idx="2"/>
          </p:nvPr>
        </p:nvSpPr>
        <p:spPr/>
        <p:txBody>
          <a:bodyPr>
            <a:normAutofit fontScale="62500" lnSpcReduction="20000"/>
          </a:bodyPr>
          <a:lstStyle/>
          <a:p>
            <a: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Ура! Барсик пошел в народ.</a:t>
            </a:r>
            <a:b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br>
            <a: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Я всегда подозревала, что мой серый-полосатый непрост. Недаром он кото-сапиенс, но вчера он превзошел самого себя, вышел на театральные подмостки.</a:t>
            </a:r>
            <a:b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br>
            <a:b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br>
            <a: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В городе Советск Кировской области в концертном зале школы искусств состоялась премьера спектакля «Дневник кото-сапиенса». Приятно, что Барсик объединил детей и взрослых. В спектакле участвовали юные артисты класса выразительного чтения и их родители. А сподвигла всех руководитель класса Светлана Юрьевна Шарова.</a:t>
            </a:r>
            <a:b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br>
            <a:b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br>
            <a: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Жаль, что я не смогла посмотреть спектакль вживую, но мне кажется, даже на фото Барсик очень выразительный.</a:t>
            </a:r>
            <a:b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br>
            <a: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Вот такие сюрпризы подкидывает жизнь, если знаешься с нужными котами.</a:t>
            </a:r>
            <a:b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br>
            <a:b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br>
            <a: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Впрочем, сам Барсик принял новость спокойно. Как он сказал: «Слава, не подкреплённая котлетой, так же бесполезна, как сачок при ловле блох». Придется дать ему котлету. Нельзя же огорчать классика.</a:t>
            </a:r>
            <a:b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br>
            <a:b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br>
            <a:r>
              <a:rPr lang="ru-RU" sz="1800" kern="100" spc="-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А чем вы балуете своего питомца?</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81707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030CDE5-9AF1-E46B-2586-A93092937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2563" y="0"/>
            <a:ext cx="4566874" cy="6858000"/>
          </a:xfrm>
          <a:prstGeom prst="rect">
            <a:avLst/>
          </a:prstGeom>
        </p:spPr>
      </p:pic>
    </p:spTree>
    <p:extLst>
      <p:ext uri="{BB962C8B-B14F-4D97-AF65-F5344CB8AC3E}">
        <p14:creationId xmlns:p14="http://schemas.microsoft.com/office/powerpoint/2010/main" val="1923432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A19A5A-3736-003F-7EF3-53A100EE3D40}"/>
              </a:ext>
            </a:extLst>
          </p:cNvPr>
          <p:cNvSpPr>
            <a:spLocks noGrp="1"/>
          </p:cNvSpPr>
          <p:nvPr>
            <p:ph type="title"/>
          </p:nvPr>
        </p:nvSpPr>
        <p:spPr/>
        <p:txBody>
          <a:bodyPr/>
          <a:lstStyle/>
          <a:p>
            <a:r>
              <a:rPr lang="ru-RU" dirty="0"/>
              <a:t>Тема книги, главная мысль произведения</a:t>
            </a:r>
          </a:p>
        </p:txBody>
      </p:sp>
      <p:sp>
        <p:nvSpPr>
          <p:cNvPr id="3" name="Объект 2">
            <a:extLst>
              <a:ext uri="{FF2B5EF4-FFF2-40B4-BE49-F238E27FC236}">
                <a16:creationId xmlns:a16="http://schemas.microsoft.com/office/drawing/2014/main" id="{43A294E0-596D-8969-FB22-01732E0935E3}"/>
              </a:ext>
            </a:extLst>
          </p:cNvPr>
          <p:cNvSpPr>
            <a:spLocks noGrp="1"/>
          </p:cNvSpPr>
          <p:nvPr>
            <p:ph idx="1"/>
          </p:nvPr>
        </p:nvSpPr>
        <p:spPr/>
        <p:txBody>
          <a:bodyPr/>
          <a:lstStyle/>
          <a:p>
            <a:r>
              <a:rPr lang="ru-RU" dirty="0"/>
              <a:t>Дневниковые записи кота Барсика, глазами которого показана жизнь обыкновенной семьи</a:t>
            </a:r>
          </a:p>
          <a:p>
            <a:r>
              <a:rPr lang="ru-RU" dirty="0"/>
              <a:t>«И тут я понял, в чем моё предназначение: создавать гармонию»</a:t>
            </a:r>
          </a:p>
        </p:txBody>
      </p:sp>
      <p:pic>
        <p:nvPicPr>
          <p:cNvPr id="5" name="Рисунок 4">
            <a:extLst>
              <a:ext uri="{FF2B5EF4-FFF2-40B4-BE49-F238E27FC236}">
                <a16:creationId xmlns:a16="http://schemas.microsoft.com/office/drawing/2014/main" id="{3296D7EB-0364-EAAF-5F72-E8217A7C1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468" y="3345749"/>
            <a:ext cx="6033155" cy="3381866"/>
          </a:xfrm>
          <a:prstGeom prst="rect">
            <a:avLst/>
          </a:prstGeom>
        </p:spPr>
      </p:pic>
    </p:spTree>
    <p:extLst>
      <p:ext uri="{BB962C8B-B14F-4D97-AF65-F5344CB8AC3E}">
        <p14:creationId xmlns:p14="http://schemas.microsoft.com/office/powerpoint/2010/main" val="395910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923D78-841F-6CAF-2B25-D73AF5D75A92}"/>
              </a:ext>
            </a:extLst>
          </p:cNvPr>
          <p:cNvSpPr>
            <a:spLocks noGrp="1"/>
          </p:cNvSpPr>
          <p:nvPr>
            <p:ph type="title"/>
          </p:nvPr>
        </p:nvSpPr>
        <p:spPr/>
        <p:txBody>
          <a:bodyPr/>
          <a:lstStyle/>
          <a:p>
            <a:r>
              <a:rPr lang="ru-RU" dirty="0"/>
              <a:t>Герои произведения</a:t>
            </a:r>
            <a:br>
              <a:rPr lang="ru-RU" dirty="0"/>
            </a:br>
            <a:endParaRPr lang="ru-RU" dirty="0"/>
          </a:p>
        </p:txBody>
      </p:sp>
      <p:sp>
        <p:nvSpPr>
          <p:cNvPr id="3" name="Объект 2">
            <a:extLst>
              <a:ext uri="{FF2B5EF4-FFF2-40B4-BE49-F238E27FC236}">
                <a16:creationId xmlns:a16="http://schemas.microsoft.com/office/drawing/2014/main" id="{BB5CBA28-FBE4-B948-3637-AE75BF4A7355}"/>
              </a:ext>
            </a:extLst>
          </p:cNvPr>
          <p:cNvSpPr>
            <a:spLocks noGrp="1"/>
          </p:cNvSpPr>
          <p:nvPr>
            <p:ph idx="1"/>
          </p:nvPr>
        </p:nvSpPr>
        <p:spPr>
          <a:xfrm>
            <a:off x="895546" y="1329179"/>
            <a:ext cx="10609066" cy="4582043"/>
          </a:xfrm>
        </p:spPr>
        <p:txBody>
          <a:bodyPr>
            <a:normAutofit/>
          </a:bodyPr>
          <a:lstStyle/>
          <a:p>
            <a:r>
              <a:rPr lang="ru-RU" sz="3200" dirty="0"/>
              <a:t>Кот Барсик</a:t>
            </a:r>
          </a:p>
          <a:p>
            <a:r>
              <a:rPr lang="ru-RU" sz="3200" dirty="0"/>
              <a:t>Хозяин и Хозяйка</a:t>
            </a:r>
          </a:p>
          <a:p>
            <a:r>
              <a:rPr lang="ru-RU" sz="3200" dirty="0"/>
              <a:t>Алёна, Антон (Оболтус), Ваня</a:t>
            </a:r>
          </a:p>
        </p:txBody>
      </p:sp>
      <p:pic>
        <p:nvPicPr>
          <p:cNvPr id="5" name="Рисунок 4">
            <a:extLst>
              <a:ext uri="{FF2B5EF4-FFF2-40B4-BE49-F238E27FC236}">
                <a16:creationId xmlns:a16="http://schemas.microsoft.com/office/drawing/2014/main" id="{C4F7FBA3-AB3A-E8AD-3604-6CADA930C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790" y="3203542"/>
            <a:ext cx="6498209" cy="3642551"/>
          </a:xfrm>
          <a:prstGeom prst="rect">
            <a:avLst/>
          </a:prstGeom>
        </p:spPr>
      </p:pic>
    </p:spTree>
    <p:extLst>
      <p:ext uri="{BB962C8B-B14F-4D97-AF65-F5344CB8AC3E}">
        <p14:creationId xmlns:p14="http://schemas.microsoft.com/office/powerpoint/2010/main" val="2051675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543579-BD7A-6160-0E96-5DF8748C8930}"/>
              </a:ext>
            </a:extLst>
          </p:cNvPr>
          <p:cNvSpPr txBox="1"/>
          <p:nvPr/>
        </p:nvSpPr>
        <p:spPr>
          <a:xfrm>
            <a:off x="2009480" y="867266"/>
            <a:ext cx="8173039" cy="2031325"/>
          </a:xfrm>
          <a:prstGeom prst="rect">
            <a:avLst/>
          </a:prstGeom>
          <a:noFill/>
        </p:spPr>
        <p:txBody>
          <a:bodyPr wrap="square">
            <a:spAutoFit/>
          </a:bodyPr>
          <a:lstStyle/>
          <a:p>
            <a:r>
              <a:rPr lang="ru-RU" b="0" i="1" dirty="0">
                <a:solidFill>
                  <a:srgbClr val="000000"/>
                </a:solidFill>
                <a:effectLst/>
                <a:latin typeface="Times New Roman" panose="02020603050405020304" pitchFamily="18" charset="0"/>
              </a:rPr>
              <a:t>«Что вам рассказать о себе? Я обаятелен, грациозен, весьма недурён собой, да что там, просто красавец. Само собой разумеется, я умен и воспитан. Но главное мое качество – это скромность» - </a:t>
            </a:r>
            <a:r>
              <a:rPr lang="ru-RU" b="0" i="0" dirty="0">
                <a:solidFill>
                  <a:srgbClr val="000000"/>
                </a:solidFill>
                <a:effectLst/>
                <a:latin typeface="Times New Roman" panose="02020603050405020304" pitchFamily="18" charset="0"/>
              </a:rPr>
              <a:t>так говорит о себе сам Барсик. И всё это, правда, он действительно умён, четко разбирается в семейной иерархии и знает, кому принадлежит власть в семье. </a:t>
            </a:r>
            <a:r>
              <a:rPr lang="ru-RU" b="0" i="1" dirty="0">
                <a:solidFill>
                  <a:srgbClr val="000000"/>
                </a:solidFill>
                <a:effectLst/>
                <a:latin typeface="Times New Roman" panose="02020603050405020304" pitchFamily="18" charset="0"/>
              </a:rPr>
              <a:t>«Хозяин – формально глава семьи, но на самом деле глава, конечно, Хозяйка. Она ведает раздачей вкусностей, и ей принадлежит лучшее место в доме – кухня» - </a:t>
            </a:r>
            <a:r>
              <a:rPr lang="ru-RU" b="0" i="0" dirty="0">
                <a:solidFill>
                  <a:srgbClr val="000000"/>
                </a:solidFill>
                <a:effectLst/>
                <a:latin typeface="Times New Roman" panose="02020603050405020304" pitchFamily="18" charset="0"/>
              </a:rPr>
              <a:t>пишет Кото-сапиенс.</a:t>
            </a:r>
            <a:endParaRPr lang="ru-RU" dirty="0"/>
          </a:p>
        </p:txBody>
      </p:sp>
      <p:pic>
        <p:nvPicPr>
          <p:cNvPr id="5" name="Рисунок 4">
            <a:extLst>
              <a:ext uri="{FF2B5EF4-FFF2-40B4-BE49-F238E27FC236}">
                <a16:creationId xmlns:a16="http://schemas.microsoft.com/office/drawing/2014/main" id="{100BCC15-36E5-42A0-CEDA-B7455038A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409" y="2861036"/>
            <a:ext cx="6727873" cy="3771288"/>
          </a:xfrm>
          <a:prstGeom prst="rect">
            <a:avLst/>
          </a:prstGeom>
        </p:spPr>
      </p:pic>
    </p:spTree>
    <p:extLst>
      <p:ext uri="{BB962C8B-B14F-4D97-AF65-F5344CB8AC3E}">
        <p14:creationId xmlns:p14="http://schemas.microsoft.com/office/powerpoint/2010/main" val="3289977821"/>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146</TotalTime>
  <Words>483</Words>
  <Application>Microsoft Office PowerPoint</Application>
  <PresentationFormat>Широкоэкранный</PresentationFormat>
  <Paragraphs>18</Paragraphs>
  <Slides>11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Aptos</vt:lpstr>
      <vt:lpstr>Arial</vt:lpstr>
      <vt:lpstr>Calibri</vt:lpstr>
      <vt:lpstr>Century Gothic</vt:lpstr>
      <vt:lpstr>Roboto</vt:lpstr>
      <vt:lpstr>Times New Roman</vt:lpstr>
      <vt:lpstr>Wingdings 3</vt:lpstr>
      <vt:lpstr>Легкий дым</vt:lpstr>
      <vt:lpstr>«Дневник Кото-сапиенса»</vt:lpstr>
      <vt:lpstr>Презентация PowerPoint</vt:lpstr>
      <vt:lpstr>Презентация PowerPoint</vt:lpstr>
      <vt:lpstr>Презентация PowerPoint</vt:lpstr>
      <vt:lpstr>Презентация PowerPoint</vt:lpstr>
      <vt:lpstr>Презентация PowerPoint</vt:lpstr>
      <vt:lpstr>Тема книги, главная мысль произведения</vt:lpstr>
      <vt:lpstr>Герои произведения </vt:lpstr>
      <vt:lpstr>Презентация PowerPoint</vt:lpstr>
      <vt:lpstr>Традиционные духовно-нравственные ценности, нашедшие отражение в книге</vt:lpstr>
      <vt:lpstr>Приятного чтения!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Elena</dc:creator>
  <cp:lastModifiedBy>Elena</cp:lastModifiedBy>
  <cp:revision>1</cp:revision>
  <dcterms:created xsi:type="dcterms:W3CDTF">2025-03-20T14:51:03Z</dcterms:created>
  <dcterms:modified xsi:type="dcterms:W3CDTF">2025-03-20T17:17:54Z</dcterms:modified>
</cp:coreProperties>
</file>