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7" r:id="rId3"/>
    <p:sldId id="278" r:id="rId4"/>
    <p:sldId id="279" r:id="rId5"/>
    <p:sldId id="280" r:id="rId6"/>
    <p:sldId id="281" r:id="rId7"/>
    <p:sldId id="285" r:id="rId8"/>
    <p:sldId id="282" r:id="rId9"/>
    <p:sldId id="283" r:id="rId10"/>
    <p:sldId id="286" r:id="rId11"/>
    <p:sldId id="287" r:id="rId12"/>
    <p:sldId id="288" r:id="rId13"/>
    <p:sldId id="289" r:id="rId14"/>
    <p:sldId id="284" r:id="rId15"/>
    <p:sldId id="290" r:id="rId16"/>
    <p:sldId id="291" r:id="rId17"/>
    <p:sldId id="29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ofessional" initials="P" lastIdx="1" clrIdx="0">
    <p:extLst>
      <p:ext uri="{19B8F6BF-5375-455C-9EA6-DF929625EA0E}">
        <p15:presenceInfo xmlns:p15="http://schemas.microsoft.com/office/powerpoint/2012/main" userId="Professiona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F15EC-C3EF-4646-BD4E-1330B62932CE}" type="datetimeFigureOut">
              <a:rPr lang="ru-RU" smtClean="0"/>
              <a:t>20.04.2025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5AA31-9FA4-426E-A8B1-7DF527FB85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58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5AA31-9FA4-426E-A8B1-7DF527FB8551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515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149EC-6166-4471-BCE2-ECB8F3707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B4D39D0-BB8C-45B8-BCD8-13DAC5E33B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69B299-2035-4244-85FF-4DFA715C6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5663-DC6C-47E4-8EE5-AAB3BC74734E}" type="datetimeFigureOut">
              <a:rPr lang="ru-RU" smtClean="0"/>
              <a:t>20.04.2025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75317E-EA6F-40FF-91DA-DB6130949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720EA6-AD71-48D9-974F-87C2A5FEC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7CFE-3A1B-4156-8E08-F9068E53C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0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E78FD0-C1E5-4A20-84ED-B3529D4F4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CFE898-1129-4408-9705-CE4ED55EE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7CF1E5-D6F0-4737-9979-C63D01EB7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5663-DC6C-47E4-8EE5-AAB3BC74734E}" type="datetimeFigureOut">
              <a:rPr lang="ru-RU" smtClean="0"/>
              <a:t>20.04.2025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098115-2521-4191-BEAF-7631F8DB8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9A9165-8703-4D6B-BC98-E37281652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7CFE-3A1B-4156-8E08-F9068E53C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82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5E4C786-661F-470F-AF26-F964553FF1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015E78-A6B4-4BB5-808B-B837C55B80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C4B9A8-386F-48BC-B849-24E8B1422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5663-DC6C-47E4-8EE5-AAB3BC74734E}" type="datetimeFigureOut">
              <a:rPr lang="ru-RU" smtClean="0"/>
              <a:t>20.04.2025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423343-5169-4DC2-89F4-DD75FEC9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87C6F2-0266-49C9-B3C6-7CE9A7E68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7CFE-3A1B-4156-8E08-F9068E53C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31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639B1B-4FAA-4D94-900B-5D1923734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E6320D-C0A1-421B-8EC5-01A644A0A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DEB9E2-5F56-4717-B33A-5CE4650DB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5663-DC6C-47E4-8EE5-AAB3BC74734E}" type="datetimeFigureOut">
              <a:rPr lang="ru-RU" smtClean="0"/>
              <a:t>20.04.2025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CA2421-1EE6-48F0-9A58-A083AADAF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3310C0-D648-4616-A931-364D398E6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7CFE-3A1B-4156-8E08-F9068E53C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71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9A4D36-B2AC-4116-9B16-745CD7A93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0B5431-CA8A-4067-A8EB-5E05E0714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24CBB8-5968-47DA-84D5-4BFEBAB9D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5663-DC6C-47E4-8EE5-AAB3BC74734E}" type="datetimeFigureOut">
              <a:rPr lang="ru-RU" smtClean="0"/>
              <a:t>20.04.2025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68AC1D-5553-4F66-B2ED-3BEC71731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3CFA0E-5A6C-4212-8D19-C6C84DB6A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7CFE-3A1B-4156-8E08-F9068E53C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983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2F211F-DD75-4641-AE0D-84F416F5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14F8CD-B1D1-46B2-91E2-76F78897B6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A70A81A-D30E-4E37-889A-76C1C4F6F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D7200D-21DD-4EFA-AEA1-CB00FC164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5663-DC6C-47E4-8EE5-AAB3BC74734E}" type="datetimeFigureOut">
              <a:rPr lang="ru-RU" smtClean="0"/>
              <a:t>20.04.2025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1A7360-B451-43DA-B09E-994473DBE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C75807-5341-4DD1-831A-680C0777E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7CFE-3A1B-4156-8E08-F9068E53C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56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BDCC8A-28EA-402C-837B-A1B72AE04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DCC99C-BBD1-4A41-BC42-EBA01F21E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8E98E0F-9FD6-4DFC-841D-FB91FEAC8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2051953-CFDD-4D1E-B8D9-5895B19ED2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CED518C-E76B-4620-B586-2DA561FACA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34E769E-1711-4F64-839D-9B898A7D0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5663-DC6C-47E4-8EE5-AAB3BC74734E}" type="datetimeFigureOut">
              <a:rPr lang="ru-RU" smtClean="0"/>
              <a:t>20.04.2025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01FF011-91BD-480E-8AAA-CB9B9046D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8180433-3CA9-4BFF-AA78-63D16813A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7CFE-3A1B-4156-8E08-F9068E53C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99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3B75BF-5855-4037-8F73-DA9F71373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A27A6BF-C1B0-4F5E-914C-BA2F3231B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5663-DC6C-47E4-8EE5-AAB3BC74734E}" type="datetimeFigureOut">
              <a:rPr lang="ru-RU" smtClean="0"/>
              <a:t>20.04.2025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C7858B-78F3-4422-93A9-B001378A8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37850EA-2EDA-4458-863C-A96CC7590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7CFE-3A1B-4156-8E08-F9068E53C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30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0EC9D57-D0FF-43AC-BDD5-682E17D25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5663-DC6C-47E4-8EE5-AAB3BC74734E}" type="datetimeFigureOut">
              <a:rPr lang="ru-RU" smtClean="0"/>
              <a:t>20.04.2025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643697E-7044-4B7F-8AD5-4590EE6F3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202033-D8DD-4CD3-9588-2EB1648EF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7CFE-3A1B-4156-8E08-F9068E53C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83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76E51C-FBD3-4CC8-BFE3-2D6532501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160523-4D93-4D3F-90B4-AB4B08BA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2E9A6EA-E2CF-438F-85F3-A84A6F109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E8366A-D462-4E93-8666-1D4617096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5663-DC6C-47E4-8EE5-AAB3BC74734E}" type="datetimeFigureOut">
              <a:rPr lang="ru-RU" smtClean="0"/>
              <a:t>20.04.2025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C3A0F2E-90C4-4C9F-A1F3-72F6F7583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542B93-8A9C-45E5-B138-0784EB775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7CFE-3A1B-4156-8E08-F9068E53C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5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B4F1D6-80C8-49CF-9D0C-A5BADC53C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33E154-F14C-4370-99B9-FB6AD3B036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4A49AD5-5611-4891-8C25-368C89F07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6D7FB7-5ECC-44CA-B97D-8A886EC93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5663-DC6C-47E4-8EE5-AAB3BC74734E}" type="datetimeFigureOut">
              <a:rPr lang="ru-RU" smtClean="0"/>
              <a:t>20.04.2025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B131E2-2CBA-4D41-B865-9E5205306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ED5AA3-398C-4355-BD7B-31E07B416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7CFE-3A1B-4156-8E08-F9068E53C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28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31F767-54D1-416D-B482-56EEC921D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1A4F46-8A5C-49FB-AEFB-B434A2188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BF36C3-4D80-433A-85DC-B267773B9F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A5663-DC6C-47E4-8EE5-AAB3BC74734E}" type="datetimeFigureOut">
              <a:rPr lang="ru-RU" smtClean="0"/>
              <a:t>20.04.2025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C705C8-146D-4420-965F-1F4D264CE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A12894-A6DA-4D63-B6E7-BCEAEE7BC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C7CFE-3A1B-4156-8E08-F9068E53C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63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334BEE-5CDF-446E-849B-3B64ADFBC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855433"/>
            <a:ext cx="9144000" cy="3163734"/>
          </a:xfrm>
        </p:spPr>
        <p:txBody>
          <a:bodyPr>
            <a:normAutofit/>
          </a:bodyPr>
          <a:lstStyle/>
          <a:p>
            <a:r>
              <a:rPr lang="ru-RU" sz="2800" dirty="0"/>
              <a:t>Творческая лаборатория «Формирование традиционных ценностей обучающихся на уроках литературы: содержание, методика и эффективные практики»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C851EE7-7574-41CA-AE6D-4EDD196980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9922"/>
            <a:ext cx="9144000" cy="4500979"/>
          </a:xfrm>
        </p:spPr>
        <p:txBody>
          <a:bodyPr/>
          <a:lstStyle/>
          <a:p>
            <a:r>
              <a:rPr lang="ru-RU" sz="4800" dirty="0"/>
              <a:t>Презентация книги </a:t>
            </a:r>
          </a:p>
          <a:p>
            <a:r>
              <a:rPr lang="ru-RU" sz="4800" dirty="0"/>
              <a:t>Екатерины Аксеновой </a:t>
            </a:r>
          </a:p>
          <a:p>
            <a:r>
              <a:rPr lang="ru-RU" sz="4800" dirty="0"/>
              <a:t>«Пешком по небу»</a:t>
            </a:r>
            <a:endParaRPr lang="ru-RU" dirty="0"/>
          </a:p>
          <a:p>
            <a:r>
              <a:rPr lang="ru-RU" dirty="0"/>
              <a:t>Выполнила Жукова Марина Юрьевна, учитель русского языка и литературы КОГОБУ СШ с УИОП </a:t>
            </a:r>
            <a:r>
              <a:rPr lang="ru-RU" dirty="0" err="1"/>
              <a:t>пгт</a:t>
            </a:r>
            <a:r>
              <a:rPr lang="ru-RU" dirty="0"/>
              <a:t> Нагорск</a:t>
            </a:r>
          </a:p>
          <a:p>
            <a:endParaRPr lang="ru-RU" dirty="0"/>
          </a:p>
          <a:p>
            <a:r>
              <a:rPr lang="ru-RU" dirty="0"/>
              <a:t>КОГОАУ  ДПО «Институт развития образования Кировской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000196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Герои произведения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Сева</a:t>
            </a:r>
            <a:r>
              <a:rPr lang="ru-RU" dirty="0"/>
              <a:t>, друг Миши, которому Миша раньше помог избавиться от заикания, вырос, возмужал, занимается спортом. Они по-прежнему дружат, но теперь Миша раздражает Севу, он даже отмахнулся от него, когда тот просил телефон. Узнав о гибели друга, очень переживает, потому что осознает свою вину перед ним. Хотел бы все исправить, но понимает, что самое лучшее сейчас – узнать Мишу, его интересы, мечты. Найдя случайно потерянный Мишин телефон, который упал в щель дивана, начинает собственное расследование причин гибели друга, объединившись с </a:t>
            </a:r>
            <a:r>
              <a:rPr lang="ru-RU" dirty="0" err="1"/>
              <a:t>Глашей</a:t>
            </a:r>
            <a:r>
              <a:rPr lang="ru-RU" dirty="0"/>
              <a:t>, сводной сестрой Миши.</a:t>
            </a:r>
          </a:p>
        </p:txBody>
      </p:sp>
    </p:spTree>
    <p:extLst>
      <p:ext uri="{BB962C8B-B14F-4D97-AF65-F5344CB8AC3E}">
        <p14:creationId xmlns:p14="http://schemas.microsoft.com/office/powerpoint/2010/main" val="2837706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Герои произведения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err="1"/>
              <a:t>Глаша</a:t>
            </a:r>
            <a:r>
              <a:rPr lang="ru-RU" dirty="0"/>
              <a:t>, дочь отчима Миша, 14-летняя девчонка, резкая, острая на язык. Сводного брата называет «</a:t>
            </a:r>
            <a:r>
              <a:rPr lang="ru-RU" dirty="0" err="1"/>
              <a:t>гаденышем</a:t>
            </a:r>
            <a:r>
              <a:rPr lang="ru-RU" dirty="0"/>
              <a:t>», хотя живет в его комнате. Но это ее форма защиты от агрессивного внешнего мира. В детстве девочку бросила мама. Когда произошла трагедия со сводным братом, Глаша строго судит себя за такое отношение, считает, что именно она виновата, ведь сигареты взяла у отца именно она. Потому и откликается на предложение Севы все разузнать о Мише. Когда ребята узнали правду, они поняли, насколько светлым человеком был Миша. Теперь они уверены, что Миша всегда будет жив в их памяти, потому что на многое открыл глаза и многому научил</a:t>
            </a:r>
          </a:p>
        </p:txBody>
      </p:sp>
    </p:spTree>
    <p:extLst>
      <p:ext uri="{BB962C8B-B14F-4D97-AF65-F5344CB8AC3E}">
        <p14:creationId xmlns:p14="http://schemas.microsoft.com/office/powerpoint/2010/main" val="1837407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Герои произведения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900" dirty="0"/>
              <a:t>Мама</a:t>
            </a:r>
            <a:r>
              <a:rPr lang="ru-RU" dirty="0"/>
              <a:t> Миши после развода с отцом сына пытается наладить личную жизнь, выходит замуж. Муж с дочерью от первого брака поселились в ее двухкомнатной квартире. В комнате сына теперь живет </a:t>
            </a:r>
            <a:r>
              <a:rPr lang="ru-RU" dirty="0" err="1"/>
              <a:t>Глаша</a:t>
            </a:r>
            <a:r>
              <a:rPr lang="ru-RU" dirty="0"/>
              <a:t>. У Миши нет своего угла, он спит на кресле в кухне, даже одежда и его вещи лежат здесь и впитывают запахи еды. Мальчик из-за этого переживает, но маме не до волнений сына. </a:t>
            </a:r>
          </a:p>
          <a:p>
            <a:pPr marL="0" indent="0">
              <a:buNone/>
            </a:pPr>
            <a:r>
              <a:rPr lang="ru-RU" dirty="0"/>
              <a:t>Когда Миша погибает, она сильнее всех осознает свою вину перед сыном, поэтому подает на развод.</a:t>
            </a:r>
          </a:p>
          <a:p>
            <a:pPr marL="0" indent="0">
              <a:buNone/>
            </a:pPr>
            <a:r>
              <a:rPr lang="ru-RU" dirty="0"/>
              <a:t>Все-таки человек она неплохой, потому что </a:t>
            </a:r>
            <a:r>
              <a:rPr lang="ru-RU" dirty="0" err="1"/>
              <a:t>Глаша</a:t>
            </a:r>
            <a:r>
              <a:rPr lang="ru-RU" dirty="0"/>
              <a:t> тепло </a:t>
            </a:r>
            <a:r>
              <a:rPr lang="ru-RU" dirty="0" err="1"/>
              <a:t>отзывется</a:t>
            </a:r>
            <a:r>
              <a:rPr lang="ru-RU" dirty="0"/>
              <a:t> о мачехе, переживает за нее, значит, она сумела найти подход к девочке, которую ранее предали.</a:t>
            </a:r>
          </a:p>
          <a:p>
            <a:pPr marL="0" indent="0">
              <a:buNone/>
            </a:pPr>
            <a:r>
              <a:rPr lang="ru-RU" dirty="0"/>
              <a:t>Только когда Сева и </a:t>
            </a:r>
            <a:r>
              <a:rPr lang="ru-RU" dirty="0" err="1"/>
              <a:t>Глаша</a:t>
            </a:r>
            <a:r>
              <a:rPr lang="ru-RU" dirty="0"/>
              <a:t> знакомят ее с жизнью сына, приходит небольшое облегчение</a:t>
            </a:r>
          </a:p>
        </p:txBody>
      </p:sp>
    </p:spTree>
    <p:extLst>
      <p:ext uri="{BB962C8B-B14F-4D97-AF65-F5344CB8AC3E}">
        <p14:creationId xmlns:p14="http://schemas.microsoft.com/office/powerpoint/2010/main" val="4122575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Герои произведения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/>
              <a:t>Отчим</a:t>
            </a:r>
            <a:r>
              <a:rPr lang="ru-RU" dirty="0"/>
              <a:t> Миши, на первый взгляд, злой и наглый взрослый мужчина, которому не было никакого дела до пасынка и который готов был поднять на него руку. Но, оказывается, это просто неуверенный в себе человек, который не знал, как наладить взаимоотношения с мальчишкой.</a:t>
            </a:r>
          </a:p>
          <a:p>
            <a:pPr marL="0" indent="0">
              <a:buNone/>
            </a:pPr>
            <a:r>
              <a:rPr lang="ru-RU" dirty="0"/>
              <a:t>После случившегося он не ищет себе оправданий, уверен, что именно он виноват в произошедшем, убежден, что ему нет прощения, да и сам себя он не прощает.</a:t>
            </a:r>
          </a:p>
        </p:txBody>
      </p:sp>
    </p:spTree>
    <p:extLst>
      <p:ext uri="{BB962C8B-B14F-4D97-AF65-F5344CB8AC3E}">
        <p14:creationId xmlns:p14="http://schemas.microsoft.com/office/powerpoint/2010/main" val="2578928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A05554-A768-4F90-9E9A-5CD2D3004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Традиционные </a:t>
            </a:r>
            <a:br>
              <a:rPr lang="ru-RU" dirty="0"/>
            </a:br>
            <a:r>
              <a:rPr lang="ru-RU" dirty="0"/>
              <a:t>духовно-нравственные ценности, </a:t>
            </a:r>
            <a:br>
              <a:rPr lang="ru-RU" dirty="0"/>
            </a:br>
            <a:r>
              <a:rPr lang="ru-RU" dirty="0"/>
              <a:t>отраженные в книге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8EC0EB-7ACC-477D-98BA-9AD4B0E98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Высокие нравственные идеалы</a:t>
            </a:r>
          </a:p>
          <a:p>
            <a:r>
              <a:rPr lang="ru-RU" dirty="0"/>
              <a:t>Крепкая семья</a:t>
            </a:r>
          </a:p>
        </p:txBody>
      </p:sp>
    </p:spTree>
    <p:extLst>
      <p:ext uri="{BB962C8B-B14F-4D97-AF65-F5344CB8AC3E}">
        <p14:creationId xmlns:p14="http://schemas.microsoft.com/office/powerpoint/2010/main" val="2945060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Высокие нравственные идеалы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Это честность, достоинство, справедливость, искренность, верность, ответственность, целеустремлённость, доброта, благодарность, смирение, вера, великодушие, милосердие, духовность, жертвенность, надежда и любовь.</a:t>
            </a:r>
          </a:p>
          <a:p>
            <a:pPr marL="0" indent="0">
              <a:buNone/>
            </a:pPr>
            <a:r>
              <a:rPr lang="ru-RU" dirty="0"/>
              <a:t> Основой нравственного идеала выступает неудовлетворённость людей собственной жизнью, стремление её улучшить, достичь счастья через </a:t>
            </a:r>
            <a:r>
              <a:rPr lang="ru-RU" i="1" dirty="0"/>
              <a:t>нравственное самосовершенствование </a:t>
            </a:r>
            <a:r>
              <a:rPr lang="ru-RU" dirty="0"/>
              <a:t>или </a:t>
            </a:r>
            <a:r>
              <a:rPr lang="ru-RU" i="1" dirty="0"/>
              <a:t>преобразование существующей действительности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0544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Высокие нравственные идеалы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Миша, нескладный подросток, от которого все старались отмахнуться, оказался сильной личностью. Он чувствовал личную ответственность за все происходящее в мире, верил, что все люди добрые, они просто запутались и им нужно помочь разобраться в себе, во взаимоотношениях с окружающими. И мальчишка своим примером действительно помог знакомым, друзьям стать лучше.</a:t>
            </a:r>
          </a:p>
          <a:p>
            <a:r>
              <a:rPr lang="ru-RU" dirty="0"/>
              <a:t>Он научил заботиться о животных, оказавшихся в приюте и так нуждающихся в надежном друге.</a:t>
            </a:r>
          </a:p>
          <a:p>
            <a:r>
              <a:rPr lang="ru-RU" dirty="0"/>
              <a:t>Он своим примером показал, что проявить внимание к одиноким старикам и заботу о них, а также  сделать их счастливыми совсем нетрудно.</a:t>
            </a:r>
          </a:p>
          <a:p>
            <a:r>
              <a:rPr lang="ru-RU" dirty="0"/>
              <a:t>Он научил своих друзей быть более внимательными и замечать мелочи</a:t>
            </a:r>
          </a:p>
          <a:p>
            <a:r>
              <a:rPr lang="ru-RU" dirty="0"/>
              <a:t>Показал, что человеку очень важно не держать зло на людей, как-то обидевших его, гораздо правильнее понять этого человека и простить.</a:t>
            </a:r>
          </a:p>
          <a:p>
            <a:r>
              <a:rPr lang="ru-RU" dirty="0"/>
              <a:t>Подсказал, что очень важно уметь видеть свои недостатки</a:t>
            </a:r>
          </a:p>
          <a:p>
            <a:r>
              <a:rPr lang="ru-RU" dirty="0"/>
              <a:t>Трагедия, случившаяся с Мишей, обратила внимание его юных друзей на необходимость ответственности за каждое свое слово и каждый поступок</a:t>
            </a:r>
          </a:p>
          <a:p>
            <a:r>
              <a:rPr lang="ru-RU" dirty="0"/>
              <a:t>Не нужно судить о людях по первому впечатлению. Узнав человека ближе, мы поймем, что в душе каждого живет стремление к доброму и светлому.</a:t>
            </a:r>
          </a:p>
        </p:txBody>
      </p:sp>
    </p:spTree>
    <p:extLst>
      <p:ext uri="{BB962C8B-B14F-4D97-AF65-F5344CB8AC3E}">
        <p14:creationId xmlns:p14="http://schemas.microsoft.com/office/powerpoint/2010/main" val="4274620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ru-RU" dirty="0"/>
            </a:br>
            <a:r>
              <a:rPr lang="ru-RU" dirty="0"/>
              <a:t>Крепкая семья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Прочитав о трагедии, случившейся в семье главного героя, читатель осознает необходимость быть очень внимательным к близким, учитывать интересы всех членов семьи, выслушивать мнение каждого, советоваться, не отмахиваться от просьб младших, реагировать на плохое настроение, помогать в трудных ситуациях, радоваться успехам.</a:t>
            </a:r>
          </a:p>
          <a:p>
            <a:pPr marL="0" indent="0">
              <a:buNone/>
            </a:pPr>
            <a:r>
              <a:rPr lang="ru-RU" dirty="0"/>
              <a:t>А это и есть условия создания крепкой семьи, основанной на любви, уважении, поддержке и взаимопомощи </a:t>
            </a:r>
          </a:p>
        </p:txBody>
      </p:sp>
    </p:spTree>
    <p:extLst>
      <p:ext uri="{BB962C8B-B14F-4D97-AF65-F5344CB8AC3E}">
        <p14:creationId xmlns:p14="http://schemas.microsoft.com/office/powerpoint/2010/main" val="139435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CF716E-EB49-42B5-ACDA-E585D2190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252626"/>
                </a:solidFill>
                <a:latin typeface="Source Sans Pro"/>
              </a:rPr>
              <a:t>Екатерина Аксенова — детский и подростковый писатель из Тюмени. 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B2642EE-C06C-44C3-95DD-806E62D773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54"/>
          <a:stretch/>
        </p:blipFill>
        <p:spPr>
          <a:xfrm>
            <a:off x="621438" y="1843381"/>
            <a:ext cx="3835152" cy="4351338"/>
          </a:xfr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D336B89-B2C9-49C4-AFA6-B8B366B7C3D0}"/>
              </a:ext>
            </a:extLst>
          </p:cNvPr>
          <p:cNvSpPr/>
          <p:nvPr/>
        </p:nvSpPr>
        <p:spPr>
          <a:xfrm>
            <a:off x="5228948" y="2274838"/>
            <a:ext cx="53621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52626"/>
                </a:solidFill>
                <a:latin typeface="Source Sans Pro"/>
              </a:rPr>
              <a:t>Начала свой творческий путь с самиздата. Первая ее книга «Где гуляет ветер» вышла в 2018 году, За четыре года Екатерина Аксенова прошла путь от самиздата до Международной литературной премии имени В. П. Крапивина. В 2021 году книга «Дорога на </a:t>
            </a:r>
            <a:r>
              <a:rPr lang="ru-RU" dirty="0" err="1">
                <a:solidFill>
                  <a:srgbClr val="252626"/>
                </a:solidFill>
                <a:latin typeface="Source Sans Pro"/>
              </a:rPr>
              <a:t>Тортугу</a:t>
            </a:r>
            <a:r>
              <a:rPr lang="ru-RU" dirty="0">
                <a:solidFill>
                  <a:srgbClr val="252626"/>
                </a:solidFill>
                <a:latin typeface="Source Sans Pro"/>
              </a:rPr>
              <a:t>» (издательство «</a:t>
            </a:r>
            <a:r>
              <a:rPr lang="ru-RU" dirty="0" err="1">
                <a:solidFill>
                  <a:srgbClr val="252626"/>
                </a:solidFill>
                <a:latin typeface="Source Sans Pro"/>
              </a:rPr>
              <a:t>Абрикобукс</a:t>
            </a:r>
            <a:r>
              <a:rPr lang="ru-RU" dirty="0">
                <a:solidFill>
                  <a:srgbClr val="252626"/>
                </a:solidFill>
                <a:latin typeface="Source Sans Pro"/>
              </a:rPr>
              <a:t>») победила в номинации «Выбор детского жюри».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995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886A03-444D-4318-A34F-AF58D5817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Библиография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665287-A38F-4FE7-914C-868751E7F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ru-RU" dirty="0"/>
            </a:br>
            <a:r>
              <a:rPr lang="ru-RU" dirty="0"/>
              <a:t>«</a:t>
            </a:r>
            <a:r>
              <a:rPr lang="ru-RU" dirty="0">
                <a:solidFill>
                  <a:srgbClr val="252626"/>
                </a:solidFill>
                <a:latin typeface="Source Sans Pro"/>
              </a:rPr>
              <a:t>Огромное сердце. Сказки о добре и дружбе» 2020</a:t>
            </a:r>
          </a:p>
          <a:p>
            <a:pPr marL="0" indent="0">
              <a:buNone/>
            </a:pPr>
            <a:r>
              <a:rPr lang="ru-RU" dirty="0">
                <a:solidFill>
                  <a:srgbClr val="252626"/>
                </a:solidFill>
                <a:latin typeface="Source Sans Pro"/>
              </a:rPr>
              <a:t>«Волшебница Природа: сказки Туманного леса» 2021</a:t>
            </a:r>
            <a:br>
              <a:rPr lang="ru-RU" dirty="0"/>
            </a:br>
            <a:r>
              <a:rPr lang="ru-RU" dirty="0"/>
              <a:t>«</a:t>
            </a:r>
            <a:r>
              <a:rPr lang="ru-RU" dirty="0">
                <a:solidFill>
                  <a:srgbClr val="252626"/>
                </a:solidFill>
                <a:latin typeface="Source Sans Pro"/>
              </a:rPr>
              <a:t>Граф </a:t>
            </a:r>
            <a:r>
              <a:rPr lang="ru-RU" dirty="0" err="1">
                <a:solidFill>
                  <a:srgbClr val="252626"/>
                </a:solidFill>
                <a:latin typeface="Source Sans Pro"/>
              </a:rPr>
              <a:t>Колбаскин</a:t>
            </a:r>
            <a:r>
              <a:rPr lang="ru-RU" dirty="0">
                <a:solidFill>
                  <a:srgbClr val="252626"/>
                </a:solidFill>
                <a:latin typeface="Source Sans Pro"/>
              </a:rPr>
              <a:t>» 2022</a:t>
            </a:r>
            <a:br>
              <a:rPr lang="ru-RU" dirty="0"/>
            </a:br>
            <a:r>
              <a:rPr lang="ru-RU" dirty="0"/>
              <a:t>«</a:t>
            </a:r>
            <a:r>
              <a:rPr lang="ru-RU" dirty="0">
                <a:solidFill>
                  <a:srgbClr val="252626"/>
                </a:solidFill>
                <a:latin typeface="Source Sans Pro"/>
              </a:rPr>
              <a:t>Дорога на </a:t>
            </a:r>
            <a:r>
              <a:rPr lang="ru-RU" dirty="0" err="1">
                <a:solidFill>
                  <a:srgbClr val="252626"/>
                </a:solidFill>
                <a:latin typeface="Source Sans Pro"/>
              </a:rPr>
              <a:t>Тортугу</a:t>
            </a:r>
            <a:r>
              <a:rPr lang="ru-RU" dirty="0">
                <a:solidFill>
                  <a:srgbClr val="252626"/>
                </a:solidFill>
                <a:latin typeface="Source Sans Pro"/>
              </a:rPr>
              <a:t>» 2022</a:t>
            </a:r>
          </a:p>
          <a:p>
            <a:pPr marL="0" indent="0">
              <a:buNone/>
            </a:pPr>
            <a:r>
              <a:rPr lang="ru-RU" dirty="0">
                <a:solidFill>
                  <a:srgbClr val="252626"/>
                </a:solidFill>
                <a:latin typeface="Source Sans Pro"/>
              </a:rPr>
              <a:t>«Обними меня» 2022</a:t>
            </a:r>
            <a:br>
              <a:rPr lang="ru-RU" dirty="0"/>
            </a:br>
            <a:r>
              <a:rPr lang="ru-RU" dirty="0"/>
              <a:t>«</a:t>
            </a:r>
            <a:r>
              <a:rPr lang="ru-RU" dirty="0">
                <a:solidFill>
                  <a:srgbClr val="252626"/>
                </a:solidFill>
                <a:latin typeface="Source Sans Pro"/>
              </a:rPr>
              <a:t>Веселое купание с малюткой мишуткой» 2023</a:t>
            </a:r>
          </a:p>
          <a:p>
            <a:pPr marL="0" indent="0">
              <a:buNone/>
            </a:pPr>
            <a:r>
              <a:rPr lang="ru-RU" dirty="0">
                <a:solidFill>
                  <a:srgbClr val="252626"/>
                </a:solidFill>
                <a:latin typeface="Source Sans Pro"/>
              </a:rPr>
              <a:t>«Сосновая крепость» 2023</a:t>
            </a:r>
            <a:br>
              <a:rPr lang="ru-RU" dirty="0"/>
            </a:br>
            <a:r>
              <a:rPr lang="ru-RU" dirty="0"/>
              <a:t>«</a:t>
            </a:r>
            <a:r>
              <a:rPr lang="ru-RU" dirty="0">
                <a:solidFill>
                  <a:srgbClr val="252626"/>
                </a:solidFill>
                <a:latin typeface="Source Sans Pro"/>
              </a:rPr>
              <a:t>Элли Громовая Рука» 2024</a:t>
            </a:r>
          </a:p>
          <a:p>
            <a:pPr marL="0" indent="0">
              <a:buNone/>
            </a:pPr>
            <a:r>
              <a:rPr lang="ru-RU" dirty="0">
                <a:solidFill>
                  <a:srgbClr val="252626"/>
                </a:solidFill>
                <a:latin typeface="Source Sans Pro"/>
              </a:rPr>
              <a:t>«Как спасти лес?» 2025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915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424F6D2-F766-4213-8CCE-D563A136D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775" y="32336"/>
            <a:ext cx="8172450" cy="28956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AFA5D6-FF04-4FC9-8FEC-A7A7673FD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679D65-8408-457D-B549-001593C3C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sz="2400" dirty="0"/>
              <a:t>14 октября 2022 года в Екатеринбурге </a:t>
            </a:r>
          </a:p>
          <a:p>
            <a:pPr marL="0" indent="0">
              <a:buNone/>
            </a:pPr>
            <a:r>
              <a:rPr lang="ru-RU" sz="2400" dirty="0"/>
              <a:t>подвели итоги Конкурса на соискание</a:t>
            </a:r>
          </a:p>
          <a:p>
            <a:pPr marL="0" indent="0">
              <a:buNone/>
            </a:pPr>
            <a:r>
              <a:rPr lang="ru-RU" sz="2400" dirty="0"/>
              <a:t> Международной детской литературной премии </a:t>
            </a:r>
          </a:p>
          <a:p>
            <a:pPr marL="0" indent="0">
              <a:buNone/>
            </a:pPr>
            <a:r>
              <a:rPr lang="ru-RU" sz="2400" dirty="0"/>
              <a:t>имени Владислава Петровича Крапивина. </a:t>
            </a:r>
          </a:p>
          <a:p>
            <a:pPr marL="0" indent="0">
              <a:buNone/>
            </a:pPr>
            <a:r>
              <a:rPr lang="ru-RU" sz="2400" dirty="0"/>
              <a:t>В номинации «Выбор литературного совета»</a:t>
            </a:r>
          </a:p>
          <a:p>
            <a:pPr marL="0" indent="0">
              <a:buNone/>
            </a:pPr>
            <a:r>
              <a:rPr lang="ru-RU" sz="2400" dirty="0"/>
              <a:t> медаль была вручена Аксёновой Екатерине </a:t>
            </a:r>
          </a:p>
          <a:p>
            <a:pPr marL="0" indent="0">
              <a:buNone/>
            </a:pPr>
            <a:r>
              <a:rPr lang="ru-RU" sz="2400" dirty="0"/>
              <a:t>за повесть «Пешком по небу».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9ADC0A9-19EF-424B-9FD5-BB2DFAAABB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5168" y="2927936"/>
            <a:ext cx="2466975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420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2D45F6-1EC6-4D21-8D32-C31955BC1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Сюжет  произведения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E2677C-57ED-4611-843B-BCC1712CF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/>
              <a:t>Двенадцатилетний Миша, щуплый мальчишка, внешне похожий на десятилетнего, потерял свой телефон, который ему сейчас особенно нужен. Его друг Сева не видит в этом проблемы. Сводная сестра Глаша (дочь нового маминого мужа), занявшая комнату Миши, называя его «</a:t>
            </a:r>
            <a:r>
              <a:rPr lang="ru-RU" sz="1600" dirty="0" err="1"/>
              <a:t>гаденышем</a:t>
            </a:r>
            <a:r>
              <a:rPr lang="ru-RU" sz="1600" dirty="0"/>
              <a:t>», не позволяет воспользоваться своим телефоном. А тут еще отчим обвиняет мальчишку в том, что тот якобы украл у него сигареты. Мальчишка, и так в последнее время искавший любую возможность реже бывать дома, убегает из дома. … И уже больше никогда не возвращается. </a:t>
            </a:r>
          </a:p>
          <a:p>
            <a:pPr marL="0" indent="0">
              <a:buNone/>
            </a:pPr>
            <a:r>
              <a:rPr lang="ru-RU" sz="1600" dirty="0"/>
              <a:t>Сева и Глаша узнают, что Миша совершил суицид, сбросившись с крыши. … Каждый из подростков обвиняет себя в смерти Миши, потому что они теперь понимают, что были равнодушны к нему, его проблемам, а Глаша так и вовсе агрессивно себя вела, тем более что сигареты отца взяла именно она.</a:t>
            </a:r>
          </a:p>
          <a:p>
            <a:pPr marL="0" indent="0">
              <a:buNone/>
            </a:pPr>
            <a:r>
              <a:rPr lang="ru-RU" sz="1600" dirty="0"/>
              <a:t>Мама, которая пыталась стать счастливой в новых отношениях и мало времени уделяла сыну, теперь обвиняет во всем себя и мужа, который тоже искренне осознает свою вину. Семья рушится…</a:t>
            </a:r>
          </a:p>
          <a:p>
            <a:pPr marL="0" indent="0">
              <a:buNone/>
            </a:pPr>
            <a:r>
              <a:rPr lang="ru-RU" sz="1600" dirty="0"/>
              <a:t>И тут Сева находит телефон Миши, упавший в щель дивана в комнате Севы. С этого момента они с Глашей, с которой ранее не общались, начинают свое расследование и многое узнают о погибшем друге и сводном брате. Оказывается, Миша был очень добрым мальчиком, который заботился о бездомных собаках и одинокой старушке. К тому же Миша, несмотря на равнодушие окружающих, относился к этому с пониманием, ни на кого не обижался, более того  упрекал самого себя в эгоизме. А еще он очень хотел, чтобы поскорее наступила весна, и был уверен, что ее приход зависит от него, поэтому ему так был нужен телефон…</a:t>
            </a:r>
          </a:p>
        </p:txBody>
      </p:sp>
    </p:spTree>
    <p:extLst>
      <p:ext uri="{BB962C8B-B14F-4D97-AF65-F5344CB8AC3E}">
        <p14:creationId xmlns:p14="http://schemas.microsoft.com/office/powerpoint/2010/main" val="4124260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009756-5781-4DC9-8954-02473D307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Тема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78F8DD-8A23-4A78-A6BC-6397CF479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dirty="0"/>
              <a:t>Взаимоотношения людей в современном обществе</a:t>
            </a:r>
          </a:p>
          <a:p>
            <a:pPr marL="0" indent="0" algn="ctr">
              <a:buNone/>
            </a:pPr>
            <a:r>
              <a:rPr lang="ru-RU" sz="3600" dirty="0"/>
              <a:t>(подростков друг с другом, родителей и детей)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74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Проблемы, рассматриваемые в произведении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Проблема равнодушия к людям, находящимся рядом</a:t>
            </a:r>
          </a:p>
          <a:p>
            <a:r>
              <a:rPr lang="ru-RU" dirty="0"/>
              <a:t>Проблема одиночества</a:t>
            </a:r>
          </a:p>
          <a:p>
            <a:r>
              <a:rPr lang="ru-RU" dirty="0"/>
              <a:t>Проблема ответственности человека за каждое слово и каждый поступок</a:t>
            </a:r>
          </a:p>
          <a:p>
            <a:r>
              <a:rPr lang="ru-RU" dirty="0"/>
              <a:t>Проблема ответственности человека за все происходящее вокруг</a:t>
            </a:r>
          </a:p>
          <a:p>
            <a:r>
              <a:rPr lang="ru-RU" dirty="0"/>
              <a:t>Как строить взаимоотношения в семье, чтобы все были счастливы?</a:t>
            </a:r>
          </a:p>
          <a:p>
            <a:r>
              <a:rPr lang="ru-RU" dirty="0"/>
              <a:t>Почему возникают конфликты?</a:t>
            </a:r>
          </a:p>
          <a:p>
            <a:r>
              <a:rPr lang="ru-RU" dirty="0"/>
              <a:t>Проблема памяти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11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33AD01-62DE-402B-A99B-EFC3DEADC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Главная мысль произведения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CAD623-AA00-4287-92B7-89903A391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Люди, взрослые и дети, должны быть очень внимательны друг другу, должны думать, как их поступки отразятся на окружающих</a:t>
            </a:r>
          </a:p>
          <a:p>
            <a:pPr marL="0" indent="0">
              <a:buNone/>
            </a:pPr>
            <a:r>
              <a:rPr lang="ru-RU" i="1" dirty="0"/>
              <a:t>«Люди похожи на воздушные шары. Чтобы лететь, им нужен воздух. Кто-то умеет наполняться сам, но большинство – нет. Поэтому каждый встреченный человек вдыхает в шарик немного себя. Кто-то чуть, а кому-то не жалко – он целиком заполняет шарик»</a:t>
            </a:r>
          </a:p>
        </p:txBody>
      </p:sp>
    </p:spTree>
    <p:extLst>
      <p:ext uri="{BB962C8B-B14F-4D97-AF65-F5344CB8AC3E}">
        <p14:creationId xmlns:p14="http://schemas.microsoft.com/office/powerpoint/2010/main" val="1148068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588186-0491-4C32-8D06-FC2E4581F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Герои произведения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EFB20B-B0BE-4AC2-83DC-1E073EFD0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Подросток </a:t>
            </a:r>
            <a:r>
              <a:rPr lang="ru-RU" sz="3900" dirty="0"/>
              <a:t>Миша</a:t>
            </a:r>
            <a:r>
              <a:rPr lang="ru-RU" dirty="0"/>
              <a:t>, так и не подросший, похож на 10-летнего мальчишку. Из-за продолжительной болезни остался на второй год. Отношения со сверстниками не складываются. Но ребенок очень добрый, несмотря на столь юный возраст, чувствующий свою ответственность за происходящее в мире зло. Заботится об оказавшейся в приюте собаке, ставшей инвалидом по вине людей. Дружит с совершенно одинокой старушкой. После того как мама вышла замуж и в их доме поселились отчим с дочерью, чувствует себя ненужным и старается реже бывать дома. Искренне верит, что только он сможет ускорить наступление весны, приход которой искоренит зло, научит людей любить, быть внимательными, добрыми… Для этого забирается на крышу и погибает</a:t>
            </a:r>
          </a:p>
        </p:txBody>
      </p:sp>
    </p:spTree>
    <p:extLst>
      <p:ext uri="{BB962C8B-B14F-4D97-AF65-F5344CB8AC3E}">
        <p14:creationId xmlns:p14="http://schemas.microsoft.com/office/powerpoint/2010/main" val="36174839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1587</Words>
  <Application>Microsoft Office PowerPoint</Application>
  <PresentationFormat>Широкоэкранный</PresentationFormat>
  <Paragraphs>76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Source Sans Pro</vt:lpstr>
      <vt:lpstr>Тема Office</vt:lpstr>
      <vt:lpstr>Творческая лаборатория «Формирование традиционных ценностей обучающихся на уроках литературы: содержание, методика и эффективные практики»</vt:lpstr>
      <vt:lpstr>Екатерина Аксенова — детский и подростковый писатель из Тюмени. </vt:lpstr>
      <vt:lpstr>Библиография</vt:lpstr>
      <vt:lpstr>Презентация PowerPoint</vt:lpstr>
      <vt:lpstr>Сюжет  произведения</vt:lpstr>
      <vt:lpstr>Тема</vt:lpstr>
      <vt:lpstr>Проблемы, рассматриваемые в произведении</vt:lpstr>
      <vt:lpstr>Главная мысль произведения</vt:lpstr>
      <vt:lpstr>Герои произведения</vt:lpstr>
      <vt:lpstr>Герои произведения</vt:lpstr>
      <vt:lpstr>Герои произведения</vt:lpstr>
      <vt:lpstr>Герои произведения</vt:lpstr>
      <vt:lpstr>Герои произведения</vt:lpstr>
      <vt:lpstr>Традиционные  духовно-нравственные ценности,  отраженные в книге</vt:lpstr>
      <vt:lpstr>Высокие нравственные идеалы</vt:lpstr>
      <vt:lpstr>Высокие нравственные идеалы</vt:lpstr>
      <vt:lpstr> Крепкая семья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«Белая сова»</dc:title>
  <dc:creator>Professional</dc:creator>
  <cp:lastModifiedBy>Professional</cp:lastModifiedBy>
  <cp:revision>115</cp:revision>
  <dcterms:created xsi:type="dcterms:W3CDTF">2024-01-29T14:12:24Z</dcterms:created>
  <dcterms:modified xsi:type="dcterms:W3CDTF">2025-04-20T03:32:35Z</dcterms:modified>
</cp:coreProperties>
</file>