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7" r:id="rId2"/>
    <p:sldId id="274" r:id="rId3"/>
    <p:sldId id="277" r:id="rId4"/>
    <p:sldId id="278" r:id="rId5"/>
    <p:sldId id="279" r:id="rId6"/>
    <p:sldId id="280" r:id="rId7"/>
    <p:sldId id="259" r:id="rId8"/>
    <p:sldId id="281" r:id="rId9"/>
    <p:sldId id="256" r:id="rId10"/>
    <p:sldId id="282" r:id="rId11"/>
    <p:sldId id="258" r:id="rId12"/>
    <p:sldId id="260" r:id="rId13"/>
    <p:sldId id="283" r:id="rId14"/>
    <p:sldId id="261" r:id="rId15"/>
    <p:sldId id="284" r:id="rId16"/>
    <p:sldId id="263" r:id="rId17"/>
    <p:sldId id="272" r:id="rId18"/>
    <p:sldId id="270" r:id="rId19"/>
    <p:sldId id="294" r:id="rId20"/>
    <p:sldId id="271" r:id="rId21"/>
    <p:sldId id="293" r:id="rId22"/>
    <p:sldId id="295" r:id="rId23"/>
    <p:sldId id="297" r:id="rId24"/>
    <p:sldId id="296" r:id="rId25"/>
    <p:sldId id="298" r:id="rId26"/>
    <p:sldId id="299" r:id="rId27"/>
    <p:sldId id="300" r:id="rId28"/>
    <p:sldId id="301" r:id="rId29"/>
    <p:sldId id="264" r:id="rId30"/>
    <p:sldId id="302" r:id="rId31"/>
    <p:sldId id="303" r:id="rId32"/>
    <p:sldId id="304" r:id="rId33"/>
    <p:sldId id="265" r:id="rId34"/>
    <p:sldId id="305" r:id="rId35"/>
    <p:sldId id="306" r:id="rId36"/>
    <p:sldId id="307" r:id="rId37"/>
    <p:sldId id="31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9240" autoAdjust="0"/>
  </p:normalViewPr>
  <p:slideViewPr>
    <p:cSldViewPr>
      <p:cViewPr varScale="1">
        <p:scale>
          <a:sx n="41" d="100"/>
          <a:sy n="41" d="100"/>
        </p:scale>
        <p:origin x="27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54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1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3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8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244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05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20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52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54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08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15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84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abuda.blog/47346" TargetMode="External"/><Relationship Id="rId2" Type="http://schemas.openxmlformats.org/officeDocument/2006/relationships/hyperlink" Target="https://ibeauty-health.com/zdorovoe_pitanie/kak-izbavitsya-ot-nitratov-i-pesticidov-v-ovoshhax-i-fruktax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zagorodnaya-life.ru/nitraty-v-ovoshhax-chto-takoe-nitraty-i-otkuda-oni-berutsya-v-ovoshhax/" TargetMode="External"/><Relationship Id="rId4" Type="http://schemas.openxmlformats.org/officeDocument/2006/relationships/hyperlink" Target="https://azbyka.ru/zdorovie/nitraty-v-ovoshhah-i-fruktah-stoit-li-pokupat-nitratomer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5" y="764704"/>
            <a:ext cx="7238243" cy="2206012"/>
          </a:xfrm>
        </p:spPr>
        <p:txBody>
          <a:bodyPr>
            <a:noAutofit/>
          </a:bodyPr>
          <a:lstStyle/>
          <a:p>
            <a:pPr marL="457200" lvl="1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экологической культуры обучающихся посредством исследовательской работы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Закирова Наталья Михайловна,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 МКОУ «Лицей с кадетскими классами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имени Г.С. Шпагина» город Вятские Поляны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998501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AD432-9734-4F0D-A16E-B9F6230B9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5591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организации исследовательской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678F25-2E7E-4E42-81E8-585355B03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Планирование исследовательской деятельности.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цели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хода эксперимента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эксперимента, сбор данных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полученных результатов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Выводы, сделанные на основе результатов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00667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со структурой работы</a:t>
            </a:r>
          </a:p>
          <a:p>
            <a:pPr algn="just"/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цели, задач, гипотезы, методов исследования</a:t>
            </a:r>
          </a:p>
          <a:p>
            <a:pPr algn="just"/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обзора литературы</a:t>
            </a:r>
          </a:p>
          <a:p>
            <a:pPr algn="just"/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источников литературы</a:t>
            </a:r>
          </a:p>
          <a:p>
            <a:pPr algn="just"/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исследования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пишется с существительного: изучение снежного покрова города Вятские Поляны, проведение физического и химического анализа снега.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пишутся с глаголов: изучить литературу по исследованию снега как индикатора чистоты воздуха, разработать рекомендации по улучшению состояния снежного покрова в городе.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Выдвигается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предположение: чем дальше источник искусственного загрязнения воздуха, тем чище снег</a:t>
            </a:r>
          </a:p>
        </p:txBody>
      </p:sp>
    </p:spTree>
    <p:extLst>
      <p:ext uri="{BB962C8B-B14F-4D97-AF65-F5344CB8AC3E}">
        <p14:creationId xmlns:p14="http://schemas.microsoft.com/office/powerpoint/2010/main" val="713465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6989400" cy="402336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 подбор методик исследования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практической работы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Фиксация результатов опытов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результатов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результатов исследования в виде приложений (диаграмм, таблиц, схем)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выводов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28384" y="1845736"/>
            <a:ext cx="338376" cy="4023359"/>
          </a:xfrm>
        </p:spPr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36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AD432-9734-4F0D-A16E-B9F6230B9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5591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организации исследовательской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678F25-2E7E-4E42-81E8-585355B03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Оформление текста работы.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оглавления, введения, обзора литературы, описание практической части, заключения</a:t>
            </a:r>
          </a:p>
        </p:txBody>
      </p:sp>
    </p:spTree>
    <p:extLst>
      <p:ext uri="{BB962C8B-B14F-4D97-AF65-F5344CB8AC3E}">
        <p14:creationId xmlns:p14="http://schemas.microsoft.com/office/powerpoint/2010/main" val="3912201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 текстового документа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(актуальность, цель, задачи, гипотеза, методы)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обзор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 (описание методик, результаты исследования)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Библиографический список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920" y="1455261"/>
            <a:ext cx="2242592" cy="168194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95" y="3099582"/>
            <a:ext cx="2167416" cy="16255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10" y="4687521"/>
            <a:ext cx="2242592" cy="1681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711" y="3061959"/>
            <a:ext cx="2267744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89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AD432-9734-4F0D-A16E-B9F6230B9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5591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организации исследовательской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678F25-2E7E-4E42-81E8-585355B03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5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защите научной работы.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презентации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материала на слайды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дизайна</a:t>
            </a: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6263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текста выступления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материала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текста выступления содержанию слайдов</a:t>
            </a:r>
          </a:p>
          <a:p>
            <a:pPr algn="just"/>
            <a:r>
              <a:rPr lang="ru-RU" dirty="0"/>
              <a:t>Регулировка времени выступления</a:t>
            </a:r>
          </a:p>
          <a:p>
            <a:pPr algn="just"/>
            <a:r>
              <a:rPr lang="ru-RU" dirty="0"/>
              <a:t>Репетиция выступления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слайд.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день, уважаемые члены жюри, представляю Вашему вниманию исследовательскую работу по теме «Влияние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противогололёдных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реагентов на окружающую среду».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слайд.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настоящий момент большинство населённых пунктов прибегают к использованию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противогололёдных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реагентов во избежание несчастных случаев, в том числе и автомобильных катастроф. Однако вещества, входящие в состав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противогололёдных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реагентов, могут приносить ущерб живой и неживой природе.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слайд.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 данной работы - изучение состава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противогололёдных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реагентов и их влияние на окружающую среду .Задачи исследования представлены на слайде.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8920"/>
            <a:ext cx="324036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9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295933"/>
            <a:ext cx="7543800" cy="1918260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 работы по подготовке исследовательских работ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Знакомство  с видами исследовательских работ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Изучение алгоритма создания исследовательских работ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Выбор темы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Составление плана работы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Отбор литературы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Отбор методик для практической части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Оформление текста работы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Создание презентации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Создание текста выступления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Защита работ на конференциях, олимпиадах, конкурсах.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Складывается система наставничества: опытные ученики консультируют начинающих исследователей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Идет поэтапный прирост работ – добавление новых методик исследования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Расширяется круг участия обучающихся в конференциях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Привлекаются преподаватели ВятГУ для повышения теоретического уровня обучающихся по написанию работ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323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0800000" flipV="1">
            <a:off x="827584" y="1412776"/>
            <a:ext cx="7688694" cy="4152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>
                <a:latin typeface="+mn-lt"/>
              </a:rPr>
              <a:t>Ежегодное участие во Всероссийской олимпиаде по экологии</a:t>
            </a:r>
            <a:br>
              <a:rPr lang="ru-RU" sz="1400" dirty="0">
                <a:latin typeface="+mn-lt"/>
              </a:rPr>
            </a:br>
            <a:r>
              <a:rPr lang="ru-RU" sz="1400" dirty="0">
                <a:latin typeface="+mn-lt"/>
              </a:rPr>
              <a:t> (в олимпиаде есть тур проектных работ)</a:t>
            </a:r>
            <a:br>
              <a:rPr lang="ru-RU" sz="1400" dirty="0">
                <a:latin typeface="+mn-lt"/>
              </a:rPr>
            </a:br>
            <a:endParaRPr lang="ru-RU" sz="1400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27583" y="476673"/>
            <a:ext cx="7667129" cy="936103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проектной и  исследовательской деятельности  обучающихся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75656" y="1988840"/>
          <a:ext cx="614434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1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Школьный 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Муниципальный</a:t>
                      </a:r>
                      <a:r>
                        <a:rPr lang="ru-RU" baseline="0" dirty="0"/>
                        <a:t> 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Областной этап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2021-2022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 победителя</a:t>
                      </a:r>
                    </a:p>
                    <a:p>
                      <a:pPr algn="ctr"/>
                      <a:r>
                        <a:rPr lang="ru-RU" dirty="0"/>
                        <a:t>17 призеров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 призеров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призер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2022 -2023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победителя</a:t>
                      </a:r>
                    </a:p>
                    <a:p>
                      <a:pPr algn="ctr"/>
                      <a:r>
                        <a:rPr lang="ru-RU" dirty="0"/>
                        <a:t>16 призеров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 призера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участник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2023-2024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 победителя</a:t>
                      </a:r>
                    </a:p>
                    <a:p>
                      <a:pPr algn="ctr"/>
                      <a:r>
                        <a:rPr lang="ru-RU" dirty="0"/>
                        <a:t>23 призера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 призеров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участника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160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18747-3252-4DD2-BDEB-5CBED04AB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758952"/>
            <a:ext cx="7035120" cy="6538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проектной и  исследовательской деятельности  обучающихся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7871EC-AF6D-48AB-B45E-1E68A5A5D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0E33EB-DBC6-4CA2-A2B0-A2E386507A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3384376" cy="42484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2DAF23-6B4E-4EAC-93F7-F5EAD01198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0808"/>
            <a:ext cx="316835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3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0C4DE-4C3B-40C2-9D71-3DE4DA7BC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91826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 обучающихся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5C98F-C24B-485C-954C-664A56F86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учащихся, связанная с решением творческой, исследовательской задачи с заранее неизвестным решением.</a:t>
            </a:r>
          </a:p>
        </p:txBody>
      </p:sp>
    </p:spTree>
    <p:extLst>
      <p:ext uri="{BB962C8B-B14F-4D97-AF65-F5344CB8AC3E}">
        <p14:creationId xmlns:p14="http://schemas.microsoft.com/office/powerpoint/2010/main" val="2212954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0800000" flipV="1">
            <a:off x="827582" y="980729"/>
            <a:ext cx="7688695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>
                <a:latin typeface="+mn-lt"/>
              </a:rPr>
              <a:t>Ежегодное участие в  конференциях  и конкурсах  исследовательских работ</a:t>
            </a:r>
            <a:br>
              <a:rPr lang="ru-RU" sz="1400" dirty="0">
                <a:latin typeface="+mn-lt"/>
              </a:rPr>
            </a:br>
            <a:endParaRPr lang="ru-RU" sz="1400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115616" y="227439"/>
            <a:ext cx="7667129" cy="936103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проектной и исследовательской деятельности обучающихся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03648" y="1240132"/>
          <a:ext cx="6696744" cy="5462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4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4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256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Школьный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Муниципальный</a:t>
                      </a:r>
                      <a:r>
                        <a:rPr lang="ru-RU" baseline="0" dirty="0"/>
                        <a:t>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Областной , межрегиональный уровень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8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2019-2020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победителя</a:t>
                      </a:r>
                    </a:p>
                    <a:p>
                      <a:pPr algn="ctr"/>
                      <a:r>
                        <a:rPr lang="ru-RU" dirty="0"/>
                        <a:t>4 призера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победитель</a:t>
                      </a:r>
                    </a:p>
                    <a:p>
                      <a:pPr algn="ctr"/>
                      <a:r>
                        <a:rPr lang="ru-RU" dirty="0"/>
                        <a:t>2 призера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призер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8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2020-2021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победителя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победитель</a:t>
                      </a:r>
                    </a:p>
                    <a:p>
                      <a:pPr algn="ctr"/>
                      <a:r>
                        <a:rPr lang="ru-RU" dirty="0"/>
                        <a:t>1 призер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призер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8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2021-2022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победитель</a:t>
                      </a:r>
                    </a:p>
                    <a:p>
                      <a:pPr algn="ctr"/>
                      <a:r>
                        <a:rPr lang="ru-RU" dirty="0"/>
                        <a:t>1 призер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призера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призера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08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2022-2023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победитель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призера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8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2023-2024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победитель, 4 призера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Итоги будут позже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призера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194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E187B-D918-4A05-B9E5-8B67EFEF3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725832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конференции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89F84C-43AC-41AE-9229-357D8E6BD7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0DFB55-1384-4327-8110-2E17D25D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9" y="1772816"/>
            <a:ext cx="3510390" cy="39673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848966-84A6-45C9-8C2E-CD7CED1D2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473" y="1772816"/>
            <a:ext cx="3355911" cy="39673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64E611-771B-457A-8B3E-E0301ED27B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96" y="3861048"/>
            <a:ext cx="36724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49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E187B-D918-4A05-B9E5-8B67EFEF3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510944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Областные  конференции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89F84C-43AC-41AE-9229-357D8E6BD7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DD0287-3AEF-494E-8542-00061AB846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750" y="1628800"/>
            <a:ext cx="2967289" cy="38546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3FDCDA7-20E5-4BE9-8FEC-2927AE2509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3" y="3429000"/>
            <a:ext cx="2967289" cy="309634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E21D5B-0B61-4EEC-A652-CD1C8CB9E1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628800"/>
            <a:ext cx="3231651" cy="44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37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3F068-F406-4E6A-8D8C-6DA18D141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6538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Областные  конференции</a:t>
            </a:r>
            <a:endParaRPr lang="ru-RU" sz="4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3CF9DB-4810-47CC-89C1-9A8343A826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C999A9-8B37-4C43-9637-A31A8DDC16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206" y="1628800"/>
            <a:ext cx="3528392" cy="44702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EAF27D-A86A-4C43-96C1-4A87A7D901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528392" cy="44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81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E187B-D918-4A05-B9E5-8B67EFEF3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510944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Межрегиональные   конференции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89F84C-43AC-41AE-9229-357D8E6BD7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E941464-182A-46FC-B6E8-252F89478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25493"/>
            <a:ext cx="3528392" cy="48104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55DF90B-3ABA-49F5-ADFA-4EA0311B43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70" y="1318119"/>
            <a:ext cx="3607873" cy="481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2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C9FBA-F8A8-46B7-8DF3-CC6EE9971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225" y="1628800"/>
            <a:ext cx="7543800" cy="72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Межрегиональные   конференции</a:t>
            </a:r>
            <a:endParaRPr lang="ru-RU" sz="4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D036C9-6D78-4D8A-AF73-8A88A9DB7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DE2DC4-F22F-4004-B63F-925A71DB08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0" y="1588467"/>
            <a:ext cx="3554252" cy="46488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8C89E4-A82B-4786-BE6F-D2D3DDA49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335" y="1567629"/>
            <a:ext cx="3554252" cy="466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91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C9FBA-F8A8-46B7-8DF3-CC6EE9971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225" y="1628800"/>
            <a:ext cx="7543800" cy="72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Межрегиональные   конференции</a:t>
            </a:r>
            <a:endParaRPr lang="ru-RU" sz="4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D036C9-6D78-4D8A-AF73-8A88A9DB7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CE6369-3275-4DE7-94E6-1643E3D13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1844824"/>
            <a:ext cx="3919352" cy="46805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BC3EC1-8F68-494C-AFB7-7A9DD6D3E3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04" y="1844824"/>
            <a:ext cx="376165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7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C9FBA-F8A8-46B7-8DF3-CC6EE9971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132012"/>
            <a:ext cx="7543800" cy="72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  конференции</a:t>
            </a:r>
            <a:endParaRPr lang="ru-RU" sz="4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D036C9-6D78-4D8A-AF73-8A88A9DB7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9407F3-D2BC-49B4-AC2A-9FE7D79F36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3384376" cy="45365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3B9FFD-061C-41B8-B97D-8A39C582D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576" y="1628800"/>
            <a:ext cx="338437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25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C9FBA-F8A8-46B7-8DF3-CC6EE9971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132012"/>
            <a:ext cx="7543800" cy="720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   конференции</a:t>
            </a:r>
            <a:endParaRPr lang="ru-RU" sz="4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D036C9-6D78-4D8A-AF73-8A88A9DB7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31FD34-C712-4B48-B928-712BB2CC8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8" y="1122987"/>
            <a:ext cx="4227934" cy="54182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25F5E9-82E1-45AB-A353-4FE58B5BE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70" y="1168016"/>
            <a:ext cx="4029912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78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исследовательской деятельности обучающихся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индивидуальных проектов выпускниками на высоком уровне, призовые места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умений обучающимися создавать исследовательские работы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выпускников 9 и 11 классов в ВУЗы и колледжи, связанные с биологией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ВятГУ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КХТИ,  КГМА,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Уржумский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медицинский колледж, медико-фармацевтический колледж Казанского  государственного медицинского  университета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Интериоризация,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данных исследований в жизни  (выращивание крепкой и здоровой рассады, осмысление экологических проблем – влияние противогололедных реагентов на окружающую среду, исследование вреда и пользы полиэтилена)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анкетирования увеличилась доля обучающихся, ведущих   здоровый образ жизни 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07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AD432-9734-4F0D-A16E-B9F6230B9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5591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организации исследовательской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678F25-2E7E-4E42-81E8-585355B03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Организационно- подготовительный.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 обучающимися на занятиях  внеурочной деятельности выявляются ученики, которым интересно проводить исследования по изучению природы, своего организма. Формируется группа учащихся, желающих работать в исследовательском направлении.</a:t>
            </a:r>
          </a:p>
        </p:txBody>
      </p:sp>
    </p:spTree>
    <p:extLst>
      <p:ext uri="{BB962C8B-B14F-4D97-AF65-F5344CB8AC3E}">
        <p14:creationId xmlns:p14="http://schemas.microsoft.com/office/powerpoint/2010/main" val="2268928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8108B-6682-40D2-BD27-69A85178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исследовательской деятельности обучающихся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BAE25C3-DD8B-427A-92CD-F39716A023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9" y="1846263"/>
            <a:ext cx="3017043" cy="402272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E7999D2-0A55-40FE-83A6-640A9FE985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08259"/>
            <a:ext cx="3017043" cy="4022725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46EACD-325C-45D2-A08D-C6DF54581C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35" y="2276872"/>
            <a:ext cx="3017043" cy="402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62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92FC5-261C-48BA-A5FA-CE7428842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исследовательской деятельности обучающихся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9B7DCDC-7D74-4D38-A7DE-3DDC11F179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22" y="1846263"/>
            <a:ext cx="3017043" cy="4022725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6F372174-A2E0-409A-B73F-52D65B7028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78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3351030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92FC5-261C-48BA-A5FA-CE7428842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исследовательской деятельности обучающихся</a:t>
            </a: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7B41A7C8-D31C-413D-9E6C-DB46B78802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22" y="1846263"/>
            <a:ext cx="3017043" cy="4022725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B290759B-296F-4B39-8E5C-52A65D7A58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78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2128495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620689"/>
            <a:ext cx="7301096" cy="64807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Диссеминация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опыта моей  работы по проектной и исследовательской деятельности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252484"/>
              </p:ext>
            </p:extLst>
          </p:nvPr>
        </p:nvGraphicFramePr>
        <p:xfrm>
          <a:off x="1547664" y="1556792"/>
          <a:ext cx="6576392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0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3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27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Название выступления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1749"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/>
                        <a:t>Межрегиональный методический семинар «Построение образовательного пространства лицея на основе деятельностного подхода»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/>
                        <a:t>«Проектная и исследовательская деятельность как ресурс</a:t>
                      </a:r>
                      <a:r>
                        <a:rPr lang="ru-RU" sz="1600" baseline="0" dirty="0"/>
                        <a:t> развития и ученика»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1377"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/>
                        <a:t>Межрегиональный семинар «Моделирование процессов управления качеством образования</a:t>
                      </a:r>
                      <a:r>
                        <a:rPr lang="ru-RU" sz="1600" baseline="0" dirty="0"/>
                        <a:t> на основе ВСОКО»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/>
                        <a:t>«Работа с индивидуальным проектом как основа достижения метапредметных результатов»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2121"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/>
                        <a:t>Заседание</a:t>
                      </a:r>
                      <a:r>
                        <a:rPr lang="ru-RU" sz="1600" baseline="0" dirty="0"/>
                        <a:t> ш</a:t>
                      </a:r>
                      <a:r>
                        <a:rPr lang="ru-RU" sz="1600" dirty="0"/>
                        <a:t>кольного методического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 объединения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/>
                        <a:t>«Методика</a:t>
                      </a:r>
                      <a:r>
                        <a:rPr lang="ru-RU" sz="1600" baseline="0" dirty="0"/>
                        <a:t> создания и представления исследовательских работ»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508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7A124-F47E-4CF0-9D23-B75A90BEB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Диссеминация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опыта моей  работы по проектной и исследовательской деятельности </a:t>
            </a: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DFF4AB-E832-4131-8808-ACD043FFB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98542"/>
            <a:ext cx="3346322" cy="44617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FB08EC-7FFC-4892-9582-D3EB9F958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01" y="1737361"/>
            <a:ext cx="3733731" cy="442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96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7A124-F47E-4CF0-9D23-B75A90BEB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Диссеминация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опыта моей  работы по проектной и исследовательской деятельности 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F010E4-D86C-49B5-952C-D183D9A094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37360"/>
            <a:ext cx="3651870" cy="42119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315588-C604-4F56-BBF0-BAD4FCFFE9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77" y="1737360"/>
            <a:ext cx="3795886" cy="421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399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7A124-F47E-4CF0-9D23-B75A90BEB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Диссеминация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опыта моей  работы по проектной и исследовательской деятельности </a:t>
            </a: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EB963F-3C42-4313-80B8-64992314B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37361"/>
            <a:ext cx="3723878" cy="44999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B2C5D3-06D0-497E-8470-7EF4F32492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61" y="1737361"/>
            <a:ext cx="3674799" cy="449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064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B8C29-3DF3-4060-99EB-94D9428C7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684" y="286604"/>
            <a:ext cx="6594132" cy="14507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AF911B-848E-4D63-8369-3F62E5ECF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1CC146-D55B-4B33-9379-2DB565EAE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57250"/>
            <a:ext cx="799288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10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AD432-9734-4F0D-A16E-B9F6230B9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5591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организации исследовательской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678F25-2E7E-4E42-81E8-585355B03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Теоретическая подготовка.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теоретических занятиях знакомимся с научно- исследовательской деятельностью на примерах работ известных ученых – М.В. Ломоносова, К.А. Тимирязева, И.П. Павлова. Основной метод – метод научного познания. Повторяем правила техники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1740846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AD432-9734-4F0D-A16E-B9F6230B9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5591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организации исследовательской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678F25-2E7E-4E42-81E8-585355B03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Практическая подготовка.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учатся: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пользоваться измерительными приборами,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таблицы, графики, диаграммы,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компьютерные технологии при составлении отчетов.</a:t>
            </a:r>
          </a:p>
        </p:txBody>
      </p:sp>
    </p:spTree>
    <p:extLst>
      <p:ext uri="{BB962C8B-B14F-4D97-AF65-F5344CB8AC3E}">
        <p14:creationId xmlns:p14="http://schemas.microsoft.com/office/powerpoint/2010/main" val="99968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AD432-9734-4F0D-A16E-B9F6230B9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5591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организации исследовательской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678F25-2E7E-4E42-81E8-585355B03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Практическая подготовка.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учатся: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пользоваться каталогами в библиотеке,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систематизации документов в архивах,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систематизации 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в архивах,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библиографию.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4724FC4-ADDF-45B4-887D-596CC49A6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83369"/>
            <a:ext cx="2281145" cy="199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963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оформление цитат из книг, журналов, интернет- ресурсов</a:t>
            </a:r>
          </a:p>
          <a:p>
            <a:pPr algn="just"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библиографического списка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Ученикам дается вариант </a:t>
            </a:r>
            <a:r>
              <a:rPr lang="ru-RU" b="1" dirty="0"/>
              <a:t>оформления</a:t>
            </a:r>
            <a:r>
              <a:rPr lang="ru-RU" dirty="0"/>
              <a:t> цитат из разных источников литературы, они ищут ошибки и исправляют их. </a:t>
            </a:r>
          </a:p>
          <a:p>
            <a:r>
              <a:rPr lang="ru-RU" dirty="0"/>
              <a:t>Правильное оформление </a:t>
            </a:r>
            <a:r>
              <a:rPr lang="ru-RU" b="1" dirty="0"/>
              <a:t>библиографического списка</a:t>
            </a:r>
          </a:p>
          <a:p>
            <a:pPr marL="0" indent="0">
              <a:buNone/>
            </a:pPr>
            <a:r>
              <a:rPr lang="ru-RU" dirty="0"/>
              <a:t>«Нитраты в овощах и фруктах – как от них избавиться» </a:t>
            </a:r>
            <a:r>
              <a:rPr lang="ru-RU" u="sng" dirty="0">
                <a:hlinkClick r:id="rId2"/>
              </a:rPr>
              <a:t>https://ibeauty-health.com/zdorovoe_pitanie/kak-izbavitsya-ot-nitratov-i-pesticidov-v-ovoshhax-i-fruktax.html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«Что такое нитраты и чем они опасны?»  </a:t>
            </a:r>
            <a:r>
              <a:rPr lang="ru-RU" u="sng" dirty="0">
                <a:hlinkClick r:id="rId3"/>
              </a:rPr>
              <a:t>https://labuda.blog/47346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Экология родного края / Под ред. </a:t>
            </a:r>
            <a:r>
              <a:rPr lang="ru-RU" dirty="0" err="1"/>
              <a:t>Т.Я.Ашихминой</a:t>
            </a:r>
            <a:r>
              <a:rPr lang="ru-RU" dirty="0"/>
              <a:t>. – Киров,: Вятка, 1996.</a:t>
            </a:r>
          </a:p>
          <a:p>
            <a:pPr marL="0" lvl="0" indent="0">
              <a:buNone/>
            </a:pPr>
            <a:r>
              <a:rPr lang="ru-RU" dirty="0"/>
              <a:t>«Нитраты и </a:t>
            </a:r>
            <a:r>
              <a:rPr lang="ru-RU" dirty="0" err="1"/>
              <a:t>нитратомер</a:t>
            </a:r>
            <a:r>
              <a:rPr lang="ru-RU" dirty="0"/>
              <a:t> | Азбука здоровья» </a:t>
            </a:r>
            <a:r>
              <a:rPr lang="ru-RU" u="sng" dirty="0">
                <a:hlinkClick r:id="rId4"/>
              </a:rPr>
              <a:t>https://azbyka.ru/zdorovie/nitraty-v-ovoshhah-i-fruktah-stoit-li-pokupat-nitratomer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«Нитраты в овощах: что такое нитраты и откуда они берутся в овощах?» </a:t>
            </a:r>
            <a:r>
              <a:rPr lang="ru-RU" u="sng" dirty="0">
                <a:hlinkClick r:id="rId5"/>
              </a:rPr>
              <a:t>http://zagorodnaya-life.ru/nitraty-v-ovoshhax-chto-takoe-nitraty-i-otkuda-oni-berutsya-v-ovoshhax/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010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AD432-9734-4F0D-A16E-B9F6230B9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5591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организации исследовательской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678F25-2E7E-4E42-81E8-585355B03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Выбор и утверждение темы исследования.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 круг проблем, формулируем темы исследований. 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 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данной темы на уроках, во внеурочных мероприятиях.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AD89E2-6933-4E3E-9CB2-0AEA746A8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12975"/>
            <a:ext cx="2407462" cy="177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10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темы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Учителем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Учеником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Родителем </a:t>
            </a:r>
          </a:p>
          <a:p>
            <a:pPr algn="r">
              <a:buFont typeface="Courier New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</a:t>
            </a:r>
          </a:p>
          <a:p>
            <a:pPr algn="r">
              <a:buFont typeface="Courier New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 значима</a:t>
            </a:r>
          </a:p>
          <a:p>
            <a:pPr algn="r">
              <a:buFont typeface="Courier New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Интересна </a:t>
            </a:r>
          </a:p>
          <a:p>
            <a:pPr algn="r">
              <a:buFont typeface="Courier New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Представлена практической частью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выбрана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Биоиндикация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воздушного загрязнения по сосне обыкновенной» (экологически значима, перспективна)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выбрана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«Влияние типа темперамента на успешность учебной деятельности подростков» (лично значима, связана с будущей профессией –психолог)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выбрана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«Анализ пищевых добавок в продуктах питания, их влияние на здоровье человека (важна для здоровья своего ребенка)</a:t>
            </a:r>
          </a:p>
        </p:txBody>
      </p:sp>
    </p:spTree>
    <p:extLst>
      <p:ext uri="{BB962C8B-B14F-4D97-AF65-F5344CB8AC3E}">
        <p14:creationId xmlns:p14="http://schemas.microsoft.com/office/powerpoint/2010/main" val="316032529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765</TotalTime>
  <Words>1137</Words>
  <Application>Microsoft Office PowerPoint</Application>
  <PresentationFormat>Экран (4:3)</PresentationFormat>
  <Paragraphs>200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Times New Roman</vt:lpstr>
      <vt:lpstr>Wingdings</vt:lpstr>
      <vt:lpstr>Ретро</vt:lpstr>
      <vt:lpstr>Формирование экологической культуры обучающихся посредством исследовательской работы</vt:lpstr>
      <vt:lpstr>Исследовательская деятельность обучающихся</vt:lpstr>
      <vt:lpstr>Этапы организации исследовательской деятельности</vt:lpstr>
      <vt:lpstr>Этапы организации исследовательской деятельности</vt:lpstr>
      <vt:lpstr>Этапы организации исследовательской деятельности</vt:lpstr>
      <vt:lpstr>Этапы организации исследовательской деятельности</vt:lpstr>
      <vt:lpstr>Обзор литературы</vt:lpstr>
      <vt:lpstr>Этапы организации исследовательской деятельности</vt:lpstr>
      <vt:lpstr>Выбор темы</vt:lpstr>
      <vt:lpstr>Этапы организации исследовательской деятельности</vt:lpstr>
      <vt:lpstr>Подготовительный этап</vt:lpstr>
      <vt:lpstr>Практическая часть</vt:lpstr>
      <vt:lpstr>Этапы организации исследовательской деятельности</vt:lpstr>
      <vt:lpstr>Создание  текстового документа</vt:lpstr>
      <vt:lpstr>Этапы организации исследовательской деятельности</vt:lpstr>
      <vt:lpstr>Создание текста выступления</vt:lpstr>
      <vt:lpstr>  Система  работы по подготовке исследовательских работ </vt:lpstr>
      <vt:lpstr>Ежегодное участие во Всероссийской олимпиаде по экологии  (в олимпиаде есть тур проектных работ) </vt:lpstr>
      <vt:lpstr>Результативность проектной и  исследовательской деятельности  обучающихся </vt:lpstr>
      <vt:lpstr>Ежегодное участие в  конференциях  и конкурсах  исследовательских работ </vt:lpstr>
      <vt:lpstr>Школьные конференции</vt:lpstr>
      <vt:lpstr>Областные  конференции</vt:lpstr>
      <vt:lpstr>Областные  конференции</vt:lpstr>
      <vt:lpstr>Межрегиональные   конференции</vt:lpstr>
      <vt:lpstr>Межрегиональные   конференции</vt:lpstr>
      <vt:lpstr>Межрегиональные   конференции</vt:lpstr>
      <vt:lpstr>Всероссийские   конференции</vt:lpstr>
      <vt:lpstr>Международные    конференции</vt:lpstr>
      <vt:lpstr>Результативность исследовательской деятельности обучающихся</vt:lpstr>
      <vt:lpstr>Результативность исследовательской деятельности обучающихся</vt:lpstr>
      <vt:lpstr>Результативность исследовательской деятельности обучающихся</vt:lpstr>
      <vt:lpstr>Результативность исследовательской деятельности обучающихся</vt:lpstr>
      <vt:lpstr>Диссеминация опыта моей  работы по проектной и исследовательской деятельности </vt:lpstr>
      <vt:lpstr>Диссеминация опыта моей  работы по проектной и исследовательской деятельности </vt:lpstr>
      <vt:lpstr>Диссеминация опыта моей  работы по проектной и исследовательской деятельности </vt:lpstr>
      <vt:lpstr>Диссеминация опыта моей  работы по проектной и исследовательской деятельности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 темы</dc:title>
  <dc:creator>user</dc:creator>
  <cp:lastModifiedBy>Пивоваров Александр Анатольевич</cp:lastModifiedBy>
  <cp:revision>69</cp:revision>
  <dcterms:created xsi:type="dcterms:W3CDTF">2022-04-06T18:02:57Z</dcterms:created>
  <dcterms:modified xsi:type="dcterms:W3CDTF">2025-04-28T05:48:06Z</dcterms:modified>
</cp:coreProperties>
</file>