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 b="0"/>
            </a:pPr>
            <a:r>
              <a:rPr lang="ru-RU" sz="2800" b="0" dirty="0" smtClean="0"/>
              <a:t>На начало</a:t>
            </a:r>
            <a:endParaRPr lang="ru-RU" sz="2800" b="0" dirty="0"/>
          </a:p>
        </c:rich>
      </c:tx>
      <c:layout>
        <c:manualLayout>
          <c:xMode val="edge"/>
          <c:yMode val="edge"/>
          <c:x val="0.37616659759635335"/>
          <c:y val="7.2141553250650511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начало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высокий</c:v>
                </c:pt>
                <c:pt idx="1">
                  <c:v>низкий</c:v>
                </c:pt>
                <c:pt idx="2">
                  <c:v>средний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4.0000000000000063E-2</c:v>
                </c:pt>
                <c:pt idx="1">
                  <c:v>0.8</c:v>
                </c:pt>
                <c:pt idx="2">
                  <c:v>0.16000000000000023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91-430D-9EE6-C50EA9DFB3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overlay val="0"/>
      <c:txPr>
        <a:bodyPr/>
        <a:lstStyle/>
        <a:p>
          <a:pPr>
            <a:defRPr sz="3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1 класс</c:v>
                </c:pt>
                <c:pt idx="1">
                  <c:v>2 класс</c:v>
                </c:pt>
                <c:pt idx="2">
                  <c:v>3 класс</c:v>
                </c:pt>
                <c:pt idx="3">
                  <c:v>4 класс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0.8</c:v>
                </c:pt>
                <c:pt idx="1">
                  <c:v>0.48000000000000004</c:v>
                </c:pt>
                <c:pt idx="2">
                  <c:v>0.24000000000000002</c:v>
                </c:pt>
                <c:pt idx="3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DE-400F-83DD-2C48C994841A}"/>
            </c:ext>
          </c:extLst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1 класс</c:v>
                </c:pt>
                <c:pt idx="1">
                  <c:v>2 класс</c:v>
                </c:pt>
                <c:pt idx="2">
                  <c:v>3 класс</c:v>
                </c:pt>
                <c:pt idx="3">
                  <c:v>4 класс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0.16</c:v>
                </c:pt>
                <c:pt idx="1">
                  <c:v>0.36000000000000004</c:v>
                </c:pt>
                <c:pt idx="2">
                  <c:v>0.44</c:v>
                </c:pt>
                <c:pt idx="3">
                  <c:v>0.28000000000000008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DE-400F-83DD-2C48C99484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8562688"/>
        <c:axId val="92877568"/>
        <c:axId val="0"/>
      </c:bar3DChart>
      <c:catAx>
        <c:axId val="88562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2877568"/>
        <c:crosses val="autoZero"/>
        <c:auto val="1"/>
        <c:lblAlgn val="ctr"/>
        <c:lblOffset val="100"/>
        <c:noMultiLvlLbl val="0"/>
      </c:catAx>
      <c:valAx>
        <c:axId val="928775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85626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"5"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1 класс</c:v>
                </c:pt>
                <c:pt idx="1">
                  <c:v>2 класс</c:v>
                </c:pt>
                <c:pt idx="2">
                  <c:v>3 класс</c:v>
                </c:pt>
                <c:pt idx="3">
                  <c:v>4 класс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0.32000000000000051</c:v>
                </c:pt>
                <c:pt idx="1">
                  <c:v>0.48000000000000032</c:v>
                </c:pt>
                <c:pt idx="2">
                  <c:v>0.60000000000000064</c:v>
                </c:pt>
                <c:pt idx="3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43-480B-804D-7C6436FDA80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"3"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1 класс</c:v>
                </c:pt>
                <c:pt idx="1">
                  <c:v>2 класс</c:v>
                </c:pt>
                <c:pt idx="2">
                  <c:v>3 класс</c:v>
                </c:pt>
                <c:pt idx="3">
                  <c:v>4 класс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0.12000000000000002</c:v>
                </c:pt>
                <c:pt idx="1">
                  <c:v>0.12000000000000002</c:v>
                </c:pt>
                <c:pt idx="2">
                  <c:v>0.16</c:v>
                </c:pt>
                <c:pt idx="3">
                  <c:v>8.0000000000000043E-2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43-480B-804D-7C6436FDA80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"4"-"5"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1 класс</c:v>
                </c:pt>
                <c:pt idx="1">
                  <c:v>2 класс</c:v>
                </c:pt>
                <c:pt idx="2">
                  <c:v>3 класс</c:v>
                </c:pt>
                <c:pt idx="3">
                  <c:v>4 класс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0.56000000000000005</c:v>
                </c:pt>
                <c:pt idx="1">
                  <c:v>0.4</c:v>
                </c:pt>
                <c:pt idx="2">
                  <c:v>0.24000000000000021</c:v>
                </c:pt>
                <c:pt idx="3">
                  <c:v>0.12000000000000002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43-480B-804D-7C6436FDA8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95491968"/>
        <c:axId val="95493504"/>
        <c:axId val="0"/>
      </c:bar3DChart>
      <c:catAx>
        <c:axId val="95491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5493504"/>
        <c:crosses val="autoZero"/>
        <c:auto val="1"/>
        <c:lblAlgn val="ctr"/>
        <c:lblOffset val="100"/>
        <c:noMultiLvlLbl val="0"/>
      </c:catAx>
      <c:valAx>
        <c:axId val="954935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954919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3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0.2</c:v>
                </c:pt>
                <c:pt idx="1">
                  <c:v>0.4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E8-4BC0-8765-3A585742BF4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3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>
                  <c:v>0.6</c:v>
                </c:pt>
                <c:pt idx="1">
                  <c:v>0.48</c:v>
                </c:pt>
                <c:pt idx="2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E8-4BC0-8765-3A585742BF4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3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</c:strCache>
            </c:strRef>
          </c:cat>
          <c:val>
            <c:numRef>
              <c:f>Лист1!$D$2:$D$6</c:f>
              <c:numCache>
                <c:formatCode>0%</c:formatCode>
                <c:ptCount val="5"/>
                <c:pt idx="0">
                  <c:v>0.2</c:v>
                </c:pt>
                <c:pt idx="1">
                  <c:v>0.12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E8-4BC0-8765-3A585742BF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95531776"/>
        <c:axId val="95533696"/>
        <c:axId val="0"/>
      </c:bar3DChart>
      <c:catAx>
        <c:axId val="95531776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baseline="0" dirty="0" smtClean="0"/>
                  <a:t>             </a:t>
                </a:r>
                <a:r>
                  <a:rPr lang="ru-RU" baseline="0" dirty="0" smtClean="0"/>
                  <a:t>   </a:t>
                </a:r>
                <a:r>
                  <a:rPr lang="ru-RU" b="0" baseline="0" dirty="0" smtClean="0"/>
                  <a:t>2 </a:t>
                </a:r>
                <a:r>
                  <a:rPr lang="ru-RU" b="0" baseline="0" dirty="0" smtClean="0"/>
                  <a:t>класс       </a:t>
                </a:r>
                <a:r>
                  <a:rPr lang="ru-RU" b="0" baseline="0" dirty="0" smtClean="0"/>
                  <a:t>3 </a:t>
                </a:r>
                <a:r>
                  <a:rPr lang="ru-RU" b="0" baseline="0" dirty="0" smtClean="0"/>
                  <a:t>класс   </a:t>
                </a:r>
                <a:r>
                  <a:rPr lang="ru-RU" b="0" baseline="0" dirty="0" smtClean="0"/>
                  <a:t>  </a:t>
                </a:r>
                <a:r>
                  <a:rPr lang="ru-RU" b="0" baseline="0" dirty="0" smtClean="0"/>
                  <a:t>4 класс               </a:t>
                </a:r>
                <a:endParaRPr lang="ru-RU" b="0" dirty="0"/>
              </a:p>
            </c:rich>
          </c:tx>
          <c:layout>
            <c:manualLayout>
              <c:xMode val="edge"/>
              <c:yMode val="edge"/>
              <c:x val="0"/>
              <c:y val="0.87956469165659013"/>
            </c:manualLayout>
          </c:layout>
          <c:overlay val="0"/>
        </c:title>
        <c:numFmt formatCode="General" sourceLinked="0"/>
        <c:majorTickMark val="out"/>
        <c:minorTickMark val="none"/>
        <c:tickLblPos val="none"/>
        <c:crossAx val="95533696"/>
        <c:crosses val="autoZero"/>
        <c:auto val="1"/>
        <c:lblAlgn val="ctr"/>
        <c:lblOffset val="100"/>
        <c:noMultiLvlLbl val="0"/>
      </c:catAx>
      <c:valAx>
        <c:axId val="95533696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955317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333F9-3E5F-47A5-A5C6-145AFFA69668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0EF7E-3AB4-4585-ADCE-C4F45EE4F8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0EF7E-3AB4-4585-ADCE-C4F45EE4F8A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20AA19F-11F1-481C-9367-CC23BB99D3AA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B1D0491-1305-426D-B5B8-690CE40E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A19F-11F1-481C-9367-CC23BB99D3AA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0491-1305-426D-B5B8-690CE40E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820AA19F-11F1-481C-9367-CC23BB99D3AA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B1D0491-1305-426D-B5B8-690CE40E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A19F-11F1-481C-9367-CC23BB99D3AA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0491-1305-426D-B5B8-690CE40E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20AA19F-11F1-481C-9367-CC23BB99D3AA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6B1D0491-1305-426D-B5B8-690CE40E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A19F-11F1-481C-9367-CC23BB99D3AA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0491-1305-426D-B5B8-690CE40E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A19F-11F1-481C-9367-CC23BB99D3AA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0491-1305-426D-B5B8-690CE40E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A19F-11F1-481C-9367-CC23BB99D3AA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0491-1305-426D-B5B8-690CE40E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20AA19F-11F1-481C-9367-CC23BB99D3AA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0491-1305-426D-B5B8-690CE40E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A19F-11F1-481C-9367-CC23BB99D3AA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0491-1305-426D-B5B8-690CE40E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A19F-11F1-481C-9367-CC23BB99D3AA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0491-1305-426D-B5B8-690CE40E5B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20AA19F-11F1-481C-9367-CC23BB99D3AA}" type="datetimeFigureOut">
              <a:rPr lang="ru-RU" smtClean="0"/>
              <a:pPr/>
              <a:t>28.03.2025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B1D0491-1305-426D-B5B8-690CE40E5B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242889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Диалог-прием активизации деятельности ребенка в процессе подготовки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 грамотного читателя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DSCN18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3071810"/>
            <a:ext cx="4687258" cy="3357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072494" cy="50006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+mn-lt"/>
              </a:rPr>
              <a:t>Качество обучения по литературному чтению </a:t>
            </a:r>
            <a:endParaRPr lang="ru-RU" sz="2400" b="1" dirty="0">
              <a:solidFill>
                <a:srgbClr val="7030A0"/>
              </a:solidFill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692696"/>
          <a:ext cx="7929618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82" y="3406434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Качество обучения по русскому языку (изложение)</a:t>
            </a:r>
            <a:endParaRPr lang="ru-RU" sz="2800" b="1" dirty="0">
              <a:solidFill>
                <a:srgbClr val="7030A0"/>
              </a:solidFill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2370431"/>
              </p:ext>
            </p:extLst>
          </p:nvPr>
        </p:nvGraphicFramePr>
        <p:xfrm>
          <a:off x="214282" y="3929066"/>
          <a:ext cx="7858180" cy="2625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/>
      <p:bldGraphic spid="6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7829576" cy="2143140"/>
          </a:xfrm>
        </p:spPr>
        <p:txBody>
          <a:bodyPr>
            <a:noAutofit/>
          </a:bodyPr>
          <a:lstStyle/>
          <a:p>
            <a:pPr algn="ctr"/>
            <a:r>
              <a:rPr lang="ru-RU" sz="5400" b="1" i="1" dirty="0">
                <a:solidFill>
                  <a:srgbClr val="7030A0"/>
                </a:solidFill>
              </a:rPr>
              <a:t>П</a:t>
            </a:r>
            <a:r>
              <a:rPr lang="ru-RU" sz="5400" b="1" i="1" dirty="0" smtClean="0">
                <a:solidFill>
                  <a:srgbClr val="7030A0"/>
                </a:solidFill>
              </a:rPr>
              <a:t>роблема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0" dirty="0" smtClean="0"/>
              <a:t/>
            </a:r>
            <a:br>
              <a:rPr lang="ru-RU" sz="2400" b="0" dirty="0" smtClean="0"/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786058"/>
            <a:ext cx="7858180" cy="3340105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ru-RU" sz="54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</a:p>
          <a:p>
            <a:pPr lvl="2">
              <a:buNone/>
            </a:pPr>
            <a:r>
              <a:rPr lang="ru-RU" sz="3200" dirty="0" smtClean="0"/>
              <a:t>Создать условия для формирования</a:t>
            </a:r>
          </a:p>
          <a:p>
            <a:pPr lvl="2">
              <a:buNone/>
            </a:pPr>
            <a:r>
              <a:rPr lang="ru-RU" sz="3200" dirty="0" smtClean="0"/>
              <a:t>грамотного читателя на основе</a:t>
            </a:r>
          </a:p>
          <a:p>
            <a:pPr lvl="2">
              <a:buNone/>
            </a:pPr>
            <a:r>
              <a:rPr lang="ru-RU" sz="3200" dirty="0" smtClean="0"/>
              <a:t>использования приёма диалога с</a:t>
            </a:r>
          </a:p>
          <a:p>
            <a:pPr lvl="2">
              <a:buNone/>
            </a:pPr>
            <a:r>
              <a:rPr lang="ru-RU" sz="3200" dirty="0" smtClean="0"/>
              <a:t>автором через текст.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1357298"/>
            <a:ext cx="6572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Учащиеся не владеют приемами понимания текста.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500166" y="2643182"/>
            <a:ext cx="5643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7030A0"/>
                </a:solidFill>
                <a:latin typeface="+mj-lt"/>
              </a:rPr>
              <a:t>Цель работы</a:t>
            </a:r>
            <a:endParaRPr lang="ru-RU" sz="5400" b="1" i="1" dirty="0">
              <a:solidFill>
                <a:srgbClr val="7030A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85786" y="214290"/>
            <a:ext cx="7239000" cy="19288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300" b="1" dirty="0" smtClean="0">
                <a:solidFill>
                  <a:srgbClr val="7030A0"/>
                </a:solidFill>
              </a:rPr>
              <a:t>Диалог с автором </a:t>
            </a:r>
            <a:r>
              <a:rPr lang="ru-RU" sz="6000" b="1" dirty="0" smtClean="0">
                <a:solidFill>
                  <a:srgbClr val="7030A0"/>
                </a:solidFill>
              </a:rPr>
              <a:t/>
            </a:r>
            <a:br>
              <a:rPr lang="ru-RU" sz="6000" b="1" dirty="0" smtClean="0">
                <a:solidFill>
                  <a:srgbClr val="7030A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9" name="Выноска со стрелкой вниз 28"/>
          <p:cNvSpPr/>
          <p:nvPr/>
        </p:nvSpPr>
        <p:spPr>
          <a:xfrm>
            <a:off x="1071538" y="1000108"/>
            <a:ext cx="2714644" cy="2143140"/>
          </a:xfrm>
          <a:prstGeom prst="down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Прием работы с тестом во время чтения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1" name="Выноска со стрелкой вниз 30"/>
          <p:cNvSpPr/>
          <p:nvPr/>
        </p:nvSpPr>
        <p:spPr>
          <a:xfrm>
            <a:off x="4714876" y="1000108"/>
            <a:ext cx="2714644" cy="2143140"/>
          </a:xfrm>
          <a:prstGeom prst="down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Естественная беседа с автором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214546" y="3214686"/>
            <a:ext cx="4214842" cy="10001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операции</a:t>
            </a:r>
            <a:endParaRPr lang="ru-RU" sz="4400" dirty="0">
              <a:solidFill>
                <a:schemeClr val="tx1"/>
              </a:solidFill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rot="10800000" flipV="1">
            <a:off x="1928794" y="4214818"/>
            <a:ext cx="135732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4000496" y="4572008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5500694" y="4214818"/>
            <a:ext cx="128588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928662" y="5000636"/>
            <a:ext cx="2071702" cy="16430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Поиск скрытых в тексте  вопросов</a:t>
            </a:r>
            <a:endParaRPr lang="ru-RU" sz="28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3357554" y="5000636"/>
            <a:ext cx="2143140" cy="16430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err="1" smtClean="0"/>
              <a:t>Прогнозиро-вание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5857884" y="5000636"/>
            <a:ext cx="2071702" cy="16430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err="1" smtClean="0"/>
              <a:t>Само-контроль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29" grpId="0" animBg="1"/>
      <p:bldP spid="31" grpId="0" animBg="1"/>
      <p:bldP spid="32" grpId="0" animBg="1"/>
      <p:bldP spid="40" grpId="0" animBg="1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7901014" cy="114300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Уровень аналитического чтения</a:t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2800" b="1" dirty="0" smtClean="0">
                <a:solidFill>
                  <a:srgbClr val="7030A0"/>
                </a:solidFill>
              </a:rPr>
              <a:t>2 класс</a:t>
            </a:r>
            <a:endParaRPr lang="ru-RU" sz="2800" b="1" dirty="0">
              <a:solidFill>
                <a:srgbClr val="7030A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7239000" cy="4929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86808" cy="121444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Технологическая часть</a:t>
            </a:r>
            <a:br>
              <a:rPr lang="ru-RU" sz="2800" b="1" dirty="0" smtClean="0">
                <a:solidFill>
                  <a:srgbClr val="7030A0"/>
                </a:solidFill>
              </a:rPr>
            </a:br>
            <a:r>
              <a:rPr lang="ru-RU" sz="2800" b="1" dirty="0" smtClean="0">
                <a:solidFill>
                  <a:srgbClr val="7030A0"/>
                </a:solidFill>
              </a:rPr>
              <a:t>подготовительный этап -авторский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8501122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sz="3200" b="1" dirty="0" smtClean="0"/>
              <a:t>Цель:</a:t>
            </a:r>
            <a:r>
              <a:rPr lang="ru-RU" sz="3200" dirty="0" smtClean="0"/>
              <a:t>  тренировка в построении                        вопросительных предложений.</a:t>
            </a:r>
          </a:p>
          <a:p>
            <a:pPr>
              <a:buNone/>
            </a:pPr>
            <a:r>
              <a:rPr lang="ru-RU" sz="3200" b="1" dirty="0"/>
              <a:t> </a:t>
            </a:r>
            <a:r>
              <a:rPr lang="ru-RU" sz="3200" b="1" dirty="0" smtClean="0"/>
              <a:t> Задания: </a:t>
            </a:r>
          </a:p>
          <a:p>
            <a:r>
              <a:rPr lang="ru-RU" sz="3200" dirty="0"/>
              <a:t>п</a:t>
            </a:r>
            <a:r>
              <a:rPr lang="ru-RU" sz="3200" dirty="0" smtClean="0"/>
              <a:t>овторение вопросительных слов;</a:t>
            </a:r>
          </a:p>
          <a:p>
            <a:r>
              <a:rPr lang="ru-RU" sz="3200" dirty="0" smtClean="0"/>
              <a:t>составление вопросительных предложений;</a:t>
            </a:r>
          </a:p>
          <a:p>
            <a:r>
              <a:rPr lang="ru-RU" sz="3200" dirty="0" smtClean="0"/>
              <a:t>постановка вопросов к предложению.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929618" cy="71438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Основной этап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358246" cy="513207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400" b="1" i="1" dirty="0" smtClean="0"/>
              <a:t> </a:t>
            </a:r>
            <a:r>
              <a:rPr lang="ru-RU" sz="2400" b="1" i="1" dirty="0"/>
              <a:t>П</a:t>
            </a:r>
            <a:r>
              <a:rPr lang="ru-RU" sz="2400" b="1" i="1" dirty="0" smtClean="0"/>
              <a:t>ервая операция </a:t>
            </a:r>
          </a:p>
          <a:p>
            <a:pPr algn="ctr">
              <a:buNone/>
            </a:pPr>
            <a:r>
              <a:rPr lang="ru-RU" sz="3000" b="1" i="1" dirty="0" smtClean="0"/>
              <a:t>Поиск прямых и скрытых в тексте вопросов </a:t>
            </a:r>
          </a:p>
          <a:p>
            <a:pPr algn="ctr">
              <a:buNone/>
            </a:pPr>
            <a:r>
              <a:rPr lang="ru-RU" sz="3000" b="1" dirty="0" smtClean="0"/>
              <a:t>Цель:</a:t>
            </a:r>
            <a:r>
              <a:rPr lang="ru-RU" sz="3000" dirty="0" smtClean="0"/>
              <a:t> </a:t>
            </a:r>
            <a:r>
              <a:rPr lang="ru-RU" sz="3000" i="1" dirty="0" smtClean="0"/>
              <a:t>научить детей задавать вопросы к тексту.</a:t>
            </a:r>
          </a:p>
          <a:p>
            <a:pPr>
              <a:buNone/>
            </a:pPr>
            <a:r>
              <a:rPr lang="ru-RU" sz="2400" b="1" i="1" dirty="0" smtClean="0"/>
              <a:t>     </a:t>
            </a:r>
            <a:r>
              <a:rPr lang="ru-RU" sz="3000" b="1" dirty="0" smtClean="0"/>
              <a:t>Шаги:</a:t>
            </a:r>
          </a:p>
          <a:p>
            <a:r>
              <a:rPr lang="ru-RU" sz="3000" dirty="0" smtClean="0"/>
              <a:t> видеть в тексте прямые вопросы автора;</a:t>
            </a:r>
          </a:p>
          <a:p>
            <a:r>
              <a:rPr lang="ru-RU" sz="3000" dirty="0" smtClean="0"/>
              <a:t> находить скрытые авторские вопросы;</a:t>
            </a:r>
          </a:p>
          <a:p>
            <a:r>
              <a:rPr lang="ru-RU" sz="3000" dirty="0" smtClean="0"/>
              <a:t> самостоятельно формулировать вопросы по ходу чтения;</a:t>
            </a:r>
          </a:p>
          <a:p>
            <a:r>
              <a:rPr lang="ru-RU" sz="3000" dirty="0" smtClean="0"/>
              <a:t> самостоятельно вести диалог с автором по ходу первичного чтения, делая разметку текста.</a:t>
            </a:r>
          </a:p>
          <a:p>
            <a:endParaRPr lang="ru-RU" dirty="0"/>
          </a:p>
        </p:txBody>
      </p:sp>
      <p:pic>
        <p:nvPicPr>
          <p:cNvPr id="2050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0"/>
            <a:ext cx="1100023" cy="1805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000"/>
                            </p:stCondLst>
                            <p:childTnLst>
                              <p:par>
                                <p:cTn id="42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4000"/>
                            </p:stCondLst>
                            <p:childTnLst>
                              <p:par>
                                <p:cTn id="48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6000"/>
                            </p:stCondLst>
                            <p:childTnLst>
                              <p:par>
                                <p:cTn id="54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115328" cy="121444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Прогнозирование</a:t>
            </a:r>
            <a:br>
              <a:rPr lang="ru-RU" sz="3600" b="1" dirty="0" smtClean="0">
                <a:solidFill>
                  <a:srgbClr val="7030A0"/>
                </a:solidFill>
              </a:rPr>
            </a:b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000108"/>
            <a:ext cx="8143932" cy="564360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b="1" i="1" dirty="0" smtClean="0"/>
              <a:t>Вторая операция </a:t>
            </a:r>
          </a:p>
          <a:p>
            <a:pPr>
              <a:buNone/>
            </a:pPr>
            <a:r>
              <a:rPr lang="ru-RU" sz="2800" b="1" dirty="0" smtClean="0"/>
              <a:t>    Цель: </a:t>
            </a:r>
            <a:r>
              <a:rPr lang="ru-RU" sz="2800" dirty="0" smtClean="0"/>
              <a:t>развитие умения предполагать содержание текста.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400" dirty="0" smtClean="0"/>
              <a:t>	</a:t>
            </a:r>
            <a:r>
              <a:rPr lang="ru-RU" sz="2800" dirty="0" smtClean="0"/>
              <a:t>Прогнозирование </a:t>
            </a:r>
          </a:p>
          <a:p>
            <a:r>
              <a:rPr lang="ru-RU" sz="2800" dirty="0" smtClean="0"/>
              <a:t>возможных ответов на прямые и скрытые вопросы автора;</a:t>
            </a:r>
          </a:p>
          <a:p>
            <a:r>
              <a:rPr lang="ru-RU" sz="2800" dirty="0" smtClean="0"/>
              <a:t> по автору;</a:t>
            </a:r>
          </a:p>
          <a:p>
            <a:r>
              <a:rPr lang="ru-RU" sz="2800" dirty="0" smtClean="0"/>
              <a:t> по заглавию;</a:t>
            </a:r>
          </a:p>
          <a:p>
            <a:r>
              <a:rPr lang="ru-RU" sz="2800" dirty="0" smtClean="0"/>
              <a:t>по иллюстрации;</a:t>
            </a:r>
          </a:p>
          <a:p>
            <a:r>
              <a:rPr lang="ru-RU" sz="2800" dirty="0" smtClean="0"/>
              <a:t> по ключевым словам;</a:t>
            </a:r>
          </a:p>
          <a:p>
            <a:r>
              <a:rPr lang="ru-RU" sz="2800" dirty="0" smtClean="0"/>
              <a:t> по окончанию текста.</a:t>
            </a:r>
          </a:p>
          <a:p>
            <a:endParaRPr lang="ru-RU" sz="2800" dirty="0"/>
          </a:p>
        </p:txBody>
      </p:sp>
      <p:pic>
        <p:nvPicPr>
          <p:cNvPr id="5" name="Рисунок 4" descr="img08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3786190"/>
            <a:ext cx="2357454" cy="24808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8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7810504" cy="16430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>
                <a:solidFill>
                  <a:srgbClr val="7030A0"/>
                </a:solidFill>
              </a:rPr>
              <a:t>Самоконтроль</a:t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27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358246" cy="5098438"/>
          </a:xfrm>
        </p:spPr>
        <p:txBody>
          <a:bodyPr/>
          <a:lstStyle/>
          <a:p>
            <a:pPr algn="ctr">
              <a:buNone/>
            </a:pPr>
            <a:r>
              <a:rPr lang="ru-RU" sz="2400" b="1" i="1" dirty="0" smtClean="0"/>
              <a:t>Третья операция</a:t>
            </a:r>
          </a:p>
          <a:p>
            <a:pPr>
              <a:buNone/>
            </a:pPr>
            <a:r>
              <a:rPr lang="ru-RU" b="1" dirty="0" smtClean="0"/>
              <a:t>     </a:t>
            </a:r>
            <a:r>
              <a:rPr lang="ru-RU" sz="2800" b="1" dirty="0" smtClean="0"/>
              <a:t>Цель:</a:t>
            </a:r>
            <a:r>
              <a:rPr lang="ru-RU" sz="2800" dirty="0" smtClean="0"/>
              <a:t> проверка своих предположений по тексту.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b="1" dirty="0" smtClean="0"/>
              <a:t>	 Шаги: </a:t>
            </a:r>
          </a:p>
          <a:p>
            <a:r>
              <a:rPr lang="ru-RU" sz="2800" dirty="0" smtClean="0"/>
              <a:t> сравнение ответов-предложений </a:t>
            </a:r>
          </a:p>
          <a:p>
            <a:pPr>
              <a:buNone/>
            </a:pPr>
            <a:r>
              <a:rPr lang="ru-RU" sz="2800" dirty="0" smtClean="0"/>
              <a:t>   с замыслом автора;</a:t>
            </a:r>
          </a:p>
          <a:p>
            <a:r>
              <a:rPr lang="ru-RU" sz="2800" dirty="0" smtClean="0"/>
              <a:t> обсуждение предложений.</a:t>
            </a:r>
            <a:endParaRPr lang="ru-RU" sz="2800" dirty="0"/>
          </a:p>
        </p:txBody>
      </p:sp>
      <p:pic>
        <p:nvPicPr>
          <p:cNvPr id="4" name="Рисунок 3" descr="img08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86380" y="4714884"/>
            <a:ext cx="2824321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043890" cy="89438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Уровень </a:t>
            </a:r>
            <a:r>
              <a:rPr lang="ru-RU" sz="3200" b="1" dirty="0" err="1" smtClean="0">
                <a:solidFill>
                  <a:srgbClr val="7030A0"/>
                </a:solidFill>
              </a:rPr>
              <a:t>сформированности</a:t>
            </a:r>
            <a:r>
              <a:rPr lang="ru-RU" sz="3600" b="1" dirty="0" smtClean="0">
                <a:solidFill>
                  <a:srgbClr val="7030A0"/>
                </a:solidFill>
              </a:rPr>
              <a:t/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3600" b="1" dirty="0" smtClean="0">
                <a:solidFill>
                  <a:srgbClr val="7030A0"/>
                </a:solidFill>
              </a:rPr>
              <a:t>аналитического чтения</a:t>
            </a:r>
            <a:endParaRPr lang="ru-RU" sz="36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</TotalTime>
  <Words>274</Words>
  <Application>Microsoft Office PowerPoint</Application>
  <PresentationFormat>Экран (4:3)</PresentationFormat>
  <Paragraphs>57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Calibri</vt:lpstr>
      <vt:lpstr>Trebuchet MS</vt:lpstr>
      <vt:lpstr>Wingdings</vt:lpstr>
      <vt:lpstr>Wingdings 2</vt:lpstr>
      <vt:lpstr>Изящная</vt:lpstr>
      <vt:lpstr>Диалог-прием активизации деятельности ребенка в процессе подготовки   грамотного читателя</vt:lpstr>
      <vt:lpstr>Проблема   </vt:lpstr>
      <vt:lpstr>Диалог с автором     </vt:lpstr>
      <vt:lpstr>Уровень аналитического чтения 2 класс</vt:lpstr>
      <vt:lpstr>Технологическая часть подготовительный этап -авторский</vt:lpstr>
      <vt:lpstr>Основной этап</vt:lpstr>
      <vt:lpstr>Прогнозирование </vt:lpstr>
      <vt:lpstr>    Самоконтроль   </vt:lpstr>
      <vt:lpstr>Уровень сформированности аналитического чтения</vt:lpstr>
      <vt:lpstr>Качество обучения по литературному чтению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активных методов и приемов в формировании грамотного читателя</dc:title>
  <dc:creator>Английский</dc:creator>
  <cp:lastModifiedBy>кабинет1</cp:lastModifiedBy>
  <cp:revision>46</cp:revision>
  <dcterms:created xsi:type="dcterms:W3CDTF">2009-03-11T11:46:47Z</dcterms:created>
  <dcterms:modified xsi:type="dcterms:W3CDTF">2025-03-28T11:17:10Z</dcterms:modified>
</cp:coreProperties>
</file>