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0"/>
            </a:pPr>
            <a:r>
              <a:rPr lang="ru-RU" sz="2800" b="0" dirty="0" smtClean="0"/>
              <a:t>На начало</a:t>
            </a:r>
            <a:endParaRPr lang="ru-RU" sz="2800" b="0" dirty="0"/>
          </a:p>
        </c:rich>
      </c:tx>
      <c:layout>
        <c:manualLayout>
          <c:xMode val="edge"/>
          <c:yMode val="edge"/>
          <c:x val="0.37616659759635335"/>
          <c:y val="7.214155325065051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начало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низкий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4.0000000000000063E-2</c:v>
                </c:pt>
                <c:pt idx="1">
                  <c:v>0.8</c:v>
                </c:pt>
                <c:pt idx="2">
                  <c:v>0.16000000000000023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1-430D-9EE6-C50EA9DFB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0.8</c:v>
                </c:pt>
                <c:pt idx="1">
                  <c:v>0.48000000000000004</c:v>
                </c:pt>
                <c:pt idx="2">
                  <c:v>0.24000000000000002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E-400F-83DD-2C48C994841A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0.16</c:v>
                </c:pt>
                <c:pt idx="1">
                  <c:v>0.36000000000000004</c:v>
                </c:pt>
                <c:pt idx="2">
                  <c:v>0.44</c:v>
                </c:pt>
                <c:pt idx="3">
                  <c:v>0.28000000000000008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DE-400F-83DD-2C48C9948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562688"/>
        <c:axId val="92877568"/>
        <c:axId val="0"/>
      </c:bar3DChart>
      <c:catAx>
        <c:axId val="8856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877568"/>
        <c:crosses val="autoZero"/>
        <c:auto val="1"/>
        <c:lblAlgn val="ctr"/>
        <c:lblOffset val="100"/>
        <c:noMultiLvlLbl val="0"/>
      </c:catAx>
      <c:valAx>
        <c:axId val="92877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562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0.32000000000000051</c:v>
                </c:pt>
                <c:pt idx="1">
                  <c:v>0.48000000000000032</c:v>
                </c:pt>
                <c:pt idx="2">
                  <c:v>0.60000000000000064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3-480B-804D-7C6436FDA8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0.12000000000000002</c:v>
                </c:pt>
                <c:pt idx="2">
                  <c:v>0.16</c:v>
                </c:pt>
                <c:pt idx="3">
                  <c:v>8.0000000000000043E-2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43-480B-804D-7C6436FDA8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"4"-"5"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0.4</c:v>
                </c:pt>
                <c:pt idx="2">
                  <c:v>0.24000000000000021</c:v>
                </c:pt>
                <c:pt idx="3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43-480B-804D-7C6436FDA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5491968"/>
        <c:axId val="95493504"/>
        <c:axId val="0"/>
      </c:bar3DChart>
      <c:catAx>
        <c:axId val="9549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493504"/>
        <c:crosses val="autoZero"/>
        <c:auto val="1"/>
        <c:lblAlgn val="ctr"/>
        <c:lblOffset val="100"/>
        <c:noMultiLvlLbl val="0"/>
      </c:catAx>
      <c:valAx>
        <c:axId val="95493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5491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8-4BC0-8765-3A585742BF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</c:v>
                </c:pt>
                <c:pt idx="1">
                  <c:v>0.48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E8-4BC0-8765-3A585742BF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0.2</c:v>
                </c:pt>
                <c:pt idx="1">
                  <c:v>0.12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E8-4BC0-8765-3A585742B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5531776"/>
        <c:axId val="95533696"/>
        <c:axId val="0"/>
      </c:bar3DChart>
      <c:catAx>
        <c:axId val="9553177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baseline="0" dirty="0" smtClean="0"/>
                  <a:t>             </a:t>
                </a:r>
                <a:r>
                  <a:rPr lang="ru-RU" baseline="0" dirty="0" smtClean="0"/>
                  <a:t>   </a:t>
                </a:r>
                <a:r>
                  <a:rPr lang="ru-RU" b="0" baseline="0" dirty="0" smtClean="0"/>
                  <a:t>2 </a:t>
                </a:r>
                <a:r>
                  <a:rPr lang="ru-RU" b="0" baseline="0" dirty="0" smtClean="0"/>
                  <a:t>класс       </a:t>
                </a:r>
                <a:r>
                  <a:rPr lang="ru-RU" b="0" baseline="0" dirty="0" smtClean="0"/>
                  <a:t>3 </a:t>
                </a:r>
                <a:r>
                  <a:rPr lang="ru-RU" b="0" baseline="0" dirty="0" smtClean="0"/>
                  <a:t>класс   </a:t>
                </a:r>
                <a:r>
                  <a:rPr lang="ru-RU" b="0" baseline="0" dirty="0" smtClean="0"/>
                  <a:t>  </a:t>
                </a:r>
                <a:r>
                  <a:rPr lang="ru-RU" b="0" baseline="0" dirty="0" smtClean="0"/>
                  <a:t>4 класс               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"/>
              <c:y val="0.87956469165659013"/>
            </c:manualLayout>
          </c:layout>
          <c:overlay val="0"/>
        </c:title>
        <c:numFmt formatCode="General" sourceLinked="0"/>
        <c:majorTickMark val="out"/>
        <c:minorTickMark val="none"/>
        <c:tickLblPos val="none"/>
        <c:crossAx val="95533696"/>
        <c:crosses val="autoZero"/>
        <c:auto val="1"/>
        <c:lblAlgn val="ctr"/>
        <c:lblOffset val="100"/>
        <c:noMultiLvlLbl val="0"/>
      </c:catAx>
      <c:valAx>
        <c:axId val="955336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553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333F9-3E5F-47A5-A5C6-145AFFA69668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0EF7E-3AB4-4585-ADCE-C4F45EE4F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0EF7E-3AB4-4585-ADCE-C4F45EE4F8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0AA19F-11F1-481C-9367-CC23BB99D3AA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1D0491-1305-426D-B5B8-690CE40E5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Диалог-прием активизации деятельности ребенка в процессе подготовки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грамотного читателя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DSCN1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71810"/>
            <a:ext cx="4687258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072494" cy="50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Качество обучения по литературному чтению 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79296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40643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Качество обучения по русскому языку (изложение)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370431"/>
              </p:ext>
            </p:extLst>
          </p:nvPr>
        </p:nvGraphicFramePr>
        <p:xfrm>
          <a:off x="214282" y="3929066"/>
          <a:ext cx="7858180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829576" cy="214314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solidFill>
                  <a:srgbClr val="7030A0"/>
                </a:solidFill>
              </a:rPr>
              <a:t>П</a:t>
            </a:r>
            <a:r>
              <a:rPr lang="ru-RU" sz="5400" b="1" i="1" dirty="0" smtClean="0">
                <a:solidFill>
                  <a:srgbClr val="7030A0"/>
                </a:solidFill>
              </a:rPr>
              <a:t>роблема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7858180" cy="3340105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 lvl="2">
              <a:buNone/>
            </a:pPr>
            <a:r>
              <a:rPr lang="ru-RU" sz="3200" dirty="0" smtClean="0"/>
              <a:t>Создать условия для формирования</a:t>
            </a:r>
          </a:p>
          <a:p>
            <a:pPr lvl="2">
              <a:buNone/>
            </a:pPr>
            <a:r>
              <a:rPr lang="ru-RU" sz="3200" dirty="0" smtClean="0"/>
              <a:t>грамотного читателя на основе</a:t>
            </a:r>
          </a:p>
          <a:p>
            <a:pPr lvl="2">
              <a:buNone/>
            </a:pPr>
            <a:r>
              <a:rPr lang="ru-RU" sz="3200" dirty="0" smtClean="0"/>
              <a:t>использования приёма диалога с</a:t>
            </a:r>
          </a:p>
          <a:p>
            <a:pPr lvl="2">
              <a:buNone/>
            </a:pPr>
            <a:r>
              <a:rPr lang="ru-RU" sz="3200" dirty="0" smtClean="0"/>
              <a:t>автором через текст.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357298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Учащиеся не владеют приемами понимания текста.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2643182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+mj-lt"/>
              </a:rPr>
              <a:t>Цель работы</a:t>
            </a:r>
            <a:endParaRPr lang="ru-RU" sz="5400" b="1" i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14290"/>
            <a:ext cx="72390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rgbClr val="7030A0"/>
                </a:solidFill>
              </a:rPr>
              <a:t>Диалог с автором </a:t>
            </a:r>
            <a:r>
              <a:rPr lang="ru-RU" sz="6000" b="1" dirty="0" smtClean="0">
                <a:solidFill>
                  <a:srgbClr val="7030A0"/>
                </a:solidFill>
              </a:rPr>
              <a:t/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1071538" y="1000108"/>
            <a:ext cx="2714644" cy="214314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Прием работы с тестом во время чтения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Выноска со стрелкой вниз 30"/>
          <p:cNvSpPr/>
          <p:nvPr/>
        </p:nvSpPr>
        <p:spPr>
          <a:xfrm>
            <a:off x="4714876" y="1000108"/>
            <a:ext cx="2714644" cy="214314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Естественная беседа с автором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3214686"/>
            <a:ext cx="4214842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операции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1928794" y="4214818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000496" y="457200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500694" y="4214818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928662" y="5000636"/>
            <a:ext cx="2071702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Поиск скрытых в тексте  вопросов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5000636"/>
            <a:ext cx="2143140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Прогнозиро-вание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857884" y="5000636"/>
            <a:ext cx="2071702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Само-контроль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29" grpId="0" animBg="1"/>
      <p:bldP spid="31" grpId="0" animBg="1"/>
      <p:bldP spid="32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01014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Уровень аналитического чтения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2 класс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7239000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Технологическая часть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подготовительный этап -авторский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501122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b="1" dirty="0" smtClean="0"/>
              <a:t>Цель:</a:t>
            </a:r>
            <a:r>
              <a:rPr lang="ru-RU" sz="3200" dirty="0" smtClean="0"/>
              <a:t>  тренировка в построении                        вопросительных предложений.</a:t>
            </a:r>
          </a:p>
          <a:p>
            <a:pPr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Задания: 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овторение вопросительных слов;</a:t>
            </a:r>
          </a:p>
          <a:p>
            <a:r>
              <a:rPr lang="ru-RU" sz="3200" dirty="0" smtClean="0"/>
              <a:t>составление вопросительных предложений;</a:t>
            </a:r>
          </a:p>
          <a:p>
            <a:r>
              <a:rPr lang="ru-RU" sz="3200" dirty="0" smtClean="0"/>
              <a:t>постановка вопросов к предложению.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961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Основной этап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358246" cy="5132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i="1" dirty="0" smtClean="0"/>
              <a:t> </a:t>
            </a:r>
            <a:r>
              <a:rPr lang="ru-RU" sz="2400" b="1" i="1" dirty="0"/>
              <a:t>П</a:t>
            </a:r>
            <a:r>
              <a:rPr lang="ru-RU" sz="2400" b="1" i="1" dirty="0" smtClean="0"/>
              <a:t>ервая операция </a:t>
            </a:r>
          </a:p>
          <a:p>
            <a:pPr algn="ctr">
              <a:buNone/>
            </a:pPr>
            <a:r>
              <a:rPr lang="ru-RU" sz="3000" b="1" i="1" dirty="0" smtClean="0"/>
              <a:t>Поиск прямых и скрытых в тексте вопросов </a:t>
            </a:r>
          </a:p>
          <a:p>
            <a:pPr algn="ctr">
              <a:buNone/>
            </a:pPr>
            <a:r>
              <a:rPr lang="ru-RU" sz="3000" b="1" dirty="0" smtClean="0"/>
              <a:t>Цель:</a:t>
            </a:r>
            <a:r>
              <a:rPr lang="ru-RU" sz="3000" dirty="0" smtClean="0"/>
              <a:t> </a:t>
            </a:r>
            <a:r>
              <a:rPr lang="ru-RU" sz="3000" i="1" dirty="0" smtClean="0"/>
              <a:t>научить детей задавать вопросы к тексту.</a:t>
            </a:r>
          </a:p>
          <a:p>
            <a:pPr>
              <a:buNone/>
            </a:pPr>
            <a:r>
              <a:rPr lang="ru-RU" sz="2400" b="1" i="1" dirty="0" smtClean="0"/>
              <a:t>     </a:t>
            </a:r>
            <a:r>
              <a:rPr lang="ru-RU" sz="3000" b="1" dirty="0" smtClean="0"/>
              <a:t>Шаги:</a:t>
            </a:r>
          </a:p>
          <a:p>
            <a:r>
              <a:rPr lang="ru-RU" sz="3000" dirty="0" smtClean="0"/>
              <a:t> видеть в тексте прямые вопросы автора;</a:t>
            </a:r>
          </a:p>
          <a:p>
            <a:r>
              <a:rPr lang="ru-RU" sz="3000" dirty="0" smtClean="0"/>
              <a:t> находить скрытые авторские вопросы;</a:t>
            </a:r>
          </a:p>
          <a:p>
            <a:r>
              <a:rPr lang="ru-RU" sz="3000" dirty="0" smtClean="0"/>
              <a:t> самостоятельно формулировать вопросы по ходу чтения;</a:t>
            </a:r>
          </a:p>
          <a:p>
            <a:r>
              <a:rPr lang="ru-RU" sz="3000" dirty="0" smtClean="0"/>
              <a:t> самостоятельно вести диалог с автором по ходу первичного чтения, делая разметку текста.</a:t>
            </a:r>
          </a:p>
          <a:p>
            <a:endParaRPr lang="ru-RU" dirty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15328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Прогнозирование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56436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i="1" dirty="0" smtClean="0"/>
              <a:t>Вторая операция </a:t>
            </a:r>
          </a:p>
          <a:p>
            <a:pPr>
              <a:buNone/>
            </a:pPr>
            <a:r>
              <a:rPr lang="ru-RU" sz="2800" b="1" dirty="0" smtClean="0"/>
              <a:t>    Цель: </a:t>
            </a:r>
            <a:r>
              <a:rPr lang="ru-RU" sz="2800" dirty="0" smtClean="0"/>
              <a:t>развитие умения предполагать содержание текста.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800" dirty="0" smtClean="0"/>
              <a:t>Прогнозирование </a:t>
            </a:r>
          </a:p>
          <a:p>
            <a:r>
              <a:rPr lang="ru-RU" sz="2800" dirty="0" smtClean="0"/>
              <a:t>возможных ответов на прямые и скрытые вопросы автора;</a:t>
            </a:r>
          </a:p>
          <a:p>
            <a:r>
              <a:rPr lang="ru-RU" sz="2800" dirty="0" smtClean="0"/>
              <a:t> по автору;</a:t>
            </a:r>
          </a:p>
          <a:p>
            <a:r>
              <a:rPr lang="ru-RU" sz="2800" dirty="0" smtClean="0"/>
              <a:t> по заглавию;</a:t>
            </a:r>
          </a:p>
          <a:p>
            <a:r>
              <a:rPr lang="ru-RU" sz="2800" dirty="0" smtClean="0"/>
              <a:t>по иллюстрации;</a:t>
            </a:r>
          </a:p>
          <a:p>
            <a:r>
              <a:rPr lang="ru-RU" sz="2800" dirty="0" smtClean="0"/>
              <a:t> по ключевым словам;</a:t>
            </a:r>
          </a:p>
          <a:p>
            <a:r>
              <a:rPr lang="ru-RU" sz="2800" dirty="0" smtClean="0"/>
              <a:t> по окончанию текста.</a:t>
            </a:r>
          </a:p>
          <a:p>
            <a:endParaRPr lang="ru-RU" sz="2800" dirty="0"/>
          </a:p>
        </p:txBody>
      </p:sp>
      <p:pic>
        <p:nvPicPr>
          <p:cNvPr id="5" name="Рисунок 4" descr="img0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786190"/>
            <a:ext cx="2357454" cy="2480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810504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7030A0"/>
                </a:solidFill>
              </a:rPr>
              <a:t>Самоконтроль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58246" cy="5098438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/>
              <a:t>Третья операция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sz="2800" b="1" dirty="0" smtClean="0"/>
              <a:t>Цель:</a:t>
            </a:r>
            <a:r>
              <a:rPr lang="ru-RU" sz="2800" dirty="0" smtClean="0"/>
              <a:t> проверка своих предположений по тексту.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	 Шаги: </a:t>
            </a:r>
          </a:p>
          <a:p>
            <a:r>
              <a:rPr lang="ru-RU" sz="2800" dirty="0" smtClean="0"/>
              <a:t> сравнение ответов-предложений </a:t>
            </a:r>
          </a:p>
          <a:p>
            <a:pPr>
              <a:buNone/>
            </a:pPr>
            <a:r>
              <a:rPr lang="ru-RU" sz="2800" dirty="0" smtClean="0"/>
              <a:t>   с замыслом автора;</a:t>
            </a:r>
          </a:p>
          <a:p>
            <a:r>
              <a:rPr lang="ru-RU" sz="2800" dirty="0" smtClean="0"/>
              <a:t> обсуждение предложений.</a:t>
            </a:r>
            <a:endParaRPr lang="ru-RU" sz="2800" dirty="0"/>
          </a:p>
        </p:txBody>
      </p:sp>
      <p:pic>
        <p:nvPicPr>
          <p:cNvPr id="4" name="Рисунок 3" descr="img0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4714884"/>
            <a:ext cx="2824321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8943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Уровень </a:t>
            </a:r>
            <a:r>
              <a:rPr lang="ru-RU" sz="3200" b="1" dirty="0" err="1" smtClean="0">
                <a:solidFill>
                  <a:srgbClr val="7030A0"/>
                </a:solidFill>
              </a:rPr>
              <a:t>сформированности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аналитического чтения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274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Изящная</vt:lpstr>
      <vt:lpstr>Диалог-прием активизации деятельности ребенка в процессе подготовки   грамотного читателя</vt:lpstr>
      <vt:lpstr>Проблема   </vt:lpstr>
      <vt:lpstr>Диалог с автором     </vt:lpstr>
      <vt:lpstr>Уровень аналитического чтения 2 класс</vt:lpstr>
      <vt:lpstr>Технологическая часть подготовительный этап -авторский</vt:lpstr>
      <vt:lpstr>Основной этап</vt:lpstr>
      <vt:lpstr>Прогнозирование </vt:lpstr>
      <vt:lpstr>    Самоконтроль   </vt:lpstr>
      <vt:lpstr>Уровень сформированности аналитического чтения</vt:lpstr>
      <vt:lpstr>Качество обучения по литературному чтению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активных методов и приемов в формировании грамотного читателя</dc:title>
  <dc:creator>Английский</dc:creator>
  <cp:lastModifiedBy>кабинет1</cp:lastModifiedBy>
  <cp:revision>46</cp:revision>
  <dcterms:created xsi:type="dcterms:W3CDTF">2009-03-11T11:46:47Z</dcterms:created>
  <dcterms:modified xsi:type="dcterms:W3CDTF">2025-03-28T11:17:10Z</dcterms:modified>
</cp:coreProperties>
</file>