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588" y="404664"/>
            <a:ext cx="7416823" cy="324948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Проектная деятельность как средство формирования </a:t>
            </a:r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</a:rPr>
              <a:t>метапредметных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 умений и навыков.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08594"/>
            <a:ext cx="2369443" cy="2740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211960" y="3608594"/>
            <a:ext cx="4464496" cy="28083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Выполнила </a:t>
            </a:r>
            <a:r>
              <a:rPr lang="ru-RU" b="1" dirty="0" err="1" smtClean="0">
                <a:solidFill>
                  <a:schemeClr val="tx1"/>
                </a:solidFill>
              </a:rPr>
              <a:t>Попыванова</a:t>
            </a:r>
            <a:r>
              <a:rPr lang="ru-RU" b="1" dirty="0" smtClean="0">
                <a:solidFill>
                  <a:schemeClr val="tx1"/>
                </a:solidFill>
              </a:rPr>
              <a:t> Ольга Геннадьевна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Учитель русского языка и литературы</a:t>
            </a:r>
          </a:p>
          <a:p>
            <a:pPr algn="ctr"/>
            <a:r>
              <a:rPr lang="ru-RU" b="1" smtClean="0">
                <a:solidFill>
                  <a:schemeClr val="tx1"/>
                </a:solidFill>
              </a:rPr>
              <a:t>КОГОБУ СШ </a:t>
            </a:r>
            <a:r>
              <a:rPr lang="ru-RU" b="1" dirty="0" smtClean="0">
                <a:solidFill>
                  <a:schemeClr val="tx1"/>
                </a:solidFill>
              </a:rPr>
              <a:t>с УИОП г. Нолинска Кировской области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498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268760"/>
          </a:xfrm>
        </p:spPr>
        <p:txBody>
          <a:bodyPr/>
          <a:lstStyle/>
          <a:p>
            <a:r>
              <a:rPr lang="ru-RU" sz="4800" dirty="0">
                <a:solidFill>
                  <a:schemeClr val="bg2">
                    <a:lumMod val="25000"/>
                  </a:schemeClr>
                </a:solidFill>
                <a:effectLst/>
              </a:rPr>
              <a:t>«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/>
              </a:rPr>
              <a:t>Фольклор Вятского края</a:t>
            </a:r>
            <a:r>
              <a:rPr lang="ru-RU" sz="4800" dirty="0">
                <a:solidFill>
                  <a:schemeClr val="bg2">
                    <a:lumMod val="25000"/>
                  </a:schemeClr>
                </a:solidFill>
                <a:effectLst/>
              </a:rPr>
              <a:t>». 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170" name="Picture 2" descr="H:\ОМО\wteBpvMhcc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72816"/>
            <a:ext cx="2725028" cy="381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ОМО\K8G0APcTx4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2866121" cy="405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:\ОМО\EC37dCBCDf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45780"/>
            <a:ext cx="2803373" cy="398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794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effectLst/>
              </a:rPr>
              <a:t>«Литературный </a:t>
            </a:r>
            <a:r>
              <a:rPr lang="ru-RU" sz="4800" b="1" dirty="0" err="1">
                <a:effectLst/>
              </a:rPr>
              <a:t>квест</a:t>
            </a:r>
            <a:r>
              <a:rPr lang="ru-RU" sz="4800" b="1" dirty="0">
                <a:effectLst/>
              </a:rPr>
              <a:t>. </a:t>
            </a:r>
            <a:r>
              <a:rPr lang="ru-RU" sz="4800" b="1" dirty="0" smtClean="0">
                <a:effectLst/>
              </a:rPr>
              <a:t/>
            </a:r>
            <a:br>
              <a:rPr lang="ru-RU" sz="4800" b="1" dirty="0" smtClean="0">
                <a:effectLst/>
              </a:rPr>
            </a:br>
            <a:r>
              <a:rPr lang="ru-RU" sz="4800" b="1" dirty="0" smtClean="0">
                <a:effectLst/>
              </a:rPr>
              <a:t>В </a:t>
            </a:r>
            <a:r>
              <a:rPr lang="ru-RU" sz="4800" b="1" dirty="0">
                <a:effectLst/>
              </a:rPr>
              <a:t>мире книг</a:t>
            </a:r>
            <a:r>
              <a:rPr lang="ru-RU" sz="4800" b="1" dirty="0" smtClean="0">
                <a:effectLst/>
              </a:rPr>
              <a:t>»</a:t>
            </a:r>
            <a:endParaRPr lang="ru-RU" sz="4800" dirty="0"/>
          </a:p>
        </p:txBody>
      </p:sp>
      <p:pic>
        <p:nvPicPr>
          <p:cNvPr id="8194" name="Picture 2" descr="H:\ОМО\39BO6H8BCK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53" y="1844824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95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:\ОМО\zkLwLYVM8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260648"/>
            <a:ext cx="4392489" cy="6227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476672"/>
            <a:ext cx="3358634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076056" y="4725144"/>
            <a:ext cx="3816424" cy="151216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ЕГЭ по сказкам </a:t>
            </a:r>
            <a:r>
              <a:rPr lang="ru-RU" sz="2000" b="1" dirty="0" err="1" smtClean="0">
                <a:solidFill>
                  <a:schemeClr val="tx1"/>
                </a:solidFill>
              </a:rPr>
              <a:t>М.Е.Салтыкова</a:t>
            </a:r>
            <a:r>
              <a:rPr lang="ru-RU" sz="2000" b="1" dirty="0" smtClean="0">
                <a:solidFill>
                  <a:schemeClr val="tx1"/>
                </a:solidFill>
              </a:rPr>
              <a:t>-Щедрина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712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Исследовательские проекты.</a:t>
            </a:r>
            <a:endParaRPr lang="ru-RU" sz="4800" dirty="0"/>
          </a:p>
        </p:txBody>
      </p:sp>
      <p:pic>
        <p:nvPicPr>
          <p:cNvPr id="9218" name="Picture 2" descr="H:\ОМО\4AUFtSdmYx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451" y="1857851"/>
            <a:ext cx="3562648" cy="469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1772816"/>
            <a:ext cx="4824536" cy="460851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chemeClr val="tx1"/>
                </a:solidFill>
              </a:rPr>
              <a:t>Классика не утратила актуальность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Вопросы Достоевского — не решены.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Типажи Гоголя — не перевелись.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Чеховский быт — никуда не делся.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Пушкинские идеалы всё ещё остаются идеалами. 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Отношения, описываемые Толстым, не изменились. </a:t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8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484784"/>
          </a:xfrm>
        </p:spPr>
        <p:txBody>
          <a:bodyPr/>
          <a:lstStyle/>
          <a:p>
            <a:r>
              <a:rPr lang="ru-RU" sz="3600" b="1" dirty="0" smtClean="0">
                <a:effectLst/>
              </a:rPr>
              <a:t>Организация </a:t>
            </a:r>
            <a:r>
              <a:rPr lang="ru-RU" sz="3600" b="1" dirty="0">
                <a:effectLst/>
              </a:rPr>
              <a:t>проектной деятельности 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420733"/>
              </p:ext>
            </p:extLst>
          </p:nvPr>
        </p:nvGraphicFramePr>
        <p:xfrm>
          <a:off x="107504" y="1418566"/>
          <a:ext cx="8820472" cy="54499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3229027"/>
                <a:gridCol w="3647229"/>
              </a:tblGrid>
              <a:tr h="23480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Этап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Деятельность учителя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Деятельность ученика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1174043">
                <a:tc>
                  <a:txBody>
                    <a:bodyPr/>
                    <a:lstStyle/>
                    <a:p>
                      <a:pPr marL="0" lvl="0" indent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</a:rPr>
                        <a:t>1. Погружение </a:t>
                      </a:r>
                      <a:r>
                        <a:rPr lang="ru-RU" sz="1600" dirty="0">
                          <a:effectLst/>
                        </a:rPr>
                        <a:t>в проблему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Формулирует:</a:t>
                      </a:r>
                      <a:endParaRPr lang="ru-RU" sz="110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effectLst/>
                        </a:rPr>
                        <a:t>Проблему проекта</a:t>
                      </a:r>
                      <a:endParaRPr lang="ru-RU" sz="110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effectLst/>
                        </a:rPr>
                        <a:t>Цель и задачи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Осуществляют:</a:t>
                      </a:r>
                      <a:endParaRPr lang="ru-RU" sz="110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>
                          <a:effectLst/>
                        </a:rPr>
                        <a:t>Принятие, уточнение и конкретизацию цели и задач.</a:t>
                      </a:r>
                      <a:endParaRPr lang="ru-RU" sz="110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1643661">
                <a:tc>
                  <a:txBody>
                    <a:bodyPr/>
                    <a:lstStyle/>
                    <a:p>
                      <a:pPr marL="0" lvl="0" indent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</a:rPr>
                        <a:t>2. Организация </a:t>
                      </a:r>
                      <a:r>
                        <a:rPr lang="ru-RU" sz="1600" dirty="0">
                          <a:effectLst/>
                        </a:rPr>
                        <a:t>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Предлагает: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Спланировать деятельность по решению задач проекта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Возможные формы представления результата проекта.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Осуществляет: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Планирование работы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Выбор формы представления результата проекта.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939234">
                <a:tc>
                  <a:txBody>
                    <a:bodyPr/>
                    <a:lstStyle/>
                    <a:p>
                      <a:pPr marL="0" lvl="0" indent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</a:rPr>
                        <a:t>3. Осуществление </a:t>
                      </a:r>
                      <a:r>
                        <a:rPr lang="ru-RU" sz="1600" dirty="0">
                          <a:effectLst/>
                        </a:rPr>
                        <a:t>деятельности.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marL="285750" indent="-285750"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effectLst/>
                        </a:rPr>
                        <a:t>Консультирует по мере необходимости.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marL="285750" indent="-28575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effectLst/>
                        </a:rPr>
                        <a:t>Работают самостоятельно по поиску, сбору информации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1408852">
                <a:tc>
                  <a:txBody>
                    <a:bodyPr/>
                    <a:lstStyle/>
                    <a:p>
                      <a:pPr marL="0" lvl="0" indent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</a:rPr>
                        <a:t>4. Презентация </a:t>
                      </a:r>
                      <a:r>
                        <a:rPr lang="ru-RU" sz="1600" dirty="0">
                          <a:effectLst/>
                        </a:rPr>
                        <a:t>и самооценка результата.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Обобщает полученные результаты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Подводит итоги.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Защищает проект.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dirty="0">
                          <a:effectLst/>
                        </a:rPr>
                        <a:t>Самооценка результата.</a:t>
                      </a:r>
                      <a:endParaRPr lang="ru-RU" sz="1100" dirty="0">
                        <a:effectLst/>
                      </a:endParaRPr>
                    </a:p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088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3212976"/>
            <a:ext cx="8229600" cy="1600200"/>
          </a:xfrm>
        </p:spPr>
        <p:txBody>
          <a:bodyPr/>
          <a:lstStyle/>
          <a:p>
            <a:r>
              <a:rPr lang="ru-RU" sz="4400" dirty="0">
                <a:effectLst/>
              </a:rPr>
              <a:t>Проектная деятельность, осуществляемая на уроках литературы, пополняет  знания, умения,  навыки учащихся и вызывает  интерес  у детей. </a:t>
            </a:r>
            <a:endParaRPr lang="ru-RU" sz="4400" dirty="0"/>
          </a:p>
        </p:txBody>
      </p:sp>
      <p:pic>
        <p:nvPicPr>
          <p:cNvPr id="3" name="Picture 2" descr="https://cf2.ppt-online.org/files2/slide/8/8L9voIC0TD6sVxSuljba1FiptUhk7rQyzHM3ZWmY2/slide-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5" t="58187" r="7639" b="4768"/>
          <a:stretch/>
        </p:blipFill>
        <p:spPr bwMode="auto">
          <a:xfrm>
            <a:off x="683568" y="4509120"/>
            <a:ext cx="2426295" cy="2081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24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https://trafaret-decor.ru/sites/default/files/2022-08/smile/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628"/>
            <a:ext cx="9219502" cy="69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50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1"/>
            <a:ext cx="7109261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соответствии с ФГОС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метапредметными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результатами являются следующие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умения: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200800" cy="4382301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ставить </a:t>
            </a:r>
            <a:r>
              <a:rPr lang="ru-RU" sz="2600" dirty="0">
                <a:solidFill>
                  <a:schemeClr val="tx1"/>
                </a:solidFill>
              </a:rPr>
              <a:t>цель и задачи;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выбирать   </a:t>
            </a:r>
            <a:r>
              <a:rPr lang="ru-RU" sz="2600" dirty="0">
                <a:solidFill>
                  <a:schemeClr val="tx1"/>
                </a:solidFill>
              </a:rPr>
              <a:t>способы и средства для достижения цели и задач;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прогнозировать </a:t>
            </a:r>
            <a:r>
              <a:rPr lang="ru-RU" sz="2600" dirty="0">
                <a:solidFill>
                  <a:schemeClr val="tx1"/>
                </a:solidFill>
              </a:rPr>
              <a:t>будущий результат своих </a:t>
            </a:r>
            <a:r>
              <a:rPr lang="ru-RU" sz="2600" dirty="0" smtClean="0">
                <a:solidFill>
                  <a:schemeClr val="tx1"/>
                </a:solidFill>
              </a:rPr>
              <a:t>действий;  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оценивать </a:t>
            </a:r>
            <a:r>
              <a:rPr lang="ru-RU" sz="2600" dirty="0">
                <a:solidFill>
                  <a:schemeClr val="tx1"/>
                </a:solidFill>
              </a:rPr>
              <a:t>свою </a:t>
            </a:r>
            <a:r>
              <a:rPr lang="ru-RU" sz="2600" dirty="0" smtClean="0">
                <a:solidFill>
                  <a:schemeClr val="tx1"/>
                </a:solidFill>
              </a:rPr>
              <a:t>деятельность;  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работать </a:t>
            </a:r>
            <a:r>
              <a:rPr lang="ru-RU" sz="2600" dirty="0">
                <a:solidFill>
                  <a:schemeClr val="tx1"/>
                </a:solidFill>
              </a:rPr>
              <a:t>с </a:t>
            </a:r>
            <a:r>
              <a:rPr lang="ru-RU" sz="2600" dirty="0" smtClean="0">
                <a:solidFill>
                  <a:schemeClr val="tx1"/>
                </a:solidFill>
              </a:rPr>
              <a:t>информацией</a:t>
            </a:r>
            <a:r>
              <a:rPr lang="ru-RU" sz="2600" dirty="0">
                <a:solidFill>
                  <a:schemeClr val="tx1"/>
                </a:solidFill>
              </a:rPr>
              <a:t>;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проявлять   </a:t>
            </a:r>
            <a:r>
              <a:rPr lang="ru-RU" sz="2600" dirty="0">
                <a:solidFill>
                  <a:schemeClr val="tx1"/>
                </a:solidFill>
              </a:rPr>
              <a:t>самостоятельность; 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работать </a:t>
            </a:r>
            <a:r>
              <a:rPr lang="ru-RU" sz="2600" dirty="0">
                <a:solidFill>
                  <a:schemeClr val="tx1"/>
                </a:solidFill>
              </a:rPr>
              <a:t>в парах, больших и малых </a:t>
            </a:r>
            <a:r>
              <a:rPr lang="ru-RU" sz="2600" dirty="0" smtClean="0">
                <a:solidFill>
                  <a:schemeClr val="tx1"/>
                </a:solidFill>
              </a:rPr>
              <a:t>группах; </a:t>
            </a:r>
            <a:endParaRPr lang="ru-RU" sz="2600" dirty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общаться </a:t>
            </a:r>
            <a:r>
              <a:rPr lang="ru-RU" sz="2600" dirty="0">
                <a:solidFill>
                  <a:schemeClr val="tx1"/>
                </a:solidFill>
              </a:rPr>
              <a:t>и решать коммуникативные задачи;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передавать </a:t>
            </a:r>
            <a:r>
              <a:rPr lang="ru-RU" sz="2600" dirty="0">
                <a:solidFill>
                  <a:schemeClr val="tx1"/>
                </a:solidFill>
              </a:rPr>
              <a:t>в форме   четкой речи содержание совершаемых действий и полученный результат деятельности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  <a:r>
              <a:rPr lang="ru-RU" sz="2600" dirty="0">
                <a:solidFill>
                  <a:schemeClr val="tx1"/>
                </a:solidFill>
              </a:rPr>
              <a:t> 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77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такое проект?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6984776" cy="403244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Проект – это форма организации </a:t>
            </a:r>
            <a:r>
              <a:rPr lang="ru-RU" sz="2800" u="sng" dirty="0">
                <a:solidFill>
                  <a:schemeClr val="tx1"/>
                </a:solidFill>
              </a:rPr>
              <a:t>совместной деятель</a:t>
            </a:r>
            <a:r>
              <a:rPr lang="ru-RU" sz="2800" dirty="0">
                <a:solidFill>
                  <a:schemeClr val="tx1"/>
                </a:solidFill>
              </a:rPr>
              <a:t>ности учителя и обучающихся,   направленной на достижение поставленной цели – </a:t>
            </a:r>
            <a:r>
              <a:rPr lang="ru-RU" sz="2800" u="sng" dirty="0">
                <a:solidFill>
                  <a:schemeClr val="tx1"/>
                </a:solidFill>
              </a:rPr>
              <a:t>решение конкретной проблемы</a:t>
            </a:r>
            <a:r>
              <a:rPr lang="ru-RU" sz="2800" dirty="0">
                <a:solidFill>
                  <a:schemeClr val="tx1"/>
                </a:solidFill>
              </a:rPr>
              <a:t>, значимой для обучающихся и оформленной в виде конечного </a:t>
            </a:r>
            <a:r>
              <a:rPr lang="ru-RU" sz="2800" u="sng" dirty="0">
                <a:solidFill>
                  <a:schemeClr val="tx1"/>
                </a:solidFill>
              </a:rPr>
              <a:t>продукта</a:t>
            </a:r>
            <a:r>
              <a:rPr lang="ru-RU" sz="2800" i="1" dirty="0">
                <a:solidFill>
                  <a:schemeClr val="tx1"/>
                </a:solidFill>
              </a:rPr>
              <a:t>.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9885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Типы учебных проектов.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Информационный </a:t>
            </a:r>
            <a:r>
              <a:rPr lang="ru-RU" sz="2800" b="1" dirty="0" smtClean="0">
                <a:solidFill>
                  <a:schemeClr val="tx1"/>
                </a:solidFill>
              </a:rPr>
              <a:t>проект.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Ролевой, игровой проект.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Практико-ориентированный </a:t>
            </a:r>
            <a:r>
              <a:rPr lang="ru-RU" sz="2800" b="1" dirty="0" smtClean="0">
                <a:solidFill>
                  <a:schemeClr val="tx1"/>
                </a:solidFill>
              </a:rPr>
              <a:t>проект.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Творческий </a:t>
            </a:r>
            <a:r>
              <a:rPr lang="ru-RU" sz="2800" b="1" dirty="0" smtClean="0">
                <a:solidFill>
                  <a:schemeClr val="tx1"/>
                </a:solidFill>
              </a:rPr>
              <a:t>проект.</a:t>
            </a:r>
            <a:r>
              <a:rPr lang="ru-RU" sz="2800" dirty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Исследовательский </a:t>
            </a:r>
            <a:r>
              <a:rPr lang="ru-RU" sz="2800" b="1" dirty="0" smtClean="0">
                <a:solidFill>
                  <a:schemeClr val="tx1"/>
                </a:solidFill>
              </a:rPr>
              <a:t>проект.</a:t>
            </a:r>
            <a:r>
              <a:rPr lang="ru-RU" sz="2800" dirty="0"/>
              <a:t> </a:t>
            </a:r>
          </a:p>
        </p:txBody>
      </p:sp>
      <p:pic>
        <p:nvPicPr>
          <p:cNvPr id="4" name="Picture 2" descr="https://cf2.ppt-online.org/files2/slide/8/8L9voIC0TD6sVxSuljba1FiptUhk7rQyzHM3ZWmY2/slide-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93" t="-5671" r="139" b="75852"/>
          <a:stretch/>
        </p:blipFill>
        <p:spPr bwMode="auto">
          <a:xfrm>
            <a:off x="6876256" y="4149080"/>
            <a:ext cx="1678267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607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Новая папка\RS2Trj6PG9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37326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фотоальбом\мой класс\5 в\Урок 5\IMG_14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781" y="2564904"/>
            <a:ext cx="4355976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093644" y="393981"/>
            <a:ext cx="3456384" cy="12241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за прелесть эти сказки» (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886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499992" y="260648"/>
            <a:ext cx="4427984" cy="633670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Древний латинский афоризм гласит: «Когда говорят пушки, музы молчат»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silent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Musae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[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силент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м'узэ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Это значит, что искусство отходит на второй план, когда страна ведет военные действия.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Василий Иванович Лебедев – Кумач, известный поэт – песенник 20 века в стихотворении «Только на фронте» пишет: «Кто сказал, что надо бросить песни на войне? После боя сердце просит музыки вдвойне!»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Изучив историю создания отдельных песен, созданных во время Великой Отечественной войны, мы хотим выяснить, кто же прав: древние римляне или Василий Иванович Лебедев- Кумач.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pic>
        <p:nvPicPr>
          <p:cNvPr id="1035" name="Picture 11" descr="H:\ОМО\DWRV8F7bh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77280"/>
            <a:ext cx="3878829" cy="5235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475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ОМО\ATtfQcUptB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6" y="836712"/>
            <a:ext cx="4044001" cy="5290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355976" y="692696"/>
            <a:ext cx="4520792" cy="52275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Клятва.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 и десятилетия…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Рассеялся давно сражений дым.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боль и память не исчезли…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злой войне напоминают всем живым.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Минутою молчанья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Почтим всех павших мы.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Легендами стали судьбы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Солдатов минувшей войны.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мы поклянёмся сегодня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их судьбами наши сверять.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Обещаем солдатам-героям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 нить не порвать.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Котельникова Марина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435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120248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Словарь диалектизмов, использованных в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рассказе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</a:rPr>
              <a:t>В.П.Астафьева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«Конь с розовой гривой»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 descr="H:\ОМО\htnO26lbpm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" r="7883" b="5397"/>
          <a:stretch/>
        </p:blipFill>
        <p:spPr bwMode="auto">
          <a:xfrm>
            <a:off x="899592" y="2076910"/>
            <a:ext cx="2963021" cy="433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ОМО\5IIQH9xr_r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4" t="14761" r="9788" b="6447"/>
          <a:stretch/>
        </p:blipFill>
        <p:spPr bwMode="auto">
          <a:xfrm>
            <a:off x="4932040" y="2042864"/>
            <a:ext cx="2952328" cy="431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722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39" cy="10081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Салтыков-Щедрин на Вятской земле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6146" name="Picture 2" descr="H:\ОМО\BhpmOk7LQA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2222" r="5595"/>
          <a:stretch/>
        </p:blipFill>
        <p:spPr bwMode="auto">
          <a:xfrm>
            <a:off x="1043608" y="1412775"/>
            <a:ext cx="6651155" cy="5405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981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74</TotalTime>
  <Words>314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Проектная деятельность как средство формирования метапредметных умений и навыков. </vt:lpstr>
      <vt:lpstr>В соответствии с ФГОС метапредметными результатами являются следующие умения:</vt:lpstr>
      <vt:lpstr>Что такое проект?</vt:lpstr>
      <vt:lpstr>Типы учебных проектов.</vt:lpstr>
      <vt:lpstr>Презентация PowerPoint</vt:lpstr>
      <vt:lpstr>Презентация PowerPoint</vt:lpstr>
      <vt:lpstr>Презентация PowerPoint</vt:lpstr>
      <vt:lpstr> Словарь диалектизмов, использованных в рассказе В.П.Астафьева «Конь с розовой гривой»</vt:lpstr>
      <vt:lpstr>«Салтыков-Щедрин на Вятской земле».</vt:lpstr>
      <vt:lpstr>«Фольклор Вятского края». </vt:lpstr>
      <vt:lpstr>«Литературный квест.  В мире книг»</vt:lpstr>
      <vt:lpstr>Презентация PowerPoint</vt:lpstr>
      <vt:lpstr>Исследовательские проекты.</vt:lpstr>
      <vt:lpstr>Организация проектной деятельности </vt:lpstr>
      <vt:lpstr>Проектная деятельность, осуществляемая на уроках литературы, пополняет  знания, умения,  навыки учащихся и вызывает  интерес  у детей.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как средство формирования метапредметных умений и навыков. </dc:title>
  <dc:creator>Ольга</dc:creator>
  <cp:lastModifiedBy>Ольга</cp:lastModifiedBy>
  <cp:revision>26</cp:revision>
  <dcterms:created xsi:type="dcterms:W3CDTF">2023-10-24T17:46:11Z</dcterms:created>
  <dcterms:modified xsi:type="dcterms:W3CDTF">2025-03-17T14:45:53Z</dcterms:modified>
</cp:coreProperties>
</file>