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CC66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4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D423E-5311-4155-9A8C-69C0B0C062A9}" type="datetimeFigureOut">
              <a:rPr lang="ru-RU" smtClean="0"/>
              <a:pPr/>
              <a:t>20.03.2025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EAA67-5973-4367-9042-FCBA86905D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D423E-5311-4155-9A8C-69C0B0C062A9}" type="datetimeFigureOut">
              <a:rPr lang="ru-RU" smtClean="0"/>
              <a:pPr/>
              <a:t>20.03.2025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EAA67-5973-4367-9042-FCBA86905D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D423E-5311-4155-9A8C-69C0B0C062A9}" type="datetimeFigureOut">
              <a:rPr lang="ru-RU" smtClean="0"/>
              <a:pPr/>
              <a:t>20.03.2025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EAA67-5973-4367-9042-FCBA86905D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D423E-5311-4155-9A8C-69C0B0C062A9}" type="datetimeFigureOut">
              <a:rPr lang="ru-RU" smtClean="0"/>
              <a:pPr/>
              <a:t>20.03.2025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EAA67-5973-4367-9042-FCBA86905D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D423E-5311-4155-9A8C-69C0B0C062A9}" type="datetimeFigureOut">
              <a:rPr lang="ru-RU" smtClean="0"/>
              <a:pPr/>
              <a:t>20.03.2025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EAA67-5973-4367-9042-FCBA86905D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D423E-5311-4155-9A8C-69C0B0C062A9}" type="datetimeFigureOut">
              <a:rPr lang="ru-RU" smtClean="0"/>
              <a:pPr/>
              <a:t>20.03.2025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EAA67-5973-4367-9042-FCBA86905D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D423E-5311-4155-9A8C-69C0B0C062A9}" type="datetimeFigureOut">
              <a:rPr lang="ru-RU" smtClean="0"/>
              <a:pPr/>
              <a:t>20.03.2025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EAA67-5973-4367-9042-FCBA86905D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D423E-5311-4155-9A8C-69C0B0C062A9}" type="datetimeFigureOut">
              <a:rPr lang="ru-RU" smtClean="0"/>
              <a:pPr/>
              <a:t>20.03.2025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EAA67-5973-4367-9042-FCBA86905D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D423E-5311-4155-9A8C-69C0B0C062A9}" type="datetimeFigureOut">
              <a:rPr lang="ru-RU" smtClean="0"/>
              <a:pPr/>
              <a:t>20.03.2025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EAA67-5973-4367-9042-FCBA86905D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D423E-5311-4155-9A8C-69C0B0C062A9}" type="datetimeFigureOut">
              <a:rPr lang="ru-RU" smtClean="0"/>
              <a:pPr/>
              <a:t>20.03.2025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EAA67-5973-4367-9042-FCBA86905D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D423E-5311-4155-9A8C-69C0B0C062A9}" type="datetimeFigureOut">
              <a:rPr lang="ru-RU" smtClean="0"/>
              <a:pPr/>
              <a:t>20.03.2025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EAA67-5973-4367-9042-FCBA86905D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D423E-5311-4155-9A8C-69C0B0C062A9}" type="datetimeFigureOut">
              <a:rPr lang="ru-RU" smtClean="0"/>
              <a:pPr/>
              <a:t>20.03.2025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6EAA67-5973-4367-9042-FCBA86905D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fotolia.com/tag/&#1088;&#1072;&#1076;&#1091;&#1075;&#1072;" TargetMode="External"/><Relationship Id="rId13" Type="http://schemas.openxmlformats.org/officeDocument/2006/relationships/hyperlink" Target="http://cyclowiki.org/wiki/&#1043;&#1077;&#1086;&#1088;&#1075;&#1080;&#1081;_&#1053;&#1080;&#1082;&#1086;&#1083;&#1072;&#1077;&#1074;&#1080;&#1095;_&#1060;&#1083;&#1105;&#1088;&#1086;&#1074;" TargetMode="External"/><Relationship Id="rId18" Type="http://schemas.openxmlformats.org/officeDocument/2006/relationships/hyperlink" Target="http://chemical-elements.ru/" TargetMode="External"/><Relationship Id="rId3" Type="http://schemas.openxmlformats.org/officeDocument/2006/relationships/hyperlink" Target="https://feurig-zinnober.livejournal.com/21502.html" TargetMode="External"/><Relationship Id="rId7" Type="http://schemas.openxmlformats.org/officeDocument/2006/relationships/hyperlink" Target="https://ru.wikipedia.org/wiki/&#1054;&#1075;&#1072;&#1085;&#1077;&#1089;&#1103;&#1085;,_&#1070;&#1088;&#1080;&#1081;_&#1062;&#1086;&#1083;&#1072;&#1082;&#1086;&#1074;&#1080;&#1095;" TargetMode="External"/><Relationship Id="rId12" Type="http://schemas.openxmlformats.org/officeDocument/2006/relationships/hyperlink" Target="https://ru.depositphotos.com/stock-photos/&#1087;&#1083;&#1072;&#1085;&#1077;&#1090;&#1072;-&#1079;&#1077;&#1084;&#1083;&#1103;.html" TargetMode="External"/><Relationship Id="rId17" Type="http://schemas.openxmlformats.org/officeDocument/2006/relationships/hyperlink" Target="https://leroymerlin.ru/product/fialka-9h17-sm-10971142/" TargetMode="External"/><Relationship Id="rId2" Type="http://schemas.openxmlformats.org/officeDocument/2006/relationships/hyperlink" Target="https://ru.wikipedia.org/wiki/&#1055;&#1088;&#1086;&#1080;&#1089;&#1093;&#1086;&#1078;&#1076;&#1077;&#1085;&#1080;&#1077;_&#1085;&#1072;&#1079;&#1074;&#1072;&#1085;&#1080;&#1081;_&#1093;&#1080;&#1084;&#1080;&#1095;&#1077;&#1089;&#1082;&#1080;&#1093;_&#1101;&#1083;&#1077;&#1084;&#1077;&#1085;&#1090;&#1086;&#1074;" TargetMode="External"/><Relationship Id="rId16" Type="http://schemas.openxmlformats.org/officeDocument/2006/relationships/hyperlink" Target="https://ru.wikipedia.org/wiki/&#1048;&#1086;&#1076;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ld.ezocm.ru/catalog/chemical-compounds/" TargetMode="External"/><Relationship Id="rId11" Type="http://schemas.openxmlformats.org/officeDocument/2006/relationships/hyperlink" Target="https://ru.wikipedia.org/wiki/&#1058;&#1077;&#1083;&#1083;&#1091;&#1088;" TargetMode="External"/><Relationship Id="rId5" Type="http://schemas.openxmlformats.org/officeDocument/2006/relationships/hyperlink" Target="https://www.liveinternet.ru/tags/%E2+%F6%E8%F2%E0%F2%ED%E8%EA/page3.html" TargetMode="External"/><Relationship Id="rId15" Type="http://schemas.openxmlformats.org/officeDocument/2006/relationships/hyperlink" Target="https://astrochallenge.kpfu.ru/2007-2/" TargetMode="External"/><Relationship Id="rId10" Type="http://schemas.openxmlformats.org/officeDocument/2006/relationships/hyperlink" Target="https://ru.pinterest.com/pin/523684262904631737/" TargetMode="External"/><Relationship Id="rId4" Type="http://schemas.openxmlformats.org/officeDocument/2006/relationships/hyperlink" Target="https://ru.wikipedia.org/wiki/&#1041;&#1077;&#1088;&#1094;&#1077;&#1083;&#1080;&#1091;&#1089;,_&#1049;&#1105;&#1085;&#1089;_&#1071;&#1082;&#1086;&#1073;" TargetMode="External"/><Relationship Id="rId9" Type="http://schemas.openxmlformats.org/officeDocument/2006/relationships/hyperlink" Target="https://ru.wikipedia.org/wiki/&#1043;&#1072;&#1083;&#1083;&#1080;&#1081;" TargetMode="External"/><Relationship Id="rId14" Type="http://schemas.openxmlformats.org/officeDocument/2006/relationships/hyperlink" Target="http://www.windoftravel.com/object/18498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image" Target="../media/image3.png"/><Relationship Id="rId18" Type="http://schemas.openxmlformats.org/officeDocument/2006/relationships/image" Target="../media/image8.png"/><Relationship Id="rId3" Type="http://schemas.openxmlformats.org/officeDocument/2006/relationships/slide" Target="slide5.xml"/><Relationship Id="rId21" Type="http://schemas.openxmlformats.org/officeDocument/2006/relationships/image" Target="../media/image11.png"/><Relationship Id="rId7" Type="http://schemas.openxmlformats.org/officeDocument/2006/relationships/slide" Target="slide10.xml"/><Relationship Id="rId12" Type="http://schemas.openxmlformats.org/officeDocument/2006/relationships/slide" Target="slide11.xml"/><Relationship Id="rId17" Type="http://schemas.openxmlformats.org/officeDocument/2006/relationships/image" Target="../media/image7.png"/><Relationship Id="rId2" Type="http://schemas.openxmlformats.org/officeDocument/2006/relationships/image" Target="../media/image2.png"/><Relationship Id="rId16" Type="http://schemas.openxmlformats.org/officeDocument/2006/relationships/image" Target="../media/image6.jpeg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slide" Target="slide9.xml"/><Relationship Id="rId11" Type="http://schemas.openxmlformats.org/officeDocument/2006/relationships/slide" Target="slide8.xml"/><Relationship Id="rId5" Type="http://schemas.openxmlformats.org/officeDocument/2006/relationships/slide" Target="slide7.xml"/><Relationship Id="rId15" Type="http://schemas.openxmlformats.org/officeDocument/2006/relationships/image" Target="../media/image5.png"/><Relationship Id="rId10" Type="http://schemas.openxmlformats.org/officeDocument/2006/relationships/slide" Target="slide14.xml"/><Relationship Id="rId19" Type="http://schemas.openxmlformats.org/officeDocument/2006/relationships/image" Target="../media/image9.png"/><Relationship Id="rId4" Type="http://schemas.openxmlformats.org/officeDocument/2006/relationships/slide" Target="slide6.xml"/><Relationship Id="rId9" Type="http://schemas.openxmlformats.org/officeDocument/2006/relationships/slide" Target="slide13.xml"/><Relationship Id="rId14" Type="http://schemas.openxmlformats.org/officeDocument/2006/relationships/image" Target="../media/image4.png"/><Relationship Id="rId22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8t4gf4.jpeg"/>
          <p:cNvPicPr>
            <a:picLocks noChangeAspect="1"/>
          </p:cNvPicPr>
          <p:nvPr/>
        </p:nvPicPr>
        <p:blipFill>
          <a:blip r:embed="rId2"/>
          <a:srcRect l="26562" t="20000" r="8984" b="8750"/>
          <a:stretch>
            <a:fillRect/>
          </a:stretch>
        </p:blipFill>
        <p:spPr>
          <a:xfrm>
            <a:off x="5374737" y="785794"/>
            <a:ext cx="3205310" cy="235745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326950"/>
            <a:ext cx="7772400" cy="1470025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l"/>
            <a:r>
              <a:rPr lang="ru-RU" sz="96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Читая Менделеева</a:t>
            </a:r>
            <a:endParaRPr lang="ru-RU" sz="9600" b="1" i="1" spc="150" dirty="0">
              <a:ln w="11430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4714884"/>
            <a:ext cx="8286840" cy="1752600"/>
          </a:xfrm>
        </p:spPr>
        <p:txBody>
          <a:bodyPr>
            <a:normAutofit/>
          </a:bodyPr>
          <a:lstStyle/>
          <a:p>
            <a:pPr algn="r"/>
            <a:r>
              <a:rPr lang="ru-RU" sz="2800" dirty="0" err="1" smtClean="0">
                <a:solidFill>
                  <a:schemeClr val="tx1"/>
                </a:solidFill>
              </a:rPr>
              <a:t>Аринова</a:t>
            </a:r>
            <a:r>
              <a:rPr lang="ru-RU" sz="2800" dirty="0" smtClean="0">
                <a:solidFill>
                  <a:schemeClr val="tx1"/>
                </a:solidFill>
              </a:rPr>
              <a:t> Н.И., учитель химии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МБОУ </a:t>
            </a:r>
            <a:r>
              <a:rPr lang="ru-RU" sz="2800" dirty="0" smtClean="0">
                <a:solidFill>
                  <a:schemeClr val="tx1"/>
                </a:solidFill>
              </a:rPr>
              <a:t>СОШ № 2 с УИОП </a:t>
            </a:r>
            <a:r>
              <a:rPr lang="ru-RU" sz="2800" dirty="0" err="1" smtClean="0">
                <a:solidFill>
                  <a:schemeClr val="tx1"/>
                </a:solidFill>
              </a:rPr>
              <a:t>пгт</a:t>
            </a:r>
            <a:r>
              <a:rPr lang="ru-RU" sz="2800" dirty="0" smtClean="0">
                <a:solidFill>
                  <a:schemeClr val="tx1"/>
                </a:solidFill>
              </a:rPr>
              <a:t> Восточный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err="1" smtClean="0">
                <a:solidFill>
                  <a:schemeClr val="tx1"/>
                </a:solidFill>
              </a:rPr>
              <a:t>Омутнинского</a:t>
            </a:r>
            <a:r>
              <a:rPr lang="ru-RU" sz="2800" dirty="0" smtClean="0">
                <a:solidFill>
                  <a:schemeClr val="tx1"/>
                </a:solidFill>
              </a:rPr>
              <a:t> района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Равнобедренный треугольник 5">
            <a:hlinkClick r:id="" action="ppaction://hlinkshowjump?jump=nextslide"/>
          </p:cNvPr>
          <p:cNvSpPr/>
          <p:nvPr/>
        </p:nvSpPr>
        <p:spPr>
          <a:xfrm rot="5400000">
            <a:off x="8500233" y="6215939"/>
            <a:ext cx="357190" cy="498352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607557" y="191136"/>
            <a:ext cx="42504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Интерактивный кроссворд</a:t>
            </a:r>
            <a:endParaRPr lang="ru-RU" sz="28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88592" y="1759254"/>
            <a:ext cx="471490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Химический элемент, предсказанный Д.И.Менделеевым  как </a:t>
            </a:r>
            <a:r>
              <a:rPr lang="ru-RU" sz="3200" dirty="0" err="1" smtClean="0"/>
              <a:t>экаалюминий</a:t>
            </a:r>
            <a:r>
              <a:rPr lang="ru-RU" sz="3200" dirty="0" smtClean="0"/>
              <a:t> , открытый французским химиком  Полем Эмилем </a:t>
            </a:r>
            <a:r>
              <a:rPr lang="ru-RU" sz="3200" dirty="0" err="1" smtClean="0"/>
              <a:t>Лекоком</a:t>
            </a:r>
            <a:r>
              <a:rPr lang="ru-RU" sz="3200" dirty="0" smtClean="0"/>
              <a:t> де </a:t>
            </a:r>
            <a:r>
              <a:rPr lang="ru-RU" sz="3200" dirty="0" err="1" smtClean="0"/>
              <a:t>Буабодраном</a:t>
            </a:r>
            <a:r>
              <a:rPr lang="ru-RU" sz="3200" dirty="0" smtClean="0"/>
              <a:t> и названный в честь Франции, по ее латинскому названию</a:t>
            </a:r>
            <a:endParaRPr lang="ru-RU" sz="3200" dirty="0"/>
          </a:p>
        </p:txBody>
      </p:sp>
      <p:sp>
        <p:nvSpPr>
          <p:cNvPr id="8" name="Равнобедренный треугольник 7">
            <a:hlinkClick r:id="" action="ppaction://hlinkshowjump?jump=lastslideviewed"/>
          </p:cNvPr>
          <p:cNvSpPr/>
          <p:nvPr/>
        </p:nvSpPr>
        <p:spPr>
          <a:xfrm rot="5400000">
            <a:off x="8500233" y="6215939"/>
            <a:ext cx="357190" cy="498352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800px-Gallium_crystals.jpg"/>
          <p:cNvPicPr>
            <a:picLocks noChangeAspect="1"/>
          </p:cNvPicPr>
          <p:nvPr/>
        </p:nvPicPr>
        <p:blipFill>
          <a:blip r:embed="rId2"/>
          <a:srcRect t="12820"/>
          <a:stretch>
            <a:fillRect/>
          </a:stretch>
        </p:blipFill>
        <p:spPr>
          <a:xfrm>
            <a:off x="5214942" y="1928802"/>
            <a:ext cx="3714776" cy="2428892"/>
          </a:xfrm>
          <a:prstGeom prst="rect">
            <a:avLst/>
          </a:prstGeom>
        </p:spPr>
      </p:pic>
      <p:pic>
        <p:nvPicPr>
          <p:cNvPr id="6" name="Рисунок 5" descr="cea7f5b0d1a57739cc783c1ccd5a33e8.jpg"/>
          <p:cNvPicPr>
            <a:picLocks noChangeAspect="1"/>
          </p:cNvPicPr>
          <p:nvPr/>
        </p:nvPicPr>
        <p:blipFill>
          <a:blip r:embed="rId3"/>
          <a:srcRect l="6250" t="17708" r="7291" b="17708"/>
          <a:stretch>
            <a:fillRect/>
          </a:stretch>
        </p:blipFill>
        <p:spPr>
          <a:xfrm>
            <a:off x="5204464" y="3857628"/>
            <a:ext cx="3729753" cy="2428892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ctrTitle"/>
          </p:nvPr>
        </p:nvSpPr>
        <p:spPr>
          <a:xfrm>
            <a:off x="214282" y="173025"/>
            <a:ext cx="8929718" cy="1470025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l"/>
            <a:r>
              <a:rPr lang="ru-RU" sz="72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  Читая </a:t>
            </a:r>
            <a:r>
              <a:rPr lang="ru-RU" sz="66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Менделеева</a:t>
            </a:r>
            <a:r>
              <a:rPr lang="ru-RU" sz="72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   </a:t>
            </a:r>
            <a:r>
              <a:rPr lang="ru-RU" sz="54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Вопрос</a:t>
            </a:r>
            <a:r>
              <a:rPr lang="ru-RU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sz="54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6</a:t>
            </a:r>
            <a:endParaRPr lang="ru-RU" sz="7200" b="1" i="1" spc="150" dirty="0">
              <a:ln w="11430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88592" y="1759254"/>
            <a:ext cx="87554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Химический элемент, названный в честь нашей планеты, от латинского слова «Земля» </a:t>
            </a:r>
            <a:endParaRPr lang="ru-RU" sz="3200" dirty="0"/>
          </a:p>
        </p:txBody>
      </p:sp>
      <p:sp>
        <p:nvSpPr>
          <p:cNvPr id="8" name="Равнобедренный треугольник 7">
            <a:hlinkClick r:id="" action="ppaction://hlinkshowjump?jump=lastslideviewed"/>
          </p:cNvPr>
          <p:cNvSpPr/>
          <p:nvPr/>
        </p:nvSpPr>
        <p:spPr>
          <a:xfrm rot="5400000">
            <a:off x="8500233" y="6215939"/>
            <a:ext cx="357190" cy="498352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Tellurium_crystal.jpg"/>
          <p:cNvPicPr>
            <a:picLocks noChangeAspect="1"/>
          </p:cNvPicPr>
          <p:nvPr/>
        </p:nvPicPr>
        <p:blipFill>
          <a:blip r:embed="rId2"/>
          <a:srcRect l="5945" r="6371"/>
          <a:stretch>
            <a:fillRect/>
          </a:stretch>
        </p:blipFill>
        <p:spPr>
          <a:xfrm>
            <a:off x="642910" y="3143248"/>
            <a:ext cx="4214842" cy="3286148"/>
          </a:xfrm>
          <a:prstGeom prst="rect">
            <a:avLst/>
          </a:prstGeom>
        </p:spPr>
      </p:pic>
      <p:pic>
        <p:nvPicPr>
          <p:cNvPr id="5" name="Рисунок 4" descr="depositphotos_5734334-stock-photo-planet-earth-on-white-america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250" r="5172" b="14583"/>
          <a:stretch>
            <a:fillRect/>
          </a:stretch>
        </p:blipFill>
        <p:spPr>
          <a:xfrm>
            <a:off x="4143372" y="2857496"/>
            <a:ext cx="4235661" cy="3929066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ctrTitle"/>
          </p:nvPr>
        </p:nvSpPr>
        <p:spPr>
          <a:xfrm>
            <a:off x="214282" y="173025"/>
            <a:ext cx="8929718" cy="1470025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l"/>
            <a:r>
              <a:rPr lang="ru-RU" sz="72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  Читая </a:t>
            </a:r>
            <a:r>
              <a:rPr lang="ru-RU" sz="66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Менделеева</a:t>
            </a:r>
            <a:r>
              <a:rPr lang="ru-RU" sz="72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   </a:t>
            </a:r>
            <a:r>
              <a:rPr lang="ru-RU" sz="54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Вопрос</a:t>
            </a:r>
            <a:r>
              <a:rPr lang="ru-RU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sz="54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7</a:t>
            </a:r>
            <a:endParaRPr lang="ru-RU" sz="7200" b="1" i="1" spc="150" dirty="0">
              <a:ln w="11430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88592" y="1774494"/>
            <a:ext cx="511210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Химический элемент, названный в честь Лаборатории ядерных реакций ОИЯИ, организатором и первым директором которой был советский физик, </a:t>
            </a:r>
            <a:br>
              <a:rPr lang="ru-RU" sz="3200" dirty="0" smtClean="0"/>
            </a:br>
            <a:r>
              <a:rPr lang="ru-RU" sz="3200" dirty="0" smtClean="0"/>
              <a:t>академик АН СССР</a:t>
            </a:r>
            <a:br>
              <a:rPr lang="ru-RU" sz="3200" dirty="0" smtClean="0"/>
            </a:br>
            <a:r>
              <a:rPr lang="ru-RU" sz="3200" dirty="0" smtClean="0"/>
              <a:t>Георгий Николаевич Флеров</a:t>
            </a:r>
            <a:br>
              <a:rPr lang="ru-RU" sz="3200" dirty="0" smtClean="0"/>
            </a:br>
            <a:r>
              <a:rPr lang="ru-RU" sz="3200" dirty="0" smtClean="0"/>
              <a:t>(1913 – 1990) </a:t>
            </a:r>
            <a:endParaRPr lang="ru-RU" sz="3200" dirty="0"/>
          </a:p>
        </p:txBody>
      </p:sp>
      <p:sp>
        <p:nvSpPr>
          <p:cNvPr id="8" name="Равнобедренный треугольник 7">
            <a:hlinkClick r:id="" action="ppaction://hlinkshowjump?jump=lastslideviewed"/>
          </p:cNvPr>
          <p:cNvSpPr/>
          <p:nvPr/>
        </p:nvSpPr>
        <p:spPr>
          <a:xfrm rot="5400000">
            <a:off x="8500233" y="6215939"/>
            <a:ext cx="357190" cy="498352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G.N._Flero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5463" y="1857364"/>
            <a:ext cx="2837065" cy="4293426"/>
          </a:xfrm>
          <a:prstGeom prst="rect">
            <a:avLst/>
          </a:prstGeom>
        </p:spPr>
      </p:pic>
      <p:sp>
        <p:nvSpPr>
          <p:cNvPr id="10" name="Заголовок 1"/>
          <p:cNvSpPr>
            <a:spLocks noGrp="1"/>
          </p:cNvSpPr>
          <p:nvPr>
            <p:ph type="ctrTitle"/>
          </p:nvPr>
        </p:nvSpPr>
        <p:spPr>
          <a:xfrm>
            <a:off x="214282" y="173025"/>
            <a:ext cx="8929718" cy="1470025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l"/>
            <a:r>
              <a:rPr lang="ru-RU" sz="72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  Читая </a:t>
            </a:r>
            <a:r>
              <a:rPr lang="ru-RU" sz="66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Менделеева</a:t>
            </a:r>
            <a:r>
              <a:rPr lang="ru-RU" sz="72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   </a:t>
            </a:r>
            <a:r>
              <a:rPr lang="ru-RU" sz="54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Вопрос</a:t>
            </a:r>
            <a:r>
              <a:rPr lang="ru-RU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sz="54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8</a:t>
            </a:r>
            <a:endParaRPr lang="ru-RU" sz="7200" b="1" i="1" spc="150" dirty="0">
              <a:ln w="11430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88592" y="1759254"/>
            <a:ext cx="85268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Химический элемент, получивший название по имени </a:t>
            </a:r>
            <a:r>
              <a:rPr lang="ru-RU" sz="3200" dirty="0" err="1" smtClean="0"/>
              <a:t>наукограда</a:t>
            </a:r>
            <a:r>
              <a:rPr lang="ru-RU" sz="3200" dirty="0" smtClean="0"/>
              <a:t>, в котором находится Объединенный институт ядерных исследований (ОИЯИ), где синтезируются новые химические элементы</a:t>
            </a:r>
            <a:endParaRPr lang="ru-RU" sz="3200" dirty="0"/>
          </a:p>
        </p:txBody>
      </p:sp>
      <p:sp>
        <p:nvSpPr>
          <p:cNvPr id="8" name="Равнобедренный треугольник 7">
            <a:hlinkClick r:id="" action="ppaction://hlinkshowjump?jump=lastslideviewed"/>
          </p:cNvPr>
          <p:cNvSpPr/>
          <p:nvPr/>
        </p:nvSpPr>
        <p:spPr>
          <a:xfrm rot="5400000">
            <a:off x="8500233" y="6215939"/>
            <a:ext cx="357190" cy="498352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1000100" y="4286256"/>
            <a:ext cx="3714776" cy="2372694"/>
            <a:chOff x="2571736" y="3980496"/>
            <a:chExt cx="4000528" cy="2663209"/>
          </a:xfrm>
        </p:grpSpPr>
        <p:pic>
          <p:nvPicPr>
            <p:cNvPr id="5" name="Рисунок 4" descr="Stela_Dubnii_0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71736" y="3980496"/>
              <a:ext cx="4000528" cy="2663209"/>
            </a:xfrm>
            <a:prstGeom prst="rect">
              <a:avLst/>
            </a:prstGeom>
          </p:spPr>
        </p:pic>
        <p:sp>
          <p:nvSpPr>
            <p:cNvPr id="6" name="Прямоугольник 5"/>
            <p:cNvSpPr/>
            <p:nvPr/>
          </p:nvSpPr>
          <p:spPr>
            <a:xfrm>
              <a:off x="3571868" y="5357826"/>
              <a:ext cx="500066" cy="357190"/>
            </a:xfrm>
            <a:prstGeom prst="rect">
              <a:avLst/>
            </a:prstGeom>
            <a:solidFill>
              <a:srgbClr val="CC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1" name="Рисунок 10" descr="OIYAI-1024x883.jpg"/>
          <p:cNvPicPr>
            <a:picLocks noChangeAspect="1"/>
          </p:cNvPicPr>
          <p:nvPr/>
        </p:nvPicPr>
        <p:blipFill>
          <a:blip r:embed="rId3"/>
          <a:srcRect b="11675"/>
          <a:stretch>
            <a:fillRect/>
          </a:stretch>
        </p:blipFill>
        <p:spPr>
          <a:xfrm>
            <a:off x="4714876" y="4286256"/>
            <a:ext cx="3129047" cy="2383172"/>
          </a:xfrm>
          <a:prstGeom prst="rect">
            <a:avLst/>
          </a:prstGeom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214282" y="173025"/>
            <a:ext cx="892971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1" u="none" strike="noStrike" kern="1200" cap="none" spc="150" normalizeH="0" baseline="0" noProof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 Читая </a:t>
            </a:r>
            <a:r>
              <a:rPr kumimoji="0" lang="ru-RU" sz="6600" b="1" i="1" u="none" strike="noStrike" kern="1200" cap="none" spc="150" normalizeH="0" baseline="0" noProof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Менделеева</a:t>
            </a:r>
            <a:r>
              <a:rPr kumimoji="0" lang="ru-RU" sz="7200" b="1" i="1" u="none" strike="noStrike" kern="1200" cap="none" spc="150" normalizeH="0" baseline="0" noProof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  </a:t>
            </a:r>
            <a:r>
              <a:rPr kumimoji="0" lang="ru-RU" sz="5400" b="1" i="1" u="none" strike="noStrike" kern="1200" cap="none" spc="150" normalizeH="0" baseline="0" noProof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Вопрос</a:t>
            </a:r>
            <a:r>
              <a:rPr kumimoji="0" lang="ru-RU" sz="4400" b="1" i="1" u="none" strike="noStrike" kern="1200" cap="none" spc="150" normalizeH="0" baseline="0" noProof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54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9</a:t>
            </a:r>
            <a:endParaRPr kumimoji="0" lang="ru-RU" sz="7200" b="1" i="1" u="none" strike="noStrike" kern="1200" cap="none" spc="150" normalizeH="0" baseline="0" noProof="0" dirty="0">
              <a:ln w="11430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87638" y="1774494"/>
            <a:ext cx="521497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Химический элемент, названный от древнегреческого слова </a:t>
            </a:r>
            <a:r>
              <a:rPr lang="ru-RU" sz="2800" dirty="0"/>
              <a:t>«</a:t>
            </a:r>
            <a:r>
              <a:rPr lang="ru-RU" sz="2800" dirty="0" err="1"/>
              <a:t>фиалкоподобный</a:t>
            </a:r>
            <a:r>
              <a:rPr lang="ru-RU" sz="2800" dirty="0"/>
              <a:t>», что связано с цветом пара, который наблюдал французский химик Бернар </a:t>
            </a:r>
            <a:r>
              <a:rPr lang="ru-RU" sz="2800" dirty="0" err="1"/>
              <a:t>Куртуа</a:t>
            </a:r>
            <a:r>
              <a:rPr lang="ru-RU" sz="2800" dirty="0"/>
              <a:t>, нагревая маточный рассол золы морских водорослей </a:t>
            </a:r>
            <a:r>
              <a:rPr lang="ru-RU" sz="2800" dirty="0" smtClean="0"/>
              <a:t>с концентрированной</a:t>
            </a:r>
            <a:r>
              <a:rPr lang="ru-RU" sz="2800" dirty="0"/>
              <a:t> серной </a:t>
            </a:r>
            <a:r>
              <a:rPr lang="ru-RU" sz="2800" dirty="0" smtClean="0"/>
              <a:t>кислотой</a:t>
            </a:r>
            <a:endParaRPr lang="ru-RU" sz="2800" dirty="0"/>
          </a:p>
        </p:txBody>
      </p:sp>
      <p:sp>
        <p:nvSpPr>
          <p:cNvPr id="8" name="Равнобедренный треугольник 7">
            <a:hlinkClick r:id="" action="ppaction://hlinkshowjump?jump=lastslideviewed"/>
          </p:cNvPr>
          <p:cNvSpPr/>
          <p:nvPr/>
        </p:nvSpPr>
        <p:spPr>
          <a:xfrm rot="5400000">
            <a:off x="8500233" y="6215939"/>
            <a:ext cx="357190" cy="498352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187px-IodoAtomic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7" y="1643050"/>
            <a:ext cx="3214711" cy="3857652"/>
          </a:xfrm>
          <a:prstGeom prst="rect">
            <a:avLst/>
          </a:prstGeom>
        </p:spPr>
      </p:pic>
      <p:pic>
        <p:nvPicPr>
          <p:cNvPr id="6" name="Рисунок 5" descr="10971142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652" y="4000504"/>
            <a:ext cx="2857496" cy="2857496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ctrTitle"/>
          </p:nvPr>
        </p:nvSpPr>
        <p:spPr>
          <a:xfrm>
            <a:off x="214282" y="173025"/>
            <a:ext cx="8929718" cy="1470025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l"/>
            <a:r>
              <a:rPr lang="ru-RU" sz="72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  Читая </a:t>
            </a:r>
            <a:r>
              <a:rPr lang="ru-RU" sz="66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Менделеева</a:t>
            </a:r>
            <a:r>
              <a:rPr lang="ru-RU" sz="72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   </a:t>
            </a:r>
            <a:r>
              <a:rPr lang="ru-RU" sz="54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Вопрос</a:t>
            </a:r>
            <a:r>
              <a:rPr lang="ru-RU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sz="54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10</a:t>
            </a:r>
            <a:endParaRPr lang="ru-RU" sz="7200" b="1" i="1" spc="150" dirty="0">
              <a:ln w="11430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500174"/>
            <a:ext cx="7689554" cy="5143536"/>
          </a:xfrm>
        </p:spPr>
        <p:txBody>
          <a:bodyPr>
            <a:normAutofit lnSpcReduction="10000"/>
          </a:bodyPr>
          <a:lstStyle/>
          <a:p>
            <a:r>
              <a:rPr lang="en-US" sz="1600" dirty="0" smtClean="0">
                <a:hlinkClick r:id="rId2"/>
              </a:rPr>
              <a:t>https://ru.wikipedia.org/wiki/</a:t>
            </a:r>
            <a:r>
              <a:rPr lang="ru-RU" sz="1600" dirty="0" err="1" smtClean="0">
                <a:hlinkClick r:id="rId2"/>
              </a:rPr>
              <a:t>Происхождение_названий_химических_элементов</a:t>
            </a:r>
            <a:endParaRPr lang="ru-RU" sz="1600" dirty="0" smtClean="0"/>
          </a:p>
          <a:p>
            <a:r>
              <a:rPr lang="en-US" sz="1600" dirty="0" smtClean="0">
                <a:hlinkClick r:id="rId3"/>
              </a:rPr>
              <a:t>https://moris-levran.livejournal.com/154432.html</a:t>
            </a:r>
            <a:endParaRPr lang="ru-RU" sz="1600" dirty="0" smtClean="0">
              <a:hlinkClick r:id="rId3"/>
            </a:endParaRPr>
          </a:p>
          <a:p>
            <a:r>
              <a:rPr lang="en-US" sz="1600" dirty="0" smtClean="0">
                <a:hlinkClick r:id="rId3"/>
              </a:rPr>
              <a:t>https://feurig-zinnober.livejournal.com/21502.html</a:t>
            </a:r>
            <a:endParaRPr lang="ru-RU" sz="1600" dirty="0" smtClean="0"/>
          </a:p>
          <a:p>
            <a:r>
              <a:rPr lang="en-US" sz="1600" dirty="0" smtClean="0">
                <a:hlinkClick r:id="rId4"/>
              </a:rPr>
              <a:t>https://ru.wikipedia.org/wiki/</a:t>
            </a:r>
            <a:r>
              <a:rPr lang="ru-RU" sz="1600" dirty="0" err="1" smtClean="0">
                <a:hlinkClick r:id="rId4"/>
              </a:rPr>
              <a:t>Берцелиус,_Йёнс_Якоб</a:t>
            </a:r>
            <a:endParaRPr lang="ru-RU" sz="1600" dirty="0" smtClean="0"/>
          </a:p>
          <a:p>
            <a:r>
              <a:rPr lang="en-US" sz="1600" dirty="0" smtClean="0">
                <a:hlinkClick r:id="rId5"/>
              </a:rPr>
              <a:t>https://www.liveinternet.ru/tags/%E2+%F6%E8%F2%E0%F2%ED%E8%EA/page3.html</a:t>
            </a:r>
            <a:endParaRPr lang="ru-RU" sz="1600" dirty="0" smtClean="0"/>
          </a:p>
          <a:p>
            <a:r>
              <a:rPr lang="en-US" sz="1600" dirty="0" smtClean="0">
                <a:hlinkClick r:id="rId6"/>
              </a:rPr>
              <a:t>http://old.ezocm.ru/catalog/chemical-compounds/</a:t>
            </a:r>
            <a:endParaRPr lang="ru-RU" sz="1600" dirty="0" smtClean="0"/>
          </a:p>
          <a:p>
            <a:r>
              <a:rPr lang="en-US" sz="1600" dirty="0" smtClean="0">
                <a:hlinkClick r:id="rId7"/>
              </a:rPr>
              <a:t>https://ru.wikipedia.org/wiki/</a:t>
            </a:r>
            <a:r>
              <a:rPr lang="ru-RU" sz="1600" dirty="0" err="1" smtClean="0">
                <a:hlinkClick r:id="rId7"/>
              </a:rPr>
              <a:t>Оганесян,_Юрий_Цолакович</a:t>
            </a:r>
            <a:endParaRPr lang="ru-RU" sz="1600" dirty="0" smtClean="0"/>
          </a:p>
          <a:p>
            <a:r>
              <a:rPr lang="en-US" sz="1600" dirty="0" smtClean="0">
                <a:hlinkClick r:id="rId8"/>
              </a:rPr>
              <a:t>https://ru.fotolia.com/tag/</a:t>
            </a:r>
            <a:r>
              <a:rPr lang="ru-RU" sz="1600" dirty="0" smtClean="0">
                <a:hlinkClick r:id="rId8"/>
              </a:rPr>
              <a:t>радуга</a:t>
            </a:r>
            <a:endParaRPr lang="ru-RU" sz="1600" dirty="0" smtClean="0"/>
          </a:p>
          <a:p>
            <a:r>
              <a:rPr lang="en-US" sz="1600" dirty="0" smtClean="0">
                <a:hlinkClick r:id="rId9"/>
              </a:rPr>
              <a:t>https://ru.wikipedia.org/wiki/</a:t>
            </a:r>
            <a:r>
              <a:rPr lang="ru-RU" sz="1600" dirty="0" smtClean="0">
                <a:hlinkClick r:id="rId9"/>
              </a:rPr>
              <a:t>Галлий</a:t>
            </a:r>
            <a:endParaRPr lang="ru-RU" sz="1600" dirty="0" smtClean="0"/>
          </a:p>
          <a:p>
            <a:r>
              <a:rPr lang="en-US" sz="1600" dirty="0" smtClean="0">
                <a:hlinkClick r:id="rId10"/>
              </a:rPr>
              <a:t>https://ru.pinterest.com/pin/523684262904631737/</a:t>
            </a:r>
            <a:endParaRPr lang="ru-RU" sz="1600" dirty="0" smtClean="0"/>
          </a:p>
          <a:p>
            <a:r>
              <a:rPr lang="en-US" sz="1600" dirty="0" smtClean="0">
                <a:hlinkClick r:id="rId11"/>
              </a:rPr>
              <a:t>https://ru.wikipedia.org/wiki/</a:t>
            </a:r>
            <a:r>
              <a:rPr lang="ru-RU" sz="1600" dirty="0" smtClean="0">
                <a:hlinkClick r:id="rId11"/>
              </a:rPr>
              <a:t>Теллур</a:t>
            </a:r>
            <a:endParaRPr lang="ru-RU" sz="1600" dirty="0" smtClean="0"/>
          </a:p>
          <a:p>
            <a:r>
              <a:rPr lang="en-US" sz="1600" dirty="0" smtClean="0">
                <a:hlinkClick r:id="rId12"/>
              </a:rPr>
              <a:t>https://ru.depositphotos.com/stock-photos/</a:t>
            </a:r>
            <a:r>
              <a:rPr lang="ru-RU" sz="1600" dirty="0" smtClean="0">
                <a:hlinkClick r:id="rId12"/>
              </a:rPr>
              <a:t>планета-земля.</a:t>
            </a:r>
            <a:r>
              <a:rPr lang="en-US" sz="1600" dirty="0" smtClean="0">
                <a:hlinkClick r:id="rId12"/>
              </a:rPr>
              <a:t>html</a:t>
            </a:r>
            <a:endParaRPr lang="ru-RU" sz="1600" dirty="0" smtClean="0"/>
          </a:p>
          <a:p>
            <a:r>
              <a:rPr lang="en-US" sz="1600" dirty="0" smtClean="0">
                <a:hlinkClick r:id="rId13"/>
              </a:rPr>
              <a:t>http://cyclowiki.org/wiki/</a:t>
            </a:r>
            <a:r>
              <a:rPr lang="ru-RU" sz="1600" dirty="0" err="1" smtClean="0">
                <a:hlinkClick r:id="rId13"/>
              </a:rPr>
              <a:t>Георгий_Николаевич_Флёров</a:t>
            </a:r>
            <a:endParaRPr lang="ru-RU" sz="1600" dirty="0" smtClean="0"/>
          </a:p>
          <a:p>
            <a:r>
              <a:rPr lang="en-US" sz="1600" dirty="0" smtClean="0">
                <a:hlinkClick r:id="rId14"/>
              </a:rPr>
              <a:t>http://www.windoftravel.com/object/18498</a:t>
            </a:r>
            <a:endParaRPr lang="ru-RU" sz="1600" dirty="0" smtClean="0"/>
          </a:p>
          <a:p>
            <a:r>
              <a:rPr lang="en-US" sz="1600" dirty="0" smtClean="0">
                <a:hlinkClick r:id="rId15"/>
              </a:rPr>
              <a:t>https://astrochallenge.kpfu.ru/2007-2/</a:t>
            </a:r>
            <a:endParaRPr lang="ru-RU" sz="1600" dirty="0" smtClean="0"/>
          </a:p>
          <a:p>
            <a:r>
              <a:rPr lang="en-US" sz="1600" dirty="0" smtClean="0">
                <a:hlinkClick r:id="rId16"/>
              </a:rPr>
              <a:t>https://ru.wikipedia.org/wiki/</a:t>
            </a:r>
            <a:r>
              <a:rPr lang="ru-RU" sz="1600" dirty="0" err="1" smtClean="0">
                <a:hlinkClick r:id="rId16"/>
              </a:rPr>
              <a:t>Иод</a:t>
            </a:r>
            <a:endParaRPr lang="ru-RU" sz="1600" dirty="0" smtClean="0"/>
          </a:p>
          <a:p>
            <a:r>
              <a:rPr lang="en-US" sz="1600" dirty="0" smtClean="0">
                <a:hlinkClick r:id="rId17"/>
              </a:rPr>
              <a:t>https://leroymerlin.ru/product/fialka-9h17-sm-10971142/</a:t>
            </a:r>
            <a:endParaRPr lang="ru-RU" sz="1600" dirty="0" smtClean="0"/>
          </a:p>
          <a:p>
            <a:r>
              <a:rPr lang="en-US" sz="1600" dirty="0" smtClean="0">
                <a:hlinkClick r:id="rId18"/>
              </a:rPr>
              <a:t>http://chemical-elements.ru/</a:t>
            </a: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l"/>
            <a:r>
              <a:rPr lang="ru-RU" sz="72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Интернет – ресурсы </a:t>
            </a:r>
            <a:endParaRPr lang="ru-RU" sz="7200" b="1" i="1" spc="150" dirty="0">
              <a:ln w="11430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8t4gf4.jpeg"/>
          <p:cNvPicPr>
            <a:picLocks noChangeAspect="1"/>
          </p:cNvPicPr>
          <p:nvPr/>
        </p:nvPicPr>
        <p:blipFill>
          <a:blip r:embed="rId2"/>
          <a:srcRect l="26562" t="20000" r="8984" b="8750"/>
          <a:stretch>
            <a:fillRect/>
          </a:stretch>
        </p:blipFill>
        <p:spPr>
          <a:xfrm>
            <a:off x="5374737" y="785794"/>
            <a:ext cx="3205310" cy="235745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316165"/>
            <a:ext cx="7772400" cy="1470025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l"/>
            <a:r>
              <a:rPr lang="ru-RU" sz="96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Читая Менделеева</a:t>
            </a:r>
            <a:endParaRPr lang="ru-RU" sz="9600" b="1" i="1" spc="150" dirty="0">
              <a:ln w="11430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07557" y="191136"/>
            <a:ext cx="42504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Интерактивный кроссворд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85786" y="4325503"/>
            <a:ext cx="792961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«Другого </a:t>
            </a:r>
            <a:r>
              <a:rPr lang="ru-RU" sz="2800" dirty="0"/>
              <a:t>ничего в природе нет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ни </a:t>
            </a:r>
            <a:r>
              <a:rPr lang="ru-RU" sz="2800" dirty="0"/>
              <a:t>здесь, </a:t>
            </a:r>
            <a:r>
              <a:rPr lang="ru-RU" sz="2800" dirty="0" smtClean="0"/>
              <a:t>ни </a:t>
            </a:r>
            <a:r>
              <a:rPr lang="ru-RU" sz="2800" dirty="0"/>
              <a:t>там, в космических глубинах: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все </a:t>
            </a:r>
            <a:r>
              <a:rPr lang="ru-RU" sz="2800" dirty="0"/>
              <a:t>— от песчинок малых до планет —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из </a:t>
            </a:r>
            <a:r>
              <a:rPr lang="ru-RU" sz="2800" dirty="0"/>
              <a:t>элементов состоит </a:t>
            </a:r>
            <a:r>
              <a:rPr lang="ru-RU" sz="2800" dirty="0" smtClean="0"/>
              <a:t>единых»</a:t>
            </a:r>
            <a:endParaRPr lang="ru-RU" sz="2800" dirty="0"/>
          </a:p>
          <a:p>
            <a:r>
              <a:rPr lang="ru-RU" sz="2800" dirty="0" smtClean="0"/>
              <a:t>                                                       Степан Щипачев</a:t>
            </a:r>
            <a:endParaRPr lang="ru-RU" sz="2800" dirty="0"/>
          </a:p>
        </p:txBody>
      </p:sp>
      <p:sp>
        <p:nvSpPr>
          <p:cNvPr id="8" name="Равнобедренный треугольник 7">
            <a:hlinkClick r:id="" action="ppaction://hlinkshowjump?jump=nextslide"/>
          </p:cNvPr>
          <p:cNvSpPr/>
          <p:nvPr/>
        </p:nvSpPr>
        <p:spPr>
          <a:xfrm rot="5400000">
            <a:off x="8500233" y="6215939"/>
            <a:ext cx="357190" cy="498352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85786" y="4357694"/>
            <a:ext cx="835821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Чтобы увидеть вопрос – нажмите на номер.</a:t>
            </a:r>
          </a:p>
          <a:p>
            <a:r>
              <a:rPr lang="ru-RU" sz="2800" dirty="0" smtClean="0"/>
              <a:t>Решив кроссворд, в выделенных клетках, вы прочтете название химического элемента, названного в честь создателя периодической системы химических элементов.</a:t>
            </a:r>
            <a:endParaRPr lang="ru-RU" sz="2800" dirty="0"/>
          </a:p>
        </p:txBody>
      </p:sp>
      <p:pic>
        <p:nvPicPr>
          <p:cNvPr id="10" name="Рисунок 9" descr="h8t4gf4.jpeg"/>
          <p:cNvPicPr>
            <a:picLocks noChangeAspect="1"/>
          </p:cNvPicPr>
          <p:nvPr/>
        </p:nvPicPr>
        <p:blipFill>
          <a:blip r:embed="rId2"/>
          <a:srcRect l="26562" t="20000" r="8984" b="8750"/>
          <a:stretch>
            <a:fillRect/>
          </a:stretch>
        </p:blipFill>
        <p:spPr>
          <a:xfrm>
            <a:off x="5374737" y="785794"/>
            <a:ext cx="3205310" cy="2357454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ctrTitle"/>
          </p:nvPr>
        </p:nvSpPr>
        <p:spPr>
          <a:xfrm>
            <a:off x="642910" y="2316165"/>
            <a:ext cx="7772400" cy="1470025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l"/>
            <a:r>
              <a:rPr lang="ru-RU" sz="96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Читая Менделеева</a:t>
            </a:r>
            <a:endParaRPr lang="ru-RU" sz="9600" b="1" i="1" spc="150" dirty="0">
              <a:ln w="11430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Равнобедренный треугольник 11">
            <a:hlinkClick r:id="" action="ppaction://hlinkshowjump?jump=nextslide"/>
          </p:cNvPr>
          <p:cNvSpPr/>
          <p:nvPr/>
        </p:nvSpPr>
        <p:spPr>
          <a:xfrm rot="5400000">
            <a:off x="8500233" y="6215939"/>
            <a:ext cx="357190" cy="498352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607557" y="191136"/>
            <a:ext cx="42504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Интерактивный кроссворд</a:t>
            </a:r>
            <a:endParaRPr lang="ru-RU" sz="28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Рисунок 211" descr="118-200x2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" y="3546158"/>
            <a:ext cx="1262066" cy="1262066"/>
          </a:xfrm>
          <a:prstGeom prst="rect">
            <a:avLst/>
          </a:prstGeom>
        </p:spPr>
      </p:pic>
      <p:grpSp>
        <p:nvGrpSpPr>
          <p:cNvPr id="91" name="Группа 90"/>
          <p:cNvGrpSpPr/>
          <p:nvPr/>
        </p:nvGrpSpPr>
        <p:grpSpPr>
          <a:xfrm>
            <a:off x="1489688" y="785794"/>
            <a:ext cx="6357982" cy="5725518"/>
            <a:chOff x="1489688" y="571480"/>
            <a:chExt cx="6357982" cy="5725518"/>
          </a:xfrm>
        </p:grpSpPr>
        <p:sp>
          <p:nvSpPr>
            <p:cNvPr id="72" name="Прямоугольник 71"/>
            <p:cNvSpPr/>
            <p:nvPr/>
          </p:nvSpPr>
          <p:spPr>
            <a:xfrm>
              <a:off x="5975042" y="2857496"/>
              <a:ext cx="642942" cy="57150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О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5979804" y="2285992"/>
              <a:ext cx="642942" cy="57150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Р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5979804" y="1714488"/>
              <a:ext cx="642942" cy="57150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Е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5979804" y="1142984"/>
              <a:ext cx="642942" cy="57150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>
                  <a:solidFill>
                    <a:schemeClr val="tx1"/>
                  </a:solidFill>
                </a:rPr>
                <a:t>Л</a:t>
              </a: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5979804" y="571480"/>
              <a:ext cx="642942" cy="57150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Ф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5955040" y="4000504"/>
              <a:ext cx="642942" cy="57150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И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8" name="Прямоугольник 77"/>
            <p:cNvSpPr/>
            <p:nvPr/>
          </p:nvSpPr>
          <p:spPr>
            <a:xfrm>
              <a:off x="5955040" y="4572008"/>
              <a:ext cx="642942" cy="57150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Й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grpSp>
          <p:nvGrpSpPr>
            <p:cNvPr id="89" name="Группа 88"/>
            <p:cNvGrpSpPr/>
            <p:nvPr/>
          </p:nvGrpSpPr>
          <p:grpSpPr>
            <a:xfrm>
              <a:off x="1489688" y="1138222"/>
              <a:ext cx="6357982" cy="5158776"/>
              <a:chOff x="1428728" y="1127744"/>
              <a:chExt cx="6357982" cy="5158776"/>
            </a:xfrm>
          </p:grpSpPr>
          <p:grpSp>
            <p:nvGrpSpPr>
              <p:cNvPr id="81" name="Группа 80"/>
              <p:cNvGrpSpPr/>
              <p:nvPr/>
            </p:nvGrpSpPr>
            <p:grpSpPr>
              <a:xfrm>
                <a:off x="1428728" y="1142984"/>
                <a:ext cx="6357982" cy="5143536"/>
                <a:chOff x="1428728" y="1142984"/>
                <a:chExt cx="6357982" cy="5143536"/>
              </a:xfrm>
            </p:grpSpPr>
            <p:grpSp>
              <p:nvGrpSpPr>
                <p:cNvPr id="71" name="Группа 70"/>
                <p:cNvGrpSpPr/>
                <p:nvPr/>
              </p:nvGrpSpPr>
              <p:grpSpPr>
                <a:xfrm>
                  <a:off x="1428728" y="1142984"/>
                  <a:ext cx="6357982" cy="5143536"/>
                  <a:chOff x="1428728" y="1142984"/>
                  <a:chExt cx="6357982" cy="5143536"/>
                </a:xfrm>
              </p:grpSpPr>
              <p:grpSp>
                <p:nvGrpSpPr>
                  <p:cNvPr id="65" name="Группа 64"/>
                  <p:cNvGrpSpPr/>
                  <p:nvPr/>
                </p:nvGrpSpPr>
                <p:grpSpPr>
                  <a:xfrm>
                    <a:off x="1428728" y="1142984"/>
                    <a:ext cx="6357982" cy="5143536"/>
                    <a:chOff x="1428728" y="1142984"/>
                    <a:chExt cx="6357982" cy="5143536"/>
                  </a:xfrm>
                </p:grpSpPr>
                <p:grpSp>
                  <p:nvGrpSpPr>
                    <p:cNvPr id="59" name="Группа 58"/>
                    <p:cNvGrpSpPr/>
                    <p:nvPr/>
                  </p:nvGrpSpPr>
                  <p:grpSpPr>
                    <a:xfrm>
                      <a:off x="1428728" y="1142984"/>
                      <a:ext cx="6357982" cy="5143536"/>
                      <a:chOff x="1296330" y="714356"/>
                      <a:chExt cx="6357982" cy="5143536"/>
                    </a:xfrm>
                  </p:grpSpPr>
                  <p:grpSp>
                    <p:nvGrpSpPr>
                      <p:cNvPr id="51" name="Группа 50"/>
                      <p:cNvGrpSpPr/>
                      <p:nvPr/>
                    </p:nvGrpSpPr>
                    <p:grpSpPr>
                      <a:xfrm>
                        <a:off x="1296330" y="714356"/>
                        <a:ext cx="6357982" cy="5143536"/>
                        <a:chOff x="1296330" y="714356"/>
                        <a:chExt cx="6357982" cy="5143536"/>
                      </a:xfrm>
                    </p:grpSpPr>
                    <p:grpSp>
                      <p:nvGrpSpPr>
                        <p:cNvPr id="44" name="Группа 43"/>
                        <p:cNvGrpSpPr/>
                        <p:nvPr/>
                      </p:nvGrpSpPr>
                      <p:grpSpPr>
                        <a:xfrm>
                          <a:off x="1296330" y="714356"/>
                          <a:ext cx="6357982" cy="5143536"/>
                          <a:chOff x="1296330" y="714356"/>
                          <a:chExt cx="6357982" cy="5143536"/>
                        </a:xfrm>
                      </p:grpSpPr>
                      <p:grpSp>
                        <p:nvGrpSpPr>
                          <p:cNvPr id="38" name="Группа 37"/>
                          <p:cNvGrpSpPr/>
                          <p:nvPr/>
                        </p:nvGrpSpPr>
                        <p:grpSpPr>
                          <a:xfrm>
                            <a:off x="1296330" y="714356"/>
                            <a:ext cx="6357982" cy="5143536"/>
                            <a:chOff x="1296330" y="714356"/>
                            <a:chExt cx="6357982" cy="5143536"/>
                          </a:xfrm>
                        </p:grpSpPr>
                        <p:grpSp>
                          <p:nvGrpSpPr>
                            <p:cNvPr id="27" name="Группа 26"/>
                            <p:cNvGrpSpPr/>
                            <p:nvPr/>
                          </p:nvGrpSpPr>
                          <p:grpSpPr>
                            <a:xfrm>
                              <a:off x="1296330" y="1285860"/>
                              <a:ext cx="6357982" cy="4572032"/>
                              <a:chOff x="1285852" y="1285860"/>
                              <a:chExt cx="6357982" cy="4572032"/>
                            </a:xfrm>
                          </p:grpSpPr>
                          <p:grpSp>
                            <p:nvGrpSpPr>
                              <p:cNvPr id="19" name="Группа 18"/>
                              <p:cNvGrpSpPr/>
                              <p:nvPr/>
                            </p:nvGrpSpPr>
                            <p:grpSpPr>
                              <a:xfrm>
                                <a:off x="1285852" y="2995611"/>
                                <a:ext cx="6357982" cy="576268"/>
                                <a:chOff x="1000100" y="2708666"/>
                                <a:chExt cx="7143800" cy="720334"/>
                              </a:xfrm>
                            </p:grpSpPr>
                            <p:sp>
                              <p:nvSpPr>
                                <p:cNvPr id="6" name="Прямоугольник 5"/>
                                <p:cNvSpPr/>
                                <p:nvPr/>
                              </p:nvSpPr>
                              <p:spPr>
                                <a:xfrm>
                                  <a:off x="1000100" y="2714620"/>
                                  <a:ext cx="714380" cy="714380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accent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rgbClr val="FF0000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ru-RU" sz="3600" dirty="0" smtClean="0">
                                      <a:solidFill>
                                        <a:srgbClr val="FF0000"/>
                                      </a:solidFill>
                                    </a:rPr>
                                    <a:t>М</a:t>
                                  </a:r>
                                  <a:endParaRPr lang="ru-RU" sz="3600" dirty="0">
                                    <a:solidFill>
                                      <a:srgbClr val="FF0000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7" name="Прямоугольник 6"/>
                                <p:cNvSpPr/>
                                <p:nvPr/>
                              </p:nvSpPr>
                              <p:spPr>
                                <a:xfrm>
                                  <a:off x="1714480" y="2714620"/>
                                  <a:ext cx="714380" cy="714380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accent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rgbClr val="FF0000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ru-RU" sz="3600" dirty="0" smtClean="0">
                                      <a:solidFill>
                                        <a:srgbClr val="FF0000"/>
                                      </a:solidFill>
                                    </a:rPr>
                                    <a:t>Е</a:t>
                                  </a:r>
                                  <a:endParaRPr lang="ru-RU" sz="3600" dirty="0">
                                    <a:solidFill>
                                      <a:srgbClr val="FF0000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8" name="Прямоугольник 7"/>
                                <p:cNvSpPr/>
                                <p:nvPr/>
                              </p:nvSpPr>
                              <p:spPr>
                                <a:xfrm>
                                  <a:off x="2428860" y="2714620"/>
                                  <a:ext cx="714380" cy="714380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accent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rgbClr val="FF0000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ru-RU" sz="3600" dirty="0" smtClean="0">
                                      <a:solidFill>
                                        <a:srgbClr val="FF0000"/>
                                      </a:solidFill>
                                    </a:rPr>
                                    <a:t>Н</a:t>
                                  </a:r>
                                  <a:endParaRPr lang="ru-RU" sz="3600" dirty="0">
                                    <a:solidFill>
                                      <a:srgbClr val="FF0000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1" name="Прямоугольник 10"/>
                                <p:cNvSpPr/>
                                <p:nvPr/>
                              </p:nvSpPr>
                              <p:spPr>
                                <a:xfrm>
                                  <a:off x="3143240" y="2714620"/>
                                  <a:ext cx="714380" cy="714380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accent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rgbClr val="FF0000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ru-RU" sz="3600" dirty="0" smtClean="0">
                                      <a:solidFill>
                                        <a:srgbClr val="FF0000"/>
                                      </a:solidFill>
                                    </a:rPr>
                                    <a:t>Д</a:t>
                                  </a:r>
                                  <a:endParaRPr lang="ru-RU" sz="3600" dirty="0">
                                    <a:solidFill>
                                      <a:srgbClr val="FF0000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2" name="Прямоугольник 11"/>
                                <p:cNvSpPr/>
                                <p:nvPr/>
                              </p:nvSpPr>
                              <p:spPr>
                                <a:xfrm>
                                  <a:off x="3857620" y="2714620"/>
                                  <a:ext cx="714380" cy="714380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accent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rgbClr val="FF0000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ru-RU" sz="3600" dirty="0" smtClean="0">
                                      <a:solidFill>
                                        <a:srgbClr val="FF0000"/>
                                      </a:solidFill>
                                    </a:rPr>
                                    <a:t>Е</a:t>
                                  </a:r>
                                  <a:endParaRPr lang="ru-RU" sz="3600" dirty="0">
                                    <a:solidFill>
                                      <a:srgbClr val="FF0000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3" name="Прямоугольник 12"/>
                                <p:cNvSpPr/>
                                <p:nvPr/>
                              </p:nvSpPr>
                              <p:spPr>
                                <a:xfrm>
                                  <a:off x="4572000" y="2714620"/>
                                  <a:ext cx="714380" cy="714380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accent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rgbClr val="FF0000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ru-RU" sz="3600" dirty="0" smtClean="0">
                                      <a:solidFill>
                                        <a:srgbClr val="FF0000"/>
                                      </a:solidFill>
                                    </a:rPr>
                                    <a:t>Л</a:t>
                                  </a:r>
                                  <a:endParaRPr lang="ru-RU" sz="3600" dirty="0">
                                    <a:solidFill>
                                      <a:srgbClr val="FF0000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4" name="Прямоугольник 13"/>
                                <p:cNvSpPr/>
                                <p:nvPr/>
                              </p:nvSpPr>
                              <p:spPr>
                                <a:xfrm>
                                  <a:off x="5303503" y="2714620"/>
                                  <a:ext cx="714380" cy="714380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accent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rgbClr val="FF0000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ru-RU" sz="3600" dirty="0" smtClean="0">
                                      <a:solidFill>
                                        <a:srgbClr val="FF0000"/>
                                      </a:solidFill>
                                    </a:rPr>
                                    <a:t>Е</a:t>
                                  </a:r>
                                  <a:endParaRPr lang="ru-RU" sz="3600" dirty="0">
                                    <a:solidFill>
                                      <a:srgbClr val="FF0000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5" name="Прямоугольник 14"/>
                                <p:cNvSpPr/>
                                <p:nvPr/>
                              </p:nvSpPr>
                              <p:spPr>
                                <a:xfrm>
                                  <a:off x="6017883" y="2714620"/>
                                  <a:ext cx="714380" cy="714380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accent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rgbClr val="FF0000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ru-RU" sz="3600" dirty="0" smtClean="0">
                                      <a:solidFill>
                                        <a:srgbClr val="FF0000"/>
                                      </a:solidFill>
                                    </a:rPr>
                                    <a:t>В</a:t>
                                  </a:r>
                                  <a:endParaRPr lang="ru-RU" sz="3600" dirty="0">
                                    <a:solidFill>
                                      <a:srgbClr val="FF0000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6" name="Прямоугольник 15"/>
                                <p:cNvSpPr/>
                                <p:nvPr/>
                              </p:nvSpPr>
                              <p:spPr>
                                <a:xfrm>
                                  <a:off x="6733334" y="2708666"/>
                                  <a:ext cx="714380" cy="714380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accent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rgbClr val="FF0000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ru-RU" sz="3600" dirty="0" smtClean="0">
                                      <a:solidFill>
                                        <a:srgbClr val="FF0000"/>
                                      </a:solidFill>
                                    </a:rPr>
                                    <a:t>И</a:t>
                                  </a:r>
                                  <a:endParaRPr lang="ru-RU" sz="3600" dirty="0">
                                    <a:solidFill>
                                      <a:srgbClr val="FF0000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7" name="Прямоугольник 16"/>
                                <p:cNvSpPr/>
                                <p:nvPr/>
                              </p:nvSpPr>
                              <p:spPr>
                                <a:xfrm>
                                  <a:off x="7429520" y="2714620"/>
                                  <a:ext cx="714380" cy="714380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accent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rgbClr val="FF0000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ru-RU" sz="3600" dirty="0" smtClean="0">
                                      <a:solidFill>
                                        <a:srgbClr val="FF0000"/>
                                      </a:solidFill>
                                    </a:rPr>
                                    <a:t>Й</a:t>
                                  </a:r>
                                  <a:endParaRPr lang="ru-RU" sz="3600" dirty="0">
                                    <a:solidFill>
                                      <a:srgbClr val="FF0000"/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20" name="Прямоугольник 19"/>
                              <p:cNvSpPr/>
                              <p:nvPr/>
                            </p:nvSpPr>
                            <p:spPr>
                              <a:xfrm>
                                <a:off x="1285852" y="2428868"/>
                                <a:ext cx="642942" cy="57150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3600" dirty="0">
                                    <a:solidFill>
                                      <a:schemeClr val="tx1"/>
                                    </a:solidFill>
                                  </a:rPr>
                                  <a:t>О</a:t>
                                </a:r>
                              </a:p>
                            </p:txBody>
                          </p:sp>
                          <p:sp>
                            <p:nvSpPr>
                              <p:cNvPr id="21" name="Прямоугольник 20"/>
                              <p:cNvSpPr/>
                              <p:nvPr/>
                            </p:nvSpPr>
                            <p:spPr>
                              <a:xfrm>
                                <a:off x="1285852" y="1857364"/>
                                <a:ext cx="642942" cy="57150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3600" dirty="0">
                                    <a:solidFill>
                                      <a:schemeClr val="tx1"/>
                                    </a:solidFill>
                                  </a:rPr>
                                  <a:t>Р</a:t>
                                </a:r>
                              </a:p>
                            </p:txBody>
                          </p:sp>
                          <p:sp>
                            <p:nvSpPr>
                              <p:cNvPr id="22" name="Прямоугольник 21"/>
                              <p:cNvSpPr/>
                              <p:nvPr/>
                            </p:nvSpPr>
                            <p:spPr>
                              <a:xfrm>
                                <a:off x="1285852" y="1285860"/>
                                <a:ext cx="642942" cy="57150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3600" dirty="0" smtClean="0">
                                    <a:solidFill>
                                      <a:schemeClr val="tx1"/>
                                    </a:solidFill>
                                  </a:rPr>
                                  <a:t>П</a:t>
                                </a:r>
                                <a:endParaRPr lang="ru-RU" sz="360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23" name="Прямоугольник 22"/>
                              <p:cNvSpPr/>
                              <p:nvPr/>
                            </p:nvSpPr>
                            <p:spPr>
                              <a:xfrm>
                                <a:off x="1285852" y="3571876"/>
                                <a:ext cx="642942" cy="57150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3600" dirty="0" smtClean="0">
                                    <a:solidFill>
                                      <a:schemeClr val="tx1"/>
                                    </a:solidFill>
                                  </a:rPr>
                                  <a:t>Е</a:t>
                                </a:r>
                                <a:endParaRPr lang="ru-RU" sz="360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24" name="Прямоугольник 23"/>
                              <p:cNvSpPr/>
                              <p:nvPr/>
                            </p:nvSpPr>
                            <p:spPr>
                              <a:xfrm>
                                <a:off x="1285852" y="4143380"/>
                                <a:ext cx="642942" cy="57150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3600" dirty="0" smtClean="0">
                                    <a:solidFill>
                                      <a:schemeClr val="tx1"/>
                                    </a:solidFill>
                                  </a:rPr>
                                  <a:t>Т</a:t>
                                </a:r>
                                <a:endParaRPr lang="ru-RU" sz="360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25" name="Прямоугольник 24"/>
                              <p:cNvSpPr/>
                              <p:nvPr/>
                            </p:nvSpPr>
                            <p:spPr>
                              <a:xfrm>
                                <a:off x="1285852" y="4714884"/>
                                <a:ext cx="642942" cy="57150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3600" dirty="0">
                                    <a:solidFill>
                                      <a:schemeClr val="tx1"/>
                                    </a:solidFill>
                                  </a:rPr>
                                  <a:t>И</a:t>
                                </a:r>
                              </a:p>
                            </p:txBody>
                          </p:sp>
                          <p:sp>
                            <p:nvSpPr>
                              <p:cNvPr id="26" name="Прямоугольник 25"/>
                              <p:cNvSpPr/>
                              <p:nvPr/>
                            </p:nvSpPr>
                            <p:spPr>
                              <a:xfrm>
                                <a:off x="1285852" y="5286388"/>
                                <a:ext cx="642942" cy="57150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3600" dirty="0" smtClean="0">
                                    <a:solidFill>
                                      <a:schemeClr val="tx1"/>
                                    </a:solidFill>
                                  </a:rPr>
                                  <a:t>Й</a:t>
                                </a:r>
                                <a:endParaRPr lang="ru-RU" sz="360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28" name="Прямоугольник 27"/>
                            <p:cNvSpPr/>
                            <p:nvPr/>
                          </p:nvSpPr>
                          <p:spPr>
                            <a:xfrm>
                              <a:off x="1928794" y="2428868"/>
                              <a:ext cx="642942" cy="571504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ru-RU" sz="3600" dirty="0" smtClean="0">
                                  <a:solidFill>
                                    <a:schemeClr val="tx1"/>
                                  </a:solidFill>
                                </a:rPr>
                                <a:t>Ц</a:t>
                              </a:r>
                              <a:endParaRPr lang="ru-RU" sz="3600" dirty="0">
                                <a:solidFill>
                                  <a:schemeClr val="tx1"/>
                                </a:solidFill>
                              </a:endParaRPr>
                            </a:p>
                          </p:txBody>
                        </p:sp>
                        <p:sp>
                          <p:nvSpPr>
                            <p:cNvPr id="31" name="Прямоугольник 30"/>
                            <p:cNvSpPr/>
                            <p:nvPr/>
                          </p:nvSpPr>
                          <p:spPr>
                            <a:xfrm>
                              <a:off x="1928794" y="1857364"/>
                              <a:ext cx="642942" cy="571504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ru-RU" sz="3600" dirty="0">
                                  <a:solidFill>
                                    <a:schemeClr val="tx1"/>
                                  </a:solidFill>
                                </a:rPr>
                                <a:t>Р</a:t>
                              </a:r>
                            </a:p>
                          </p:txBody>
                        </p:sp>
                        <p:sp>
                          <p:nvSpPr>
                            <p:cNvPr id="32" name="Прямоугольник 31"/>
                            <p:cNvSpPr/>
                            <p:nvPr/>
                          </p:nvSpPr>
                          <p:spPr>
                            <a:xfrm>
                              <a:off x="1928794" y="1285860"/>
                              <a:ext cx="642942" cy="571504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ru-RU" sz="3600" dirty="0">
                                  <a:solidFill>
                                    <a:schemeClr val="tx1"/>
                                  </a:solidFill>
                                </a:rPr>
                                <a:t>Е</a:t>
                              </a:r>
                            </a:p>
                          </p:txBody>
                        </p:sp>
                        <p:sp>
                          <p:nvSpPr>
                            <p:cNvPr id="33" name="Прямоугольник 32"/>
                            <p:cNvSpPr/>
                            <p:nvPr/>
                          </p:nvSpPr>
                          <p:spPr>
                            <a:xfrm>
                              <a:off x="1928794" y="714356"/>
                              <a:ext cx="642942" cy="571504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ru-RU" sz="3600" dirty="0">
                                  <a:solidFill>
                                    <a:schemeClr val="tx1"/>
                                  </a:solidFill>
                                </a:rPr>
                                <a:t>Б</a:t>
                              </a:r>
                            </a:p>
                          </p:txBody>
                        </p:sp>
                        <p:sp>
                          <p:nvSpPr>
                            <p:cNvPr id="34" name="Прямоугольник 33"/>
                            <p:cNvSpPr/>
                            <p:nvPr/>
                          </p:nvSpPr>
                          <p:spPr>
                            <a:xfrm>
                              <a:off x="1928794" y="3571876"/>
                              <a:ext cx="642942" cy="571504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ru-RU" sz="3600" dirty="0">
                                  <a:solidFill>
                                    <a:schemeClr val="tx1"/>
                                  </a:solidFill>
                                </a:rPr>
                                <a:t>Л</a:t>
                              </a:r>
                            </a:p>
                          </p:txBody>
                        </p:sp>
                        <p:sp>
                          <p:nvSpPr>
                            <p:cNvPr id="35" name="Прямоугольник 34"/>
                            <p:cNvSpPr/>
                            <p:nvPr/>
                          </p:nvSpPr>
                          <p:spPr>
                            <a:xfrm>
                              <a:off x="1928794" y="4143380"/>
                              <a:ext cx="642942" cy="571504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ru-RU" sz="3600" dirty="0">
                                  <a:solidFill>
                                    <a:schemeClr val="tx1"/>
                                  </a:solidFill>
                                </a:rPr>
                                <a:t>И</a:t>
                              </a:r>
                            </a:p>
                          </p:txBody>
                        </p:sp>
                        <p:sp>
                          <p:nvSpPr>
                            <p:cNvPr id="36" name="Прямоугольник 35"/>
                            <p:cNvSpPr/>
                            <p:nvPr/>
                          </p:nvSpPr>
                          <p:spPr>
                            <a:xfrm>
                              <a:off x="1928794" y="4714884"/>
                              <a:ext cx="642942" cy="571504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ru-RU" sz="3600" dirty="0">
                                  <a:solidFill>
                                    <a:schemeClr val="tx1"/>
                                  </a:solidFill>
                                </a:rPr>
                                <a:t>У</a:t>
                              </a:r>
                            </a:p>
                          </p:txBody>
                        </p:sp>
                        <p:sp>
                          <p:nvSpPr>
                            <p:cNvPr id="37" name="Прямоугольник 36"/>
                            <p:cNvSpPr/>
                            <p:nvPr/>
                          </p:nvSpPr>
                          <p:spPr>
                            <a:xfrm>
                              <a:off x="1928794" y="5286388"/>
                              <a:ext cx="642942" cy="571504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ru-RU" sz="3600" dirty="0">
                                  <a:solidFill>
                                    <a:schemeClr val="tx1"/>
                                  </a:solidFill>
                                </a:rPr>
                                <a:t>С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39" name="Прямоугольник 38"/>
                          <p:cNvSpPr/>
                          <p:nvPr/>
                        </p:nvSpPr>
                        <p:spPr>
                          <a:xfrm>
                            <a:off x="2571736" y="1857364"/>
                            <a:ext cx="642942" cy="571504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3600" dirty="0">
                                <a:solidFill>
                                  <a:schemeClr val="tx1"/>
                                </a:solidFill>
                              </a:rPr>
                              <a:t>Т</a:t>
                            </a:r>
                          </a:p>
                        </p:txBody>
                      </p:sp>
                      <p:sp>
                        <p:nvSpPr>
                          <p:cNvPr id="40" name="Прямоугольник 39"/>
                          <p:cNvSpPr/>
                          <p:nvPr/>
                        </p:nvSpPr>
                        <p:spPr>
                          <a:xfrm>
                            <a:off x="2571736" y="1285860"/>
                            <a:ext cx="642942" cy="571504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3600" dirty="0">
                                <a:solidFill>
                                  <a:schemeClr val="tx1"/>
                                </a:solidFill>
                              </a:rPr>
                              <a:t>У</a:t>
                            </a:r>
                          </a:p>
                        </p:txBody>
                      </p:sp>
                      <p:sp>
                        <p:nvSpPr>
                          <p:cNvPr id="41" name="Прямоугольник 40"/>
                          <p:cNvSpPr/>
                          <p:nvPr/>
                        </p:nvSpPr>
                        <p:spPr>
                          <a:xfrm>
                            <a:off x="2571736" y="714356"/>
                            <a:ext cx="642942" cy="571504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3600" dirty="0">
                                <a:solidFill>
                                  <a:schemeClr val="tx1"/>
                                </a:solidFill>
                              </a:rPr>
                              <a:t>Р</a:t>
                            </a:r>
                          </a:p>
                        </p:txBody>
                      </p:sp>
                      <p:sp>
                        <p:nvSpPr>
                          <p:cNvPr id="42" name="Прямоугольник 41"/>
                          <p:cNvSpPr/>
                          <p:nvPr/>
                        </p:nvSpPr>
                        <p:spPr>
                          <a:xfrm>
                            <a:off x="2571736" y="3571876"/>
                            <a:ext cx="642942" cy="571504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3600" dirty="0">
                                <a:solidFill>
                                  <a:schemeClr val="tx1"/>
                                </a:solidFill>
                              </a:rPr>
                              <a:t>И</a:t>
                            </a:r>
                          </a:p>
                        </p:txBody>
                      </p:sp>
                      <p:sp>
                        <p:nvSpPr>
                          <p:cNvPr id="43" name="Прямоугольник 42"/>
                          <p:cNvSpPr/>
                          <p:nvPr/>
                        </p:nvSpPr>
                        <p:spPr>
                          <a:xfrm>
                            <a:off x="2571736" y="4143380"/>
                            <a:ext cx="642942" cy="571504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3600" dirty="0">
                                <a:solidFill>
                                  <a:schemeClr val="tx1"/>
                                </a:solidFill>
                              </a:rPr>
                              <a:t>Й</a:t>
                            </a:r>
                          </a:p>
                        </p:txBody>
                      </p:sp>
                    </p:grpSp>
                    <p:sp>
                      <p:nvSpPr>
                        <p:cNvPr id="45" name="Прямоугольник 44"/>
                        <p:cNvSpPr/>
                        <p:nvPr/>
                      </p:nvSpPr>
                      <p:spPr>
                        <a:xfrm>
                          <a:off x="3214678" y="2428868"/>
                          <a:ext cx="642942" cy="571504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rgbClr val="FF00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3600" dirty="0">
                              <a:solidFill>
                                <a:schemeClr val="tx1"/>
                              </a:solidFill>
                            </a:rPr>
                            <a:t>И</a:t>
                          </a:r>
                        </a:p>
                      </p:txBody>
                    </p:sp>
                    <p:sp>
                      <p:nvSpPr>
                        <p:cNvPr id="46" name="Прямоугольник 45"/>
                        <p:cNvSpPr/>
                        <p:nvPr/>
                      </p:nvSpPr>
                      <p:spPr>
                        <a:xfrm>
                          <a:off x="3214678" y="3571876"/>
                          <a:ext cx="642942" cy="571504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rgbClr val="FF00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3600" dirty="0" smtClean="0">
                              <a:solidFill>
                                <a:schemeClr val="tx1"/>
                              </a:solidFill>
                            </a:rPr>
                            <a:t>И</a:t>
                          </a:r>
                          <a:endParaRPr lang="ru-RU" sz="3600" dirty="0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47" name="Прямоугольник 46"/>
                        <p:cNvSpPr/>
                        <p:nvPr/>
                      </p:nvSpPr>
                      <p:spPr>
                        <a:xfrm>
                          <a:off x="3214678" y="4143380"/>
                          <a:ext cx="642942" cy="571504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rgbClr val="FF00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3600" dirty="0" smtClean="0">
                              <a:solidFill>
                                <a:schemeClr val="tx1"/>
                              </a:solidFill>
                            </a:rPr>
                            <a:t>Й</a:t>
                          </a:r>
                          <a:endParaRPr lang="ru-RU" sz="3600" dirty="0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48" name="Прямоугольник 47"/>
                        <p:cNvSpPr/>
                        <p:nvPr/>
                      </p:nvSpPr>
                      <p:spPr>
                        <a:xfrm>
                          <a:off x="3214678" y="1857364"/>
                          <a:ext cx="642942" cy="571504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rgbClr val="FF00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3600" dirty="0">
                              <a:solidFill>
                                <a:schemeClr val="tx1"/>
                              </a:solidFill>
                            </a:rPr>
                            <a:t>Р</a:t>
                          </a:r>
                        </a:p>
                      </p:txBody>
                    </p:sp>
                    <p:sp>
                      <p:nvSpPr>
                        <p:cNvPr id="49" name="Прямоугольник 48"/>
                        <p:cNvSpPr/>
                        <p:nvPr/>
                      </p:nvSpPr>
                      <p:spPr>
                        <a:xfrm>
                          <a:off x="3214678" y="1285860"/>
                          <a:ext cx="642942" cy="571504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rgbClr val="FF00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3600" dirty="0">
                              <a:solidFill>
                                <a:schemeClr val="tx1"/>
                              </a:solidFill>
                            </a:rPr>
                            <a:t>И</a:t>
                          </a:r>
                        </a:p>
                      </p:txBody>
                    </p:sp>
                  </p:grpSp>
                  <p:sp>
                    <p:nvSpPr>
                      <p:cNvPr id="52" name="Прямоугольник 51"/>
                      <p:cNvSpPr/>
                      <p:nvPr/>
                    </p:nvSpPr>
                    <p:spPr>
                      <a:xfrm>
                        <a:off x="3857620" y="2428868"/>
                        <a:ext cx="642942" cy="57150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ru-RU" sz="3600" dirty="0">
                            <a:solidFill>
                              <a:schemeClr val="tx1"/>
                            </a:solidFill>
                          </a:rPr>
                          <a:t>Н</a:t>
                        </a:r>
                      </a:p>
                    </p:txBody>
                  </p:sp>
                  <p:sp>
                    <p:nvSpPr>
                      <p:cNvPr id="53" name="Прямоугольник 52"/>
                      <p:cNvSpPr/>
                      <p:nvPr/>
                    </p:nvSpPr>
                    <p:spPr>
                      <a:xfrm>
                        <a:off x="3857620" y="1857364"/>
                        <a:ext cx="642942" cy="57150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ru-RU" sz="3600" dirty="0">
                            <a:solidFill>
                              <a:schemeClr val="tx1"/>
                            </a:solidFill>
                          </a:rPr>
                          <a:t>А</a:t>
                        </a:r>
                      </a:p>
                    </p:txBody>
                  </p:sp>
                  <p:sp>
                    <p:nvSpPr>
                      <p:cNvPr id="54" name="Прямоугольник 53"/>
                      <p:cNvSpPr/>
                      <p:nvPr/>
                    </p:nvSpPr>
                    <p:spPr>
                      <a:xfrm>
                        <a:off x="3857620" y="1285860"/>
                        <a:ext cx="642942" cy="57150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ru-RU" sz="3600" dirty="0">
                            <a:solidFill>
                              <a:schemeClr val="tx1"/>
                            </a:solidFill>
                          </a:rPr>
                          <a:t>Г</a:t>
                        </a:r>
                      </a:p>
                    </p:txBody>
                  </p:sp>
                  <p:sp>
                    <p:nvSpPr>
                      <p:cNvPr id="55" name="Прямоугольник 54"/>
                      <p:cNvSpPr/>
                      <p:nvPr/>
                    </p:nvSpPr>
                    <p:spPr>
                      <a:xfrm>
                        <a:off x="3857620" y="714356"/>
                        <a:ext cx="642942" cy="57150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ru-RU" sz="3600" dirty="0">
                            <a:solidFill>
                              <a:schemeClr val="tx1"/>
                            </a:solidFill>
                          </a:rPr>
                          <a:t>О</a:t>
                        </a:r>
                      </a:p>
                    </p:txBody>
                  </p:sp>
                  <p:sp>
                    <p:nvSpPr>
                      <p:cNvPr id="56" name="Прямоугольник 55"/>
                      <p:cNvSpPr/>
                      <p:nvPr/>
                    </p:nvSpPr>
                    <p:spPr>
                      <a:xfrm>
                        <a:off x="3857620" y="3571876"/>
                        <a:ext cx="642942" cy="57150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ru-RU" sz="3600" dirty="0">
                            <a:solidFill>
                              <a:schemeClr val="tx1"/>
                            </a:solidFill>
                          </a:rPr>
                          <a:t>С</a:t>
                        </a:r>
                      </a:p>
                    </p:txBody>
                  </p:sp>
                  <p:sp>
                    <p:nvSpPr>
                      <p:cNvPr id="57" name="Прямоугольник 56"/>
                      <p:cNvSpPr/>
                      <p:nvPr/>
                    </p:nvSpPr>
                    <p:spPr>
                      <a:xfrm>
                        <a:off x="3857620" y="4143380"/>
                        <a:ext cx="642942" cy="57150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ru-RU" sz="3600" dirty="0">
                            <a:solidFill>
                              <a:schemeClr val="tx1"/>
                            </a:solidFill>
                          </a:rPr>
                          <a:t>О</a:t>
                        </a:r>
                      </a:p>
                    </p:txBody>
                  </p:sp>
                  <p:sp>
                    <p:nvSpPr>
                      <p:cNvPr id="58" name="Прямоугольник 57"/>
                      <p:cNvSpPr/>
                      <p:nvPr/>
                    </p:nvSpPr>
                    <p:spPr>
                      <a:xfrm>
                        <a:off x="3857620" y="4714884"/>
                        <a:ext cx="642942" cy="57150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ru-RU" sz="3600" dirty="0">
                            <a:solidFill>
                              <a:schemeClr val="tx1"/>
                            </a:solidFill>
                          </a:rPr>
                          <a:t>Н</a:t>
                        </a:r>
                      </a:p>
                    </p:txBody>
                  </p:sp>
                </p:grpSp>
                <p:sp>
                  <p:nvSpPr>
                    <p:cNvPr id="60" name="Прямоугольник 59"/>
                    <p:cNvSpPr/>
                    <p:nvPr/>
                  </p:nvSpPr>
                  <p:spPr>
                    <a:xfrm>
                      <a:off x="4628198" y="2857496"/>
                      <a:ext cx="642942" cy="57150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3600" dirty="0">
                          <a:solidFill>
                            <a:schemeClr val="tx1"/>
                          </a:solidFill>
                        </a:rPr>
                        <a:t>А</a:t>
                      </a:r>
                    </a:p>
                  </p:txBody>
                </p:sp>
                <p:sp>
                  <p:nvSpPr>
                    <p:cNvPr id="61" name="Прямоугольник 60"/>
                    <p:cNvSpPr/>
                    <p:nvPr/>
                  </p:nvSpPr>
                  <p:spPr>
                    <a:xfrm>
                      <a:off x="4628198" y="2285992"/>
                      <a:ext cx="642942" cy="57150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3600" dirty="0">
                          <a:solidFill>
                            <a:schemeClr val="tx1"/>
                          </a:solidFill>
                        </a:rPr>
                        <a:t>Г</a:t>
                      </a:r>
                    </a:p>
                  </p:txBody>
                </p:sp>
                <p:sp>
                  <p:nvSpPr>
                    <p:cNvPr id="62" name="Прямоугольник 61"/>
                    <p:cNvSpPr/>
                    <p:nvPr/>
                  </p:nvSpPr>
                  <p:spPr>
                    <a:xfrm>
                      <a:off x="4632960" y="4000504"/>
                      <a:ext cx="642942" cy="57150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3600" dirty="0">
                          <a:solidFill>
                            <a:schemeClr val="tx1"/>
                          </a:solidFill>
                        </a:rPr>
                        <a:t>Л</a:t>
                      </a:r>
                    </a:p>
                  </p:txBody>
                </p:sp>
                <p:sp>
                  <p:nvSpPr>
                    <p:cNvPr id="63" name="Прямоугольник 62"/>
                    <p:cNvSpPr/>
                    <p:nvPr/>
                  </p:nvSpPr>
                  <p:spPr>
                    <a:xfrm>
                      <a:off x="4632960" y="4572008"/>
                      <a:ext cx="642942" cy="57150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3600" dirty="0">
                          <a:solidFill>
                            <a:schemeClr val="tx1"/>
                          </a:solidFill>
                        </a:rPr>
                        <a:t>И</a:t>
                      </a:r>
                    </a:p>
                  </p:txBody>
                </p:sp>
                <p:sp>
                  <p:nvSpPr>
                    <p:cNvPr id="64" name="Прямоугольник 63"/>
                    <p:cNvSpPr/>
                    <p:nvPr/>
                  </p:nvSpPr>
                  <p:spPr>
                    <a:xfrm>
                      <a:off x="4632960" y="5143512"/>
                      <a:ext cx="642942" cy="57150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3600" dirty="0">
                          <a:solidFill>
                            <a:schemeClr val="tx1"/>
                          </a:solidFill>
                        </a:rPr>
                        <a:t>Й</a:t>
                      </a:r>
                    </a:p>
                  </p:txBody>
                </p:sp>
              </p:grpSp>
              <p:sp>
                <p:nvSpPr>
                  <p:cNvPr id="66" name="Прямоугольник 65"/>
                  <p:cNvSpPr/>
                  <p:nvPr/>
                </p:nvSpPr>
                <p:spPr>
                  <a:xfrm>
                    <a:off x="5271140" y="2857496"/>
                    <a:ext cx="642942" cy="5715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3600" dirty="0">
                        <a:solidFill>
                          <a:schemeClr val="tx1"/>
                        </a:solidFill>
                      </a:rPr>
                      <a:t>Т</a:t>
                    </a:r>
                  </a:p>
                </p:txBody>
              </p:sp>
              <p:sp>
                <p:nvSpPr>
                  <p:cNvPr id="67" name="Прямоугольник 66"/>
                  <p:cNvSpPr/>
                  <p:nvPr/>
                </p:nvSpPr>
                <p:spPr>
                  <a:xfrm>
                    <a:off x="5260662" y="4000504"/>
                    <a:ext cx="642942" cy="5715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3600" dirty="0">
                        <a:solidFill>
                          <a:schemeClr val="tx1"/>
                        </a:solidFill>
                      </a:rPr>
                      <a:t>Л</a:t>
                    </a:r>
                  </a:p>
                </p:txBody>
              </p:sp>
              <p:sp>
                <p:nvSpPr>
                  <p:cNvPr id="68" name="Прямоугольник 67"/>
                  <p:cNvSpPr/>
                  <p:nvPr/>
                </p:nvSpPr>
                <p:spPr>
                  <a:xfrm>
                    <a:off x="5260662" y="4564384"/>
                    <a:ext cx="642942" cy="5715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3600" dirty="0">
                        <a:solidFill>
                          <a:schemeClr val="tx1"/>
                        </a:solidFill>
                      </a:rPr>
                      <a:t>Л</a:t>
                    </a:r>
                  </a:p>
                </p:txBody>
              </p:sp>
              <p:sp>
                <p:nvSpPr>
                  <p:cNvPr id="69" name="Прямоугольник 68"/>
                  <p:cNvSpPr/>
                  <p:nvPr/>
                </p:nvSpPr>
                <p:spPr>
                  <a:xfrm>
                    <a:off x="5260662" y="5128264"/>
                    <a:ext cx="642942" cy="5715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3600" dirty="0" smtClean="0">
                        <a:solidFill>
                          <a:schemeClr val="tx1"/>
                        </a:solidFill>
                      </a:rPr>
                      <a:t>У</a:t>
                    </a:r>
                    <a:endParaRPr lang="ru-RU" sz="36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0" name="Прямоугольник 69"/>
                  <p:cNvSpPr/>
                  <p:nvPr/>
                </p:nvSpPr>
                <p:spPr>
                  <a:xfrm>
                    <a:off x="5260662" y="5692144"/>
                    <a:ext cx="642942" cy="5715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3600" dirty="0" smtClean="0">
                        <a:solidFill>
                          <a:schemeClr val="tx1"/>
                        </a:solidFill>
                      </a:rPr>
                      <a:t>Р</a:t>
                    </a:r>
                    <a:endParaRPr lang="ru-RU" sz="36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80" name="Прямоугольник 79"/>
                <p:cNvSpPr/>
                <p:nvPr/>
              </p:nvSpPr>
              <p:spPr>
                <a:xfrm>
                  <a:off x="2699372" y="2857496"/>
                  <a:ext cx="642942" cy="57150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3600" dirty="0" smtClean="0">
                      <a:solidFill>
                        <a:schemeClr val="tx1"/>
                      </a:solidFill>
                    </a:rPr>
                    <a:t>Е</a:t>
                  </a:r>
                  <a:endParaRPr lang="ru-RU" sz="36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82" name="Прямоугольник 81"/>
              <p:cNvSpPr/>
              <p:nvPr/>
            </p:nvSpPr>
            <p:spPr>
              <a:xfrm>
                <a:off x="6546546" y="2857496"/>
                <a:ext cx="642942" cy="5715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dirty="0" smtClean="0">
                    <a:solidFill>
                      <a:schemeClr val="tx1"/>
                    </a:solidFill>
                  </a:rPr>
                  <a:t>Н</a:t>
                </a:r>
                <a:endParaRPr lang="ru-RU" sz="3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Прямоугольник 82"/>
              <p:cNvSpPr/>
              <p:nvPr/>
            </p:nvSpPr>
            <p:spPr>
              <a:xfrm>
                <a:off x="6572264" y="2270752"/>
                <a:ext cx="642942" cy="5715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dirty="0" smtClean="0">
                    <a:solidFill>
                      <a:schemeClr val="tx1"/>
                    </a:solidFill>
                  </a:rPr>
                  <a:t>Б</a:t>
                </a:r>
                <a:endParaRPr lang="ru-RU" sz="3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Прямоугольник 83"/>
              <p:cNvSpPr/>
              <p:nvPr/>
            </p:nvSpPr>
            <p:spPr>
              <a:xfrm>
                <a:off x="6572264" y="1699248"/>
                <a:ext cx="642942" cy="5715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dirty="0" smtClean="0">
                    <a:solidFill>
                      <a:schemeClr val="tx1"/>
                    </a:solidFill>
                  </a:rPr>
                  <a:t>У</a:t>
                </a:r>
                <a:endParaRPr lang="ru-RU" sz="3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Прямоугольник 84"/>
              <p:cNvSpPr/>
              <p:nvPr/>
            </p:nvSpPr>
            <p:spPr>
              <a:xfrm>
                <a:off x="6561786" y="1127744"/>
                <a:ext cx="642942" cy="5715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dirty="0" smtClean="0">
                    <a:solidFill>
                      <a:schemeClr val="tx1"/>
                    </a:solidFill>
                  </a:rPr>
                  <a:t>Д</a:t>
                </a:r>
                <a:endParaRPr lang="ru-RU" sz="3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6" name="Прямоугольник 85"/>
              <p:cNvSpPr/>
              <p:nvPr/>
            </p:nvSpPr>
            <p:spPr>
              <a:xfrm>
                <a:off x="6541784" y="4000504"/>
                <a:ext cx="642942" cy="5715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dirty="0" smtClean="0">
                    <a:solidFill>
                      <a:schemeClr val="tx1"/>
                    </a:solidFill>
                  </a:rPr>
                  <a:t>Й</a:t>
                </a:r>
                <a:endParaRPr lang="ru-RU" sz="3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7" name="Прямоугольник 86"/>
              <p:cNvSpPr/>
              <p:nvPr/>
            </p:nvSpPr>
            <p:spPr>
              <a:xfrm>
                <a:off x="7143768" y="4000504"/>
                <a:ext cx="642942" cy="5715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dirty="0" smtClean="0">
                    <a:solidFill>
                      <a:schemeClr val="tx1"/>
                    </a:solidFill>
                  </a:rPr>
                  <a:t>О</a:t>
                </a:r>
                <a:endParaRPr lang="ru-RU" sz="3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Прямоугольник 87"/>
              <p:cNvSpPr/>
              <p:nvPr/>
            </p:nvSpPr>
            <p:spPr>
              <a:xfrm>
                <a:off x="7143768" y="4572008"/>
                <a:ext cx="642942" cy="5715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dirty="0" smtClean="0">
                    <a:solidFill>
                      <a:schemeClr val="tx1"/>
                    </a:solidFill>
                  </a:rPr>
                  <a:t>Д</a:t>
                </a:r>
                <a:endParaRPr lang="ru-RU" sz="360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93" name="Прямоугольник 92">
            <a:hlinkClick r:id="rId3" action="ppaction://hlinksldjump"/>
          </p:cNvPr>
          <p:cNvSpPr/>
          <p:nvPr/>
        </p:nvSpPr>
        <p:spPr>
          <a:xfrm>
            <a:off x="1454446" y="1342058"/>
            <a:ext cx="642942" cy="571504"/>
          </a:xfrm>
          <a:prstGeom prst="rect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1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94" name="Прямоугольник 93">
            <a:hlinkClick r:id="rId4" action="ppaction://hlinksldjump"/>
          </p:cNvPr>
          <p:cNvSpPr/>
          <p:nvPr/>
        </p:nvSpPr>
        <p:spPr>
          <a:xfrm>
            <a:off x="2143108" y="770554"/>
            <a:ext cx="642942" cy="571504"/>
          </a:xfrm>
          <a:prstGeom prst="rect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5" name="Прямоугольник 94">
            <a:hlinkClick r:id="rId5" action="ppaction://hlinksldjump"/>
          </p:cNvPr>
          <p:cNvSpPr/>
          <p:nvPr/>
        </p:nvSpPr>
        <p:spPr>
          <a:xfrm>
            <a:off x="2786050" y="770554"/>
            <a:ext cx="642942" cy="571504"/>
          </a:xfrm>
          <a:prstGeom prst="rect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3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97" name="Прямоугольник 96">
            <a:hlinkClick r:id="rId6" action="ppaction://hlinksldjump"/>
          </p:cNvPr>
          <p:cNvSpPr/>
          <p:nvPr/>
        </p:nvSpPr>
        <p:spPr>
          <a:xfrm>
            <a:off x="4071934" y="755314"/>
            <a:ext cx="642942" cy="571504"/>
          </a:xfrm>
          <a:prstGeom prst="rect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98" name="Прямоугольник 97">
            <a:hlinkClick r:id="rId7" action="ppaction://hlinksldjump"/>
          </p:cNvPr>
          <p:cNvSpPr/>
          <p:nvPr/>
        </p:nvSpPr>
        <p:spPr>
          <a:xfrm>
            <a:off x="4699636" y="1928802"/>
            <a:ext cx="642942" cy="571504"/>
          </a:xfrm>
          <a:prstGeom prst="rect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6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00" name="Прямоугольник 99">
            <a:hlinkClick r:id="rId8" action="ppaction://hlinksldjump"/>
          </p:cNvPr>
          <p:cNvSpPr/>
          <p:nvPr/>
        </p:nvSpPr>
        <p:spPr>
          <a:xfrm>
            <a:off x="5312098" y="785794"/>
            <a:ext cx="642942" cy="571504"/>
          </a:xfrm>
          <a:prstGeom prst="rect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8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01" name="Прямоугольник 100">
            <a:hlinkClick r:id="rId9" action="ppaction://hlinksldjump"/>
          </p:cNvPr>
          <p:cNvSpPr/>
          <p:nvPr/>
        </p:nvSpPr>
        <p:spPr>
          <a:xfrm>
            <a:off x="6643702" y="770554"/>
            <a:ext cx="642942" cy="571504"/>
          </a:xfrm>
          <a:prstGeom prst="rect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9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02" name="Прямоугольник 101">
            <a:hlinkClick r:id="rId10" action="ppaction://hlinksldjump"/>
          </p:cNvPr>
          <p:cNvSpPr/>
          <p:nvPr/>
        </p:nvSpPr>
        <p:spPr>
          <a:xfrm>
            <a:off x="7291406" y="3071810"/>
            <a:ext cx="642942" cy="571504"/>
          </a:xfrm>
          <a:prstGeom prst="rect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10</a:t>
            </a:r>
            <a:endParaRPr lang="ru-RU" sz="3600" dirty="0">
              <a:solidFill>
                <a:schemeClr val="tx1"/>
              </a:solidFill>
            </a:endParaRPr>
          </a:p>
        </p:txBody>
      </p:sp>
      <p:grpSp>
        <p:nvGrpSpPr>
          <p:cNvPr id="111" name="Группа 110"/>
          <p:cNvGrpSpPr/>
          <p:nvPr/>
        </p:nvGrpSpPr>
        <p:grpSpPr>
          <a:xfrm>
            <a:off x="1474448" y="1928802"/>
            <a:ext cx="642942" cy="4572032"/>
            <a:chOff x="714348" y="1928802"/>
            <a:chExt cx="642942" cy="4572032"/>
          </a:xfrm>
        </p:grpSpPr>
        <p:sp>
          <p:nvSpPr>
            <p:cNvPr id="103" name="Прямоугольник 102"/>
            <p:cNvSpPr/>
            <p:nvPr/>
          </p:nvSpPr>
          <p:spPr>
            <a:xfrm>
              <a:off x="714348" y="1928802"/>
              <a:ext cx="642942" cy="5715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04" name="Прямоугольник 103"/>
            <p:cNvSpPr/>
            <p:nvPr/>
          </p:nvSpPr>
          <p:spPr>
            <a:xfrm>
              <a:off x="714348" y="2500306"/>
              <a:ext cx="642942" cy="5715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05" name="Прямоугольник 104"/>
            <p:cNvSpPr/>
            <p:nvPr/>
          </p:nvSpPr>
          <p:spPr>
            <a:xfrm>
              <a:off x="714348" y="3071810"/>
              <a:ext cx="642942" cy="5715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06" name="Прямоугольник 105"/>
            <p:cNvSpPr/>
            <p:nvPr/>
          </p:nvSpPr>
          <p:spPr>
            <a:xfrm>
              <a:off x="714348" y="3643314"/>
              <a:ext cx="642942" cy="571504"/>
            </a:xfrm>
            <a:prstGeom prst="rect">
              <a:avLst/>
            </a:prstGeom>
            <a:solidFill>
              <a:srgbClr val="FF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07" name="Прямоугольник 106"/>
            <p:cNvSpPr/>
            <p:nvPr/>
          </p:nvSpPr>
          <p:spPr>
            <a:xfrm>
              <a:off x="714348" y="4230058"/>
              <a:ext cx="642942" cy="5715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08" name="Прямоугольник 107"/>
            <p:cNvSpPr/>
            <p:nvPr/>
          </p:nvSpPr>
          <p:spPr>
            <a:xfrm>
              <a:off x="714348" y="4786322"/>
              <a:ext cx="642942" cy="5715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09" name="Прямоугольник 108"/>
            <p:cNvSpPr/>
            <p:nvPr/>
          </p:nvSpPr>
          <p:spPr>
            <a:xfrm>
              <a:off x="714348" y="5357826"/>
              <a:ext cx="642942" cy="5715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10" name="Прямоугольник 109"/>
            <p:cNvSpPr/>
            <p:nvPr/>
          </p:nvSpPr>
          <p:spPr>
            <a:xfrm>
              <a:off x="714348" y="5929330"/>
              <a:ext cx="642942" cy="5715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sp>
        <p:nvSpPr>
          <p:cNvPr id="112" name="Скругленный прямоугольник 111"/>
          <p:cNvSpPr/>
          <p:nvPr/>
        </p:nvSpPr>
        <p:spPr>
          <a:xfrm>
            <a:off x="6786578" y="6215082"/>
            <a:ext cx="2214578" cy="428628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Проверка</a:t>
            </a:r>
            <a:endParaRPr lang="ru-RU" sz="2800" dirty="0">
              <a:solidFill>
                <a:schemeClr val="tx1"/>
              </a:solidFill>
            </a:endParaRPr>
          </a:p>
        </p:txBody>
      </p:sp>
      <p:grpSp>
        <p:nvGrpSpPr>
          <p:cNvPr id="123" name="Группа 122"/>
          <p:cNvGrpSpPr/>
          <p:nvPr/>
        </p:nvGrpSpPr>
        <p:grpSpPr>
          <a:xfrm>
            <a:off x="2112628" y="1357298"/>
            <a:ext cx="642942" cy="5143536"/>
            <a:chOff x="571472" y="1357298"/>
            <a:chExt cx="642942" cy="5143536"/>
          </a:xfrm>
        </p:grpSpPr>
        <p:grpSp>
          <p:nvGrpSpPr>
            <p:cNvPr id="113" name="Группа 112"/>
            <p:cNvGrpSpPr/>
            <p:nvPr/>
          </p:nvGrpSpPr>
          <p:grpSpPr>
            <a:xfrm>
              <a:off x="571472" y="1928802"/>
              <a:ext cx="642942" cy="4572032"/>
              <a:chOff x="714348" y="1928802"/>
              <a:chExt cx="642942" cy="4572032"/>
            </a:xfrm>
          </p:grpSpPr>
          <p:sp>
            <p:nvSpPr>
              <p:cNvPr id="114" name="Прямоугольник 113"/>
              <p:cNvSpPr/>
              <p:nvPr/>
            </p:nvSpPr>
            <p:spPr>
              <a:xfrm>
                <a:off x="714348" y="1928802"/>
                <a:ext cx="642942" cy="57150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5" name="Прямоугольник 114"/>
              <p:cNvSpPr/>
              <p:nvPr/>
            </p:nvSpPr>
            <p:spPr>
              <a:xfrm>
                <a:off x="714348" y="2500306"/>
                <a:ext cx="642942" cy="57150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6" name="Прямоугольник 115"/>
              <p:cNvSpPr/>
              <p:nvPr/>
            </p:nvSpPr>
            <p:spPr>
              <a:xfrm>
                <a:off x="714348" y="3071810"/>
                <a:ext cx="642942" cy="57150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7" name="Прямоугольник 116"/>
              <p:cNvSpPr/>
              <p:nvPr/>
            </p:nvSpPr>
            <p:spPr>
              <a:xfrm>
                <a:off x="714348" y="3643314"/>
                <a:ext cx="642942" cy="571504"/>
              </a:xfrm>
              <a:prstGeom prst="rect">
                <a:avLst/>
              </a:prstGeom>
              <a:solidFill>
                <a:srgbClr val="FF33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8" name="Прямоугольник 117"/>
              <p:cNvSpPr/>
              <p:nvPr/>
            </p:nvSpPr>
            <p:spPr>
              <a:xfrm>
                <a:off x="714348" y="4230058"/>
                <a:ext cx="642942" cy="57150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9" name="Прямоугольник 118"/>
              <p:cNvSpPr/>
              <p:nvPr/>
            </p:nvSpPr>
            <p:spPr>
              <a:xfrm>
                <a:off x="714348" y="4786322"/>
                <a:ext cx="642942" cy="57150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0" name="Прямоугольник 119"/>
              <p:cNvSpPr/>
              <p:nvPr/>
            </p:nvSpPr>
            <p:spPr>
              <a:xfrm>
                <a:off x="714348" y="5357826"/>
                <a:ext cx="642942" cy="57150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1" name="Прямоугольник 120"/>
              <p:cNvSpPr/>
              <p:nvPr/>
            </p:nvSpPr>
            <p:spPr>
              <a:xfrm>
                <a:off x="714348" y="5929330"/>
                <a:ext cx="642942" cy="57150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6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22" name="Прямоугольник 121"/>
            <p:cNvSpPr/>
            <p:nvPr/>
          </p:nvSpPr>
          <p:spPr>
            <a:xfrm>
              <a:off x="571472" y="1357298"/>
              <a:ext cx="642942" cy="5715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5" name="Группа 124"/>
          <p:cNvGrpSpPr/>
          <p:nvPr/>
        </p:nvGrpSpPr>
        <p:grpSpPr>
          <a:xfrm>
            <a:off x="2755570" y="1352536"/>
            <a:ext cx="642942" cy="4000528"/>
            <a:chOff x="571472" y="1357298"/>
            <a:chExt cx="642942" cy="4000528"/>
          </a:xfrm>
        </p:grpSpPr>
        <p:grpSp>
          <p:nvGrpSpPr>
            <p:cNvPr id="126" name="Группа 112"/>
            <p:cNvGrpSpPr/>
            <p:nvPr/>
          </p:nvGrpSpPr>
          <p:grpSpPr>
            <a:xfrm>
              <a:off x="571472" y="1928802"/>
              <a:ext cx="642942" cy="3429024"/>
              <a:chOff x="714348" y="1928802"/>
              <a:chExt cx="642942" cy="3429024"/>
            </a:xfrm>
          </p:grpSpPr>
          <p:sp>
            <p:nvSpPr>
              <p:cNvPr id="128" name="Прямоугольник 127"/>
              <p:cNvSpPr/>
              <p:nvPr/>
            </p:nvSpPr>
            <p:spPr>
              <a:xfrm>
                <a:off x="714348" y="1928802"/>
                <a:ext cx="642942" cy="57150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9" name="Прямоугольник 128"/>
              <p:cNvSpPr/>
              <p:nvPr/>
            </p:nvSpPr>
            <p:spPr>
              <a:xfrm>
                <a:off x="714348" y="2500306"/>
                <a:ext cx="642942" cy="57150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0" name="Прямоугольник 129"/>
              <p:cNvSpPr/>
              <p:nvPr/>
            </p:nvSpPr>
            <p:spPr>
              <a:xfrm>
                <a:off x="714348" y="3071810"/>
                <a:ext cx="642942" cy="57150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1" name="Прямоугольник 130"/>
              <p:cNvSpPr/>
              <p:nvPr/>
            </p:nvSpPr>
            <p:spPr>
              <a:xfrm>
                <a:off x="714348" y="3643314"/>
                <a:ext cx="642942" cy="571504"/>
              </a:xfrm>
              <a:prstGeom prst="rect">
                <a:avLst/>
              </a:prstGeom>
              <a:solidFill>
                <a:srgbClr val="FF33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Прямоугольник 131"/>
              <p:cNvSpPr/>
              <p:nvPr/>
            </p:nvSpPr>
            <p:spPr>
              <a:xfrm>
                <a:off x="714348" y="4230058"/>
                <a:ext cx="642942" cy="57150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3" name="Прямоугольник 132"/>
              <p:cNvSpPr/>
              <p:nvPr/>
            </p:nvSpPr>
            <p:spPr>
              <a:xfrm>
                <a:off x="714348" y="4786322"/>
                <a:ext cx="642942" cy="57150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6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27" name="Прямоугольник 126"/>
            <p:cNvSpPr/>
            <p:nvPr/>
          </p:nvSpPr>
          <p:spPr>
            <a:xfrm>
              <a:off x="571472" y="1357298"/>
              <a:ext cx="642942" cy="5715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7" name="Группа 112"/>
          <p:cNvGrpSpPr/>
          <p:nvPr/>
        </p:nvGrpSpPr>
        <p:grpSpPr>
          <a:xfrm>
            <a:off x="3398512" y="1924040"/>
            <a:ext cx="642942" cy="3429024"/>
            <a:chOff x="714348" y="1928802"/>
            <a:chExt cx="642942" cy="3429024"/>
          </a:xfrm>
        </p:grpSpPr>
        <p:sp>
          <p:nvSpPr>
            <p:cNvPr id="139" name="Прямоугольник 138"/>
            <p:cNvSpPr/>
            <p:nvPr/>
          </p:nvSpPr>
          <p:spPr>
            <a:xfrm>
              <a:off x="714348" y="1928802"/>
              <a:ext cx="642942" cy="5715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40" name="Прямоугольник 139"/>
            <p:cNvSpPr/>
            <p:nvPr/>
          </p:nvSpPr>
          <p:spPr>
            <a:xfrm>
              <a:off x="714348" y="2500306"/>
              <a:ext cx="642942" cy="5715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41" name="Прямоугольник 140"/>
            <p:cNvSpPr/>
            <p:nvPr/>
          </p:nvSpPr>
          <p:spPr>
            <a:xfrm>
              <a:off x="714348" y="3071810"/>
              <a:ext cx="642942" cy="5715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42" name="Прямоугольник 141"/>
            <p:cNvSpPr/>
            <p:nvPr/>
          </p:nvSpPr>
          <p:spPr>
            <a:xfrm>
              <a:off x="714348" y="3643314"/>
              <a:ext cx="642942" cy="571504"/>
            </a:xfrm>
            <a:prstGeom prst="rect">
              <a:avLst/>
            </a:prstGeom>
            <a:solidFill>
              <a:srgbClr val="FF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43" name="Прямоугольник 142"/>
            <p:cNvSpPr/>
            <p:nvPr/>
          </p:nvSpPr>
          <p:spPr>
            <a:xfrm>
              <a:off x="714348" y="4230058"/>
              <a:ext cx="642942" cy="5715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44" name="Прямоугольник 143"/>
            <p:cNvSpPr/>
            <p:nvPr/>
          </p:nvSpPr>
          <p:spPr>
            <a:xfrm>
              <a:off x="714348" y="4786322"/>
              <a:ext cx="642942" cy="5715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5" name="Группа 144"/>
          <p:cNvGrpSpPr/>
          <p:nvPr/>
        </p:nvGrpSpPr>
        <p:grpSpPr>
          <a:xfrm>
            <a:off x="4041454" y="1346820"/>
            <a:ext cx="642942" cy="4572032"/>
            <a:chOff x="571472" y="1357298"/>
            <a:chExt cx="642942" cy="4572032"/>
          </a:xfrm>
        </p:grpSpPr>
        <p:grpSp>
          <p:nvGrpSpPr>
            <p:cNvPr id="146" name="Группа 112"/>
            <p:cNvGrpSpPr/>
            <p:nvPr/>
          </p:nvGrpSpPr>
          <p:grpSpPr>
            <a:xfrm>
              <a:off x="571472" y="1928802"/>
              <a:ext cx="642942" cy="4000528"/>
              <a:chOff x="714348" y="1928802"/>
              <a:chExt cx="642942" cy="4000528"/>
            </a:xfrm>
          </p:grpSpPr>
          <p:sp>
            <p:nvSpPr>
              <p:cNvPr id="148" name="Прямоугольник 147"/>
              <p:cNvSpPr/>
              <p:nvPr/>
            </p:nvSpPr>
            <p:spPr>
              <a:xfrm>
                <a:off x="714348" y="1928802"/>
                <a:ext cx="642942" cy="57150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9" name="Прямоугольник 148"/>
              <p:cNvSpPr/>
              <p:nvPr/>
            </p:nvSpPr>
            <p:spPr>
              <a:xfrm>
                <a:off x="714348" y="2500306"/>
                <a:ext cx="642942" cy="57150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0" name="Прямоугольник 149"/>
              <p:cNvSpPr/>
              <p:nvPr/>
            </p:nvSpPr>
            <p:spPr>
              <a:xfrm>
                <a:off x="714348" y="3071810"/>
                <a:ext cx="642942" cy="57150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1" name="Прямоугольник 150"/>
              <p:cNvSpPr/>
              <p:nvPr/>
            </p:nvSpPr>
            <p:spPr>
              <a:xfrm>
                <a:off x="714348" y="3643314"/>
                <a:ext cx="642942" cy="571504"/>
              </a:xfrm>
              <a:prstGeom prst="rect">
                <a:avLst/>
              </a:prstGeom>
              <a:solidFill>
                <a:srgbClr val="FF33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2" name="Прямоугольник 151"/>
              <p:cNvSpPr/>
              <p:nvPr/>
            </p:nvSpPr>
            <p:spPr>
              <a:xfrm>
                <a:off x="714348" y="4230058"/>
                <a:ext cx="642942" cy="57150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Прямоугольник 152"/>
              <p:cNvSpPr/>
              <p:nvPr/>
            </p:nvSpPr>
            <p:spPr>
              <a:xfrm>
                <a:off x="714348" y="4786322"/>
                <a:ext cx="642942" cy="57150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Прямоугольник 153"/>
              <p:cNvSpPr/>
              <p:nvPr/>
            </p:nvSpPr>
            <p:spPr>
              <a:xfrm>
                <a:off x="714348" y="5357826"/>
                <a:ext cx="642942" cy="57150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6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7" name="Прямоугольник 146"/>
            <p:cNvSpPr/>
            <p:nvPr/>
          </p:nvSpPr>
          <p:spPr>
            <a:xfrm>
              <a:off x="571472" y="1357298"/>
              <a:ext cx="642942" cy="5715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sp>
        <p:nvSpPr>
          <p:cNvPr id="96" name="Прямоугольник 95">
            <a:hlinkClick r:id="rId11" action="ppaction://hlinksldjump"/>
          </p:cNvPr>
          <p:cNvSpPr/>
          <p:nvPr/>
        </p:nvSpPr>
        <p:spPr>
          <a:xfrm>
            <a:off x="3428992" y="1357298"/>
            <a:ext cx="642942" cy="571504"/>
          </a:xfrm>
          <a:prstGeom prst="rect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4</a:t>
            </a:r>
          </a:p>
        </p:txBody>
      </p:sp>
      <p:grpSp>
        <p:nvGrpSpPr>
          <p:cNvPr id="157" name="Группа 112"/>
          <p:cNvGrpSpPr/>
          <p:nvPr/>
        </p:nvGrpSpPr>
        <p:grpSpPr>
          <a:xfrm>
            <a:off x="4673918" y="2500306"/>
            <a:ext cx="642942" cy="3429024"/>
            <a:chOff x="714348" y="2500306"/>
            <a:chExt cx="642942" cy="3429024"/>
          </a:xfrm>
        </p:grpSpPr>
        <p:sp>
          <p:nvSpPr>
            <p:cNvPr id="160" name="Прямоугольник 159"/>
            <p:cNvSpPr/>
            <p:nvPr/>
          </p:nvSpPr>
          <p:spPr>
            <a:xfrm>
              <a:off x="714348" y="2500306"/>
              <a:ext cx="642942" cy="5715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61" name="Прямоугольник 160"/>
            <p:cNvSpPr/>
            <p:nvPr/>
          </p:nvSpPr>
          <p:spPr>
            <a:xfrm>
              <a:off x="714348" y="3071810"/>
              <a:ext cx="642942" cy="5715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62" name="Прямоугольник 161"/>
            <p:cNvSpPr/>
            <p:nvPr/>
          </p:nvSpPr>
          <p:spPr>
            <a:xfrm>
              <a:off x="714348" y="3643314"/>
              <a:ext cx="642942" cy="571504"/>
            </a:xfrm>
            <a:prstGeom prst="rect">
              <a:avLst/>
            </a:prstGeom>
            <a:solidFill>
              <a:srgbClr val="FF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63" name="Прямоугольник 162"/>
            <p:cNvSpPr/>
            <p:nvPr/>
          </p:nvSpPr>
          <p:spPr>
            <a:xfrm>
              <a:off x="714348" y="4230058"/>
              <a:ext cx="642942" cy="5715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64" name="Прямоугольник 163"/>
            <p:cNvSpPr/>
            <p:nvPr/>
          </p:nvSpPr>
          <p:spPr>
            <a:xfrm>
              <a:off x="714348" y="4786322"/>
              <a:ext cx="642942" cy="5715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65" name="Прямоугольник 164"/>
            <p:cNvSpPr/>
            <p:nvPr/>
          </p:nvSpPr>
          <p:spPr>
            <a:xfrm>
              <a:off x="714348" y="5357826"/>
              <a:ext cx="642942" cy="5715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8" name="Группа 112"/>
          <p:cNvGrpSpPr/>
          <p:nvPr/>
        </p:nvGrpSpPr>
        <p:grpSpPr>
          <a:xfrm>
            <a:off x="5316860" y="3071810"/>
            <a:ext cx="642942" cy="3429024"/>
            <a:chOff x="714348" y="3071810"/>
            <a:chExt cx="642942" cy="3429024"/>
          </a:xfrm>
        </p:grpSpPr>
        <p:sp>
          <p:nvSpPr>
            <p:cNvPr id="172" name="Прямоугольник 171"/>
            <p:cNvSpPr/>
            <p:nvPr/>
          </p:nvSpPr>
          <p:spPr>
            <a:xfrm>
              <a:off x="714348" y="3071810"/>
              <a:ext cx="642942" cy="5715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73" name="Прямоугольник 172"/>
            <p:cNvSpPr/>
            <p:nvPr/>
          </p:nvSpPr>
          <p:spPr>
            <a:xfrm>
              <a:off x="714348" y="3643314"/>
              <a:ext cx="642942" cy="571504"/>
            </a:xfrm>
            <a:prstGeom prst="rect">
              <a:avLst/>
            </a:prstGeom>
            <a:solidFill>
              <a:srgbClr val="FF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74" name="Прямоугольник 173"/>
            <p:cNvSpPr/>
            <p:nvPr/>
          </p:nvSpPr>
          <p:spPr>
            <a:xfrm>
              <a:off x="714348" y="4230058"/>
              <a:ext cx="642942" cy="5715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75" name="Прямоугольник 174"/>
            <p:cNvSpPr/>
            <p:nvPr/>
          </p:nvSpPr>
          <p:spPr>
            <a:xfrm>
              <a:off x="714348" y="4786322"/>
              <a:ext cx="642942" cy="5715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76" name="Прямоугольник 175"/>
            <p:cNvSpPr/>
            <p:nvPr/>
          </p:nvSpPr>
          <p:spPr>
            <a:xfrm>
              <a:off x="714348" y="5357826"/>
              <a:ext cx="642942" cy="5715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77" name="Прямоугольник 176"/>
            <p:cNvSpPr/>
            <p:nvPr/>
          </p:nvSpPr>
          <p:spPr>
            <a:xfrm>
              <a:off x="714348" y="5929330"/>
              <a:ext cx="642942" cy="5715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8" name="Группа 187"/>
          <p:cNvGrpSpPr/>
          <p:nvPr/>
        </p:nvGrpSpPr>
        <p:grpSpPr>
          <a:xfrm>
            <a:off x="5970280" y="786748"/>
            <a:ext cx="642942" cy="4575840"/>
            <a:chOff x="357158" y="939148"/>
            <a:chExt cx="642942" cy="4575840"/>
          </a:xfrm>
        </p:grpSpPr>
        <p:sp>
          <p:nvSpPr>
            <p:cNvPr id="124" name="Прямоугольник 123"/>
            <p:cNvSpPr/>
            <p:nvPr/>
          </p:nvSpPr>
          <p:spPr>
            <a:xfrm>
              <a:off x="357158" y="939148"/>
              <a:ext cx="642942" cy="5715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grpSp>
          <p:nvGrpSpPr>
            <p:cNvPr id="178" name="Группа 177"/>
            <p:cNvGrpSpPr/>
            <p:nvPr/>
          </p:nvGrpSpPr>
          <p:grpSpPr>
            <a:xfrm>
              <a:off x="357158" y="1514460"/>
              <a:ext cx="642942" cy="4000528"/>
              <a:chOff x="571472" y="1357298"/>
              <a:chExt cx="642942" cy="4000528"/>
            </a:xfrm>
          </p:grpSpPr>
          <p:grpSp>
            <p:nvGrpSpPr>
              <p:cNvPr id="179" name="Группа 112"/>
              <p:cNvGrpSpPr/>
              <p:nvPr/>
            </p:nvGrpSpPr>
            <p:grpSpPr>
              <a:xfrm>
                <a:off x="571472" y="1928802"/>
                <a:ext cx="642942" cy="3429024"/>
                <a:chOff x="714348" y="1928802"/>
                <a:chExt cx="642942" cy="3429024"/>
              </a:xfrm>
            </p:grpSpPr>
            <p:sp>
              <p:nvSpPr>
                <p:cNvPr id="181" name="Прямоугольник 180"/>
                <p:cNvSpPr/>
                <p:nvPr/>
              </p:nvSpPr>
              <p:spPr>
                <a:xfrm>
                  <a:off x="714348" y="1928802"/>
                  <a:ext cx="642942" cy="571504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3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2" name="Прямоугольник 181"/>
                <p:cNvSpPr/>
                <p:nvPr/>
              </p:nvSpPr>
              <p:spPr>
                <a:xfrm>
                  <a:off x="714348" y="2500306"/>
                  <a:ext cx="642942" cy="571504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3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3" name="Прямоугольник 182"/>
                <p:cNvSpPr/>
                <p:nvPr/>
              </p:nvSpPr>
              <p:spPr>
                <a:xfrm>
                  <a:off x="714348" y="3071810"/>
                  <a:ext cx="642942" cy="571504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3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4" name="Прямоугольник 183"/>
                <p:cNvSpPr/>
                <p:nvPr/>
              </p:nvSpPr>
              <p:spPr>
                <a:xfrm>
                  <a:off x="714348" y="3643314"/>
                  <a:ext cx="642942" cy="571504"/>
                </a:xfrm>
                <a:prstGeom prst="rect">
                  <a:avLst/>
                </a:prstGeom>
                <a:solidFill>
                  <a:srgbClr val="FF33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3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5" name="Прямоугольник 184"/>
                <p:cNvSpPr/>
                <p:nvPr/>
              </p:nvSpPr>
              <p:spPr>
                <a:xfrm>
                  <a:off x="714348" y="4230058"/>
                  <a:ext cx="642942" cy="571504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3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6" name="Прямоугольник 185"/>
                <p:cNvSpPr/>
                <p:nvPr/>
              </p:nvSpPr>
              <p:spPr>
                <a:xfrm>
                  <a:off x="714348" y="4786322"/>
                  <a:ext cx="642942" cy="571504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36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80" name="Прямоугольник 179"/>
              <p:cNvSpPr/>
              <p:nvPr/>
            </p:nvSpPr>
            <p:spPr>
              <a:xfrm>
                <a:off x="571472" y="1357298"/>
                <a:ext cx="642942" cy="57150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6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89" name="Группа 188"/>
          <p:cNvGrpSpPr/>
          <p:nvPr/>
        </p:nvGrpSpPr>
        <p:grpSpPr>
          <a:xfrm>
            <a:off x="6613222" y="1357298"/>
            <a:ext cx="642942" cy="3444264"/>
            <a:chOff x="571472" y="1357298"/>
            <a:chExt cx="642942" cy="3444264"/>
          </a:xfrm>
        </p:grpSpPr>
        <p:grpSp>
          <p:nvGrpSpPr>
            <p:cNvPr id="190" name="Группа 112"/>
            <p:cNvGrpSpPr/>
            <p:nvPr/>
          </p:nvGrpSpPr>
          <p:grpSpPr>
            <a:xfrm>
              <a:off x="571472" y="1928802"/>
              <a:ext cx="642942" cy="2872760"/>
              <a:chOff x="714348" y="1928802"/>
              <a:chExt cx="642942" cy="2872760"/>
            </a:xfrm>
          </p:grpSpPr>
          <p:sp>
            <p:nvSpPr>
              <p:cNvPr id="192" name="Прямоугольник 191"/>
              <p:cNvSpPr/>
              <p:nvPr/>
            </p:nvSpPr>
            <p:spPr>
              <a:xfrm>
                <a:off x="714348" y="1928802"/>
                <a:ext cx="642942" cy="57150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3" name="Прямоугольник 192"/>
              <p:cNvSpPr/>
              <p:nvPr/>
            </p:nvSpPr>
            <p:spPr>
              <a:xfrm>
                <a:off x="714348" y="2500306"/>
                <a:ext cx="642942" cy="57150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4" name="Прямоугольник 193"/>
              <p:cNvSpPr/>
              <p:nvPr/>
            </p:nvSpPr>
            <p:spPr>
              <a:xfrm>
                <a:off x="714348" y="3071810"/>
                <a:ext cx="642942" cy="57150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5" name="Прямоугольник 194"/>
              <p:cNvSpPr/>
              <p:nvPr/>
            </p:nvSpPr>
            <p:spPr>
              <a:xfrm>
                <a:off x="714348" y="3643314"/>
                <a:ext cx="642942" cy="571504"/>
              </a:xfrm>
              <a:prstGeom prst="rect">
                <a:avLst/>
              </a:prstGeom>
              <a:solidFill>
                <a:srgbClr val="FF33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6" name="Прямоугольник 195"/>
              <p:cNvSpPr/>
              <p:nvPr/>
            </p:nvSpPr>
            <p:spPr>
              <a:xfrm>
                <a:off x="714348" y="4230058"/>
                <a:ext cx="642942" cy="57150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6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1" name="Прямоугольник 190"/>
            <p:cNvSpPr/>
            <p:nvPr/>
          </p:nvSpPr>
          <p:spPr>
            <a:xfrm>
              <a:off x="571472" y="1357298"/>
              <a:ext cx="642942" cy="5715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00" name="Группа 112"/>
          <p:cNvGrpSpPr/>
          <p:nvPr/>
        </p:nvGrpSpPr>
        <p:grpSpPr>
          <a:xfrm>
            <a:off x="7215206" y="3648076"/>
            <a:ext cx="642942" cy="1714512"/>
            <a:chOff x="714348" y="3643314"/>
            <a:chExt cx="642942" cy="1714512"/>
          </a:xfrm>
        </p:grpSpPr>
        <p:sp>
          <p:nvSpPr>
            <p:cNvPr id="205" name="Прямоугольник 204"/>
            <p:cNvSpPr/>
            <p:nvPr/>
          </p:nvSpPr>
          <p:spPr>
            <a:xfrm>
              <a:off x="714348" y="3643314"/>
              <a:ext cx="642942" cy="571504"/>
            </a:xfrm>
            <a:prstGeom prst="rect">
              <a:avLst/>
            </a:prstGeom>
            <a:solidFill>
              <a:srgbClr val="FF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06" name="Прямоугольник 205"/>
            <p:cNvSpPr/>
            <p:nvPr/>
          </p:nvSpPr>
          <p:spPr>
            <a:xfrm>
              <a:off x="714348" y="4230058"/>
              <a:ext cx="642942" cy="5715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07" name="Прямоугольник 206"/>
            <p:cNvSpPr/>
            <p:nvPr/>
          </p:nvSpPr>
          <p:spPr>
            <a:xfrm>
              <a:off x="714348" y="4786322"/>
              <a:ext cx="642942" cy="5715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sp>
        <p:nvSpPr>
          <p:cNvPr id="209" name="Блок-схема: узел суммирования 208">
            <a:hlinkClick r:id="" action="ppaction://hlinkshowjump?jump=endshow"/>
          </p:cNvPr>
          <p:cNvSpPr/>
          <p:nvPr/>
        </p:nvSpPr>
        <p:spPr>
          <a:xfrm>
            <a:off x="8643966" y="142852"/>
            <a:ext cx="428628" cy="428628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9" name="Прямоугольник 98">
            <a:hlinkClick r:id="rId12" action="ppaction://hlinksldjump"/>
          </p:cNvPr>
          <p:cNvSpPr/>
          <p:nvPr/>
        </p:nvSpPr>
        <p:spPr>
          <a:xfrm>
            <a:off x="5327338" y="2500306"/>
            <a:ext cx="642942" cy="571504"/>
          </a:xfrm>
          <a:prstGeom prst="rect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7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197" name="Рисунок 196" descr="61-200x200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-32" y="203812"/>
            <a:ext cx="1214446" cy="1214446"/>
          </a:xfrm>
          <a:prstGeom prst="rect">
            <a:avLst/>
          </a:prstGeom>
        </p:spPr>
      </p:pic>
      <p:pic>
        <p:nvPicPr>
          <p:cNvPr id="198" name="Рисунок 197" descr="44-200x200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-32" y="1275382"/>
            <a:ext cx="1238248" cy="1238248"/>
          </a:xfrm>
          <a:prstGeom prst="rect">
            <a:avLst/>
          </a:prstGeom>
        </p:spPr>
      </p:pic>
      <p:pic>
        <p:nvPicPr>
          <p:cNvPr id="199" name="Рисунок 198" descr="77-200x200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-32" y="2403150"/>
            <a:ext cx="1262066" cy="1262066"/>
          </a:xfrm>
          <a:prstGeom prst="rect">
            <a:avLst/>
          </a:prstGeom>
        </p:spPr>
      </p:pic>
      <p:pic>
        <p:nvPicPr>
          <p:cNvPr id="201" name="Рисунок 200" descr="26-tema-118-element-23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428596" y="4602488"/>
            <a:ext cx="1000132" cy="1000132"/>
          </a:xfrm>
          <a:prstGeom prst="rect">
            <a:avLst/>
          </a:prstGeom>
        </p:spPr>
      </p:pic>
      <p:pic>
        <p:nvPicPr>
          <p:cNvPr id="202" name="Рисунок 201" descr="105-200x200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929586" y="2684172"/>
            <a:ext cx="1214414" cy="1214414"/>
          </a:xfrm>
          <a:prstGeom prst="rect">
            <a:avLst/>
          </a:prstGeom>
        </p:spPr>
      </p:pic>
      <p:pic>
        <p:nvPicPr>
          <p:cNvPr id="204" name="Рисунок 203" descr="31-1-200x200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-32" y="5459744"/>
            <a:ext cx="1262066" cy="1262066"/>
          </a:xfrm>
          <a:prstGeom prst="rect">
            <a:avLst/>
          </a:prstGeom>
        </p:spPr>
      </p:pic>
      <p:pic>
        <p:nvPicPr>
          <p:cNvPr id="208" name="Рисунок 207" descr="52-200x200 (1)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953372" y="571480"/>
            <a:ext cx="1190628" cy="1190628"/>
          </a:xfrm>
          <a:prstGeom prst="rect">
            <a:avLst/>
          </a:prstGeom>
        </p:spPr>
      </p:pic>
      <p:pic>
        <p:nvPicPr>
          <p:cNvPr id="210" name="Рисунок 209" descr="53-200x200.pn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881934" y="3786190"/>
            <a:ext cx="1262066" cy="1262066"/>
          </a:xfrm>
          <a:prstGeom prst="rect">
            <a:avLst/>
          </a:prstGeom>
        </p:spPr>
      </p:pic>
      <p:pic>
        <p:nvPicPr>
          <p:cNvPr id="211" name="Рисунок 210" descr="114-200x200.png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7929554" y="1571612"/>
            <a:ext cx="1214446" cy="1214446"/>
          </a:xfrm>
          <a:prstGeom prst="rect">
            <a:avLst/>
          </a:prstGeom>
        </p:spPr>
      </p:pic>
      <p:pic>
        <p:nvPicPr>
          <p:cNvPr id="213" name="Рисунок 212" descr="101-200x200.png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929586" y="4929198"/>
            <a:ext cx="1190628" cy="1190628"/>
          </a:xfrm>
          <a:prstGeom prst="rect">
            <a:avLst/>
          </a:prstGeom>
        </p:spPr>
      </p:pic>
      <p:sp>
        <p:nvSpPr>
          <p:cNvPr id="187" name="Заголовок 1"/>
          <p:cNvSpPr>
            <a:spLocks noGrp="1"/>
          </p:cNvSpPr>
          <p:nvPr>
            <p:ph type="ctrTitle"/>
          </p:nvPr>
        </p:nvSpPr>
        <p:spPr>
          <a:xfrm>
            <a:off x="142844" y="-106680"/>
            <a:ext cx="8929718" cy="857232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l"/>
            <a:r>
              <a:rPr lang="ru-RU" sz="72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  Читая </a:t>
            </a:r>
            <a:r>
              <a:rPr lang="ru-RU" sz="66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Менделеева</a:t>
            </a:r>
            <a:r>
              <a:rPr lang="ru-RU" sz="72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  </a:t>
            </a:r>
            <a:endParaRPr lang="ru-RU" sz="7200" b="1" i="1" spc="150" dirty="0">
              <a:ln w="11430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</p:childTnLst>
        </p:cTn>
      </p:par>
    </p:tnLst>
    <p:bldLst>
      <p:bldP spid="20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88592" y="1746965"/>
            <a:ext cx="359761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Химический элемент, названный в честь древнегреческого мифологического героя, который похитил у Зевса огонь, и передал его людям </a:t>
            </a:r>
            <a:endParaRPr lang="ru-RU" sz="3200" dirty="0"/>
          </a:p>
        </p:txBody>
      </p:sp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214282" y="173025"/>
            <a:ext cx="8929718" cy="1470025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l"/>
            <a:r>
              <a:rPr lang="ru-RU" sz="72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  Читая </a:t>
            </a:r>
            <a:r>
              <a:rPr lang="ru-RU" sz="66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Менделеева</a:t>
            </a:r>
            <a:r>
              <a:rPr lang="ru-RU" sz="72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   </a:t>
            </a:r>
            <a:r>
              <a:rPr lang="ru-RU" sz="54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Вопрос</a:t>
            </a:r>
            <a:r>
              <a:rPr lang="ru-RU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sz="54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1</a:t>
            </a:r>
            <a:endParaRPr lang="ru-RU" sz="7200" b="1" i="1" spc="150" dirty="0">
              <a:ln w="11430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Равнобедренный треугольник 7">
            <a:hlinkClick r:id="" action="ppaction://hlinkshowjump?jump=lastslideviewed"/>
          </p:cNvPr>
          <p:cNvSpPr/>
          <p:nvPr/>
        </p:nvSpPr>
        <p:spPr>
          <a:xfrm rot="5400000">
            <a:off x="8500233" y="6215939"/>
            <a:ext cx="357190" cy="498352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Рисунок 4" descr="22162_6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4240024" y="1989762"/>
            <a:ext cx="4665843" cy="385765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87638" y="1744968"/>
            <a:ext cx="459775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Шведский ученый </a:t>
            </a:r>
            <a:br>
              <a:rPr lang="ru-RU" sz="3200" dirty="0" smtClean="0"/>
            </a:br>
            <a:r>
              <a:rPr lang="ru-RU" sz="3200" dirty="0" smtClean="0"/>
              <a:t>(1779 - 1884), предложивший современное обозначение  символов химических элементов по первым буквам их  латинских названий</a:t>
            </a:r>
            <a:endParaRPr lang="ru-RU" sz="3200" dirty="0"/>
          </a:p>
        </p:txBody>
      </p:sp>
      <p:sp>
        <p:nvSpPr>
          <p:cNvPr id="8" name="Равнобедренный треугольник 7">
            <a:hlinkClick r:id="" action="ppaction://hlinkshowjump?jump=lastslideviewed"/>
          </p:cNvPr>
          <p:cNvSpPr/>
          <p:nvPr/>
        </p:nvSpPr>
        <p:spPr>
          <a:xfrm rot="5400000">
            <a:off x="8500233" y="6215939"/>
            <a:ext cx="357190" cy="498352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Рисунок 4" descr="267px-Jöns_Jacob_Berzelius_from_Familj-Journalen1873.png"/>
          <p:cNvPicPr>
            <a:picLocks noChangeAspect="1"/>
          </p:cNvPicPr>
          <p:nvPr/>
        </p:nvPicPr>
        <p:blipFill>
          <a:blip r:embed="rId2"/>
          <a:srcRect l="5674" r="9317" b="6154"/>
          <a:stretch>
            <a:fillRect/>
          </a:stretch>
        </p:blipFill>
        <p:spPr>
          <a:xfrm>
            <a:off x="4857752" y="1321876"/>
            <a:ext cx="3571900" cy="5036082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14282" y="173025"/>
            <a:ext cx="892971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1" u="none" strike="noStrike" kern="1200" cap="none" spc="150" normalizeH="0" baseline="0" noProof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 Читая </a:t>
            </a:r>
            <a:r>
              <a:rPr kumimoji="0" lang="ru-RU" sz="6600" b="1" i="1" u="none" strike="noStrike" kern="1200" cap="none" spc="150" normalizeH="0" baseline="0" noProof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Менделеева</a:t>
            </a:r>
            <a:r>
              <a:rPr kumimoji="0" lang="ru-RU" sz="7200" b="1" i="1" u="none" strike="noStrike" kern="1200" cap="none" spc="150" normalizeH="0" baseline="0" noProof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  </a:t>
            </a:r>
            <a:r>
              <a:rPr kumimoji="0" lang="ru-RU" sz="5400" b="1" i="1" u="none" strike="noStrike" kern="1200" cap="none" spc="150" normalizeH="0" baseline="0" noProof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Вопрос</a:t>
            </a:r>
            <a:r>
              <a:rPr kumimoji="0" lang="ru-RU" sz="4400" b="1" i="1" u="none" strike="noStrike" kern="1200" cap="none" spc="150" normalizeH="0" baseline="0" noProof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5400" b="1" i="1" u="none" strike="noStrike" kern="1200" cap="none" spc="150" normalizeH="0" baseline="0" noProof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2</a:t>
            </a:r>
            <a:endParaRPr kumimoji="0" lang="ru-RU" sz="7200" b="1" i="1" u="none" strike="noStrike" kern="1200" cap="none" spc="150" normalizeH="0" baseline="0" noProof="0" dirty="0">
              <a:ln w="11430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82876" y="1765038"/>
            <a:ext cx="78886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Химический элемент, названный в честь России, по ее латинскому названию </a:t>
            </a:r>
            <a:endParaRPr lang="ru-RU" sz="3200" dirty="0"/>
          </a:p>
        </p:txBody>
      </p:sp>
      <p:sp>
        <p:nvSpPr>
          <p:cNvPr id="8" name="Равнобедренный треугольник 7">
            <a:hlinkClick r:id="" action="ppaction://hlinkshowjump?jump=lastslideviewed"/>
          </p:cNvPr>
          <p:cNvSpPr/>
          <p:nvPr/>
        </p:nvSpPr>
        <p:spPr>
          <a:xfrm rot="5400000">
            <a:off x="8500233" y="6215939"/>
            <a:ext cx="357190" cy="498352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Рисунок 5" descr="21394997522.jpg"/>
          <p:cNvPicPr>
            <a:picLocks noChangeAspect="1"/>
          </p:cNvPicPr>
          <p:nvPr/>
        </p:nvPicPr>
        <p:blipFill>
          <a:blip r:embed="rId2"/>
          <a:srcRect l="6482" r="6481"/>
          <a:stretch>
            <a:fillRect/>
          </a:stretch>
        </p:blipFill>
        <p:spPr>
          <a:xfrm>
            <a:off x="1090101" y="2846856"/>
            <a:ext cx="6982361" cy="4011144"/>
          </a:xfrm>
          <a:prstGeom prst="rect">
            <a:avLst/>
          </a:prstGeom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214282" y="173025"/>
            <a:ext cx="892971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1" u="none" strike="noStrike" kern="1200" cap="none" spc="150" normalizeH="0" baseline="0" noProof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 Читая </a:t>
            </a:r>
            <a:r>
              <a:rPr kumimoji="0" lang="ru-RU" sz="6600" b="1" i="1" u="none" strike="noStrike" kern="1200" cap="none" spc="150" normalizeH="0" baseline="0" noProof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Менделеева</a:t>
            </a:r>
            <a:r>
              <a:rPr kumimoji="0" lang="ru-RU" sz="7200" b="1" i="1" u="none" strike="noStrike" kern="1200" cap="none" spc="150" normalizeH="0" baseline="0" noProof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  </a:t>
            </a:r>
            <a:r>
              <a:rPr kumimoji="0" lang="ru-RU" sz="5400" b="1" i="1" u="none" strike="noStrike" kern="1200" cap="none" spc="150" normalizeH="0" baseline="0" noProof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Вопрос</a:t>
            </a:r>
            <a:r>
              <a:rPr kumimoji="0" lang="ru-RU" sz="4400" b="1" i="1" u="none" strike="noStrike" kern="1200" cap="none" spc="150" normalizeH="0" baseline="0" noProof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54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3</a:t>
            </a:r>
            <a:endParaRPr kumimoji="0" lang="ru-RU" sz="7200" b="1" i="1" u="none" strike="noStrike" kern="1200" cap="none" spc="150" normalizeH="0" baseline="0" noProof="0" dirty="0">
              <a:ln w="11430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87638" y="1746944"/>
            <a:ext cx="81696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Химический элемент, получивший название от древнегреческого слова «радуга» из-за разнообразной окраски солей</a:t>
            </a:r>
            <a:endParaRPr lang="ru-RU" sz="3200" dirty="0"/>
          </a:p>
        </p:txBody>
      </p:sp>
      <p:sp>
        <p:nvSpPr>
          <p:cNvPr id="8" name="Равнобедренный треугольник 7">
            <a:hlinkClick r:id="" action="ppaction://hlinkshowjump?jump=lastslideviewed"/>
          </p:cNvPr>
          <p:cNvSpPr/>
          <p:nvPr/>
        </p:nvSpPr>
        <p:spPr>
          <a:xfrm rot="5400000">
            <a:off x="8500233" y="6215939"/>
            <a:ext cx="357190" cy="498352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Рисунок 4" descr="soli_kristall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4035576"/>
            <a:ext cx="4949952" cy="2822448"/>
          </a:xfrm>
          <a:prstGeom prst="rect">
            <a:avLst/>
          </a:prstGeom>
        </p:spPr>
      </p:pic>
      <p:pic>
        <p:nvPicPr>
          <p:cNvPr id="6" name="Рисунок 5" descr="240_F_114495172_sTd0Eu8Tv1BP3LBYzgsd5YlADuF31Scj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459" t="15478" r="4575" b="14013"/>
          <a:stretch>
            <a:fillRect/>
          </a:stretch>
        </p:blipFill>
        <p:spPr>
          <a:xfrm>
            <a:off x="1571604" y="3357562"/>
            <a:ext cx="6072230" cy="2500330"/>
          </a:xfrm>
          <a:prstGeom prst="rect">
            <a:avLst/>
          </a:prstGeom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214282" y="173025"/>
            <a:ext cx="892971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1" u="none" strike="noStrike" kern="1200" cap="none" spc="150" normalizeH="0" baseline="0" noProof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 Читая </a:t>
            </a:r>
            <a:r>
              <a:rPr kumimoji="0" lang="ru-RU" sz="6600" b="1" i="1" u="none" strike="noStrike" kern="1200" cap="none" spc="150" normalizeH="0" baseline="0" noProof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Менделеева</a:t>
            </a:r>
            <a:r>
              <a:rPr kumimoji="0" lang="ru-RU" sz="7200" b="1" i="1" u="none" strike="noStrike" kern="1200" cap="none" spc="150" normalizeH="0" baseline="0" noProof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  </a:t>
            </a:r>
            <a:r>
              <a:rPr kumimoji="0" lang="ru-RU" sz="5400" b="1" i="1" u="none" strike="noStrike" kern="1200" cap="none" spc="150" normalizeH="0" baseline="0" noProof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Вопрос</a:t>
            </a:r>
            <a:r>
              <a:rPr kumimoji="0" lang="ru-RU" sz="4400" b="1" i="1" u="none" strike="noStrike" kern="1200" cap="none" spc="150" normalizeH="0" baseline="0" noProof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54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4</a:t>
            </a:r>
            <a:endParaRPr kumimoji="0" lang="ru-RU" sz="7200" b="1" i="1" u="none" strike="noStrike" kern="1200" cap="none" spc="150" normalizeH="0" baseline="0" noProof="0" dirty="0">
              <a:ln w="11430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87638" y="1774494"/>
            <a:ext cx="514353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Последний химический </a:t>
            </a:r>
            <a:br>
              <a:rPr lang="ru-RU" sz="2800" dirty="0" smtClean="0"/>
            </a:br>
            <a:r>
              <a:rPr lang="ru-RU" sz="2800" dirty="0" smtClean="0"/>
              <a:t>элемент ПСХЭ, названный в  2016г. в честь признанного мирового лидера в области синтеза сверхтяжелых элементов академика РАН, научного руководителя Лаборатории ядерных реакций Объединенного института ядерных исследований Юрия </a:t>
            </a:r>
            <a:r>
              <a:rPr lang="ru-RU" sz="2800" dirty="0" err="1" smtClean="0"/>
              <a:t>Цолаковича</a:t>
            </a:r>
            <a:r>
              <a:rPr lang="ru-RU" sz="2800" dirty="0" smtClean="0"/>
              <a:t> Оганесяна (1933)</a:t>
            </a:r>
            <a:endParaRPr lang="ru-RU" sz="3200" dirty="0" smtClean="0"/>
          </a:p>
        </p:txBody>
      </p:sp>
      <p:sp>
        <p:nvSpPr>
          <p:cNvPr id="8" name="Равнобедренный треугольник 7">
            <a:hlinkClick r:id="" action="ppaction://hlinkshowjump?jump=lastslideviewed"/>
          </p:cNvPr>
          <p:cNvSpPr/>
          <p:nvPr/>
        </p:nvSpPr>
        <p:spPr>
          <a:xfrm rot="5400000">
            <a:off x="8500233" y="6215939"/>
            <a:ext cx="357190" cy="498352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3852514.jpg"/>
          <p:cNvPicPr>
            <a:picLocks noChangeAspect="1"/>
          </p:cNvPicPr>
          <p:nvPr/>
        </p:nvPicPr>
        <p:blipFill>
          <a:blip r:embed="rId2"/>
          <a:srcRect l="32812" r="21094"/>
          <a:stretch>
            <a:fillRect/>
          </a:stretch>
        </p:blipFill>
        <p:spPr>
          <a:xfrm>
            <a:off x="5246657" y="1857364"/>
            <a:ext cx="3712845" cy="4357718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14282" y="173025"/>
            <a:ext cx="892971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1" u="none" strike="noStrike" kern="1200" cap="none" spc="150" normalizeH="0" baseline="0" noProof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 Читая </a:t>
            </a:r>
            <a:r>
              <a:rPr kumimoji="0" lang="ru-RU" sz="6600" b="1" i="1" u="none" strike="noStrike" kern="1200" cap="none" spc="150" normalizeH="0" baseline="0" noProof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Менделеева</a:t>
            </a:r>
            <a:r>
              <a:rPr kumimoji="0" lang="ru-RU" sz="7200" b="1" i="1" u="none" strike="noStrike" kern="1200" cap="none" spc="150" normalizeH="0" baseline="0" noProof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  </a:t>
            </a:r>
            <a:r>
              <a:rPr kumimoji="0" lang="ru-RU" sz="5400" b="1" i="1" u="none" strike="noStrike" kern="1200" cap="none" spc="150" normalizeH="0" baseline="0" noProof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Вопрос</a:t>
            </a:r>
            <a:r>
              <a:rPr kumimoji="0" lang="ru-RU" sz="4400" b="1" i="1" u="none" strike="noStrike" kern="1200" cap="none" spc="150" normalizeH="0" baseline="0" noProof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5400" b="1" i="1" spc="1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5</a:t>
            </a:r>
            <a:endParaRPr kumimoji="0" lang="ru-RU" sz="7200" b="1" i="1" u="none" strike="noStrike" kern="1200" cap="none" spc="150" normalizeH="0" baseline="0" noProof="0" dirty="0">
              <a:ln w="11430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420</Words>
  <Application>Microsoft Office PowerPoint</Application>
  <PresentationFormat>Экран (4:3)</PresentationFormat>
  <Paragraphs>142</Paragraphs>
  <Slides>15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Читая Менделеева</vt:lpstr>
      <vt:lpstr>Читая Менделеева</vt:lpstr>
      <vt:lpstr>Читая Менделеева</vt:lpstr>
      <vt:lpstr>   Читая Менделеева   </vt:lpstr>
      <vt:lpstr>   Читая Менделеева    Вопрос 1</vt:lpstr>
      <vt:lpstr>Слайд 6</vt:lpstr>
      <vt:lpstr>Слайд 7</vt:lpstr>
      <vt:lpstr>Слайд 8</vt:lpstr>
      <vt:lpstr>Слайд 9</vt:lpstr>
      <vt:lpstr>   Читая Менделеева    Вопрос 6</vt:lpstr>
      <vt:lpstr>   Читая Менделеева    Вопрос 7</vt:lpstr>
      <vt:lpstr>   Читая Менделеева    Вопрос 8</vt:lpstr>
      <vt:lpstr>Слайд 13</vt:lpstr>
      <vt:lpstr>   Читая Менделеева    Вопрос 10</vt:lpstr>
      <vt:lpstr>Интернет – ресурсы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Читая Менделеева</dc:title>
  <dc:creator>Ученик</dc:creator>
  <cp:lastModifiedBy>Егор</cp:lastModifiedBy>
  <cp:revision>36</cp:revision>
  <dcterms:created xsi:type="dcterms:W3CDTF">2018-03-24T11:46:01Z</dcterms:created>
  <dcterms:modified xsi:type="dcterms:W3CDTF">2025-03-20T16:18:49Z</dcterms:modified>
</cp:coreProperties>
</file>