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58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78" autoAdjust="0"/>
    <p:restoredTop sz="86158" autoAdjust="0"/>
  </p:normalViewPr>
  <p:slideViewPr>
    <p:cSldViewPr>
      <p:cViewPr>
        <p:scale>
          <a:sx n="61" d="100"/>
          <a:sy n="61" d="100"/>
        </p:scale>
        <p:origin x="-134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6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B5919-6B5F-42B1-9076-9DE1427573E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7E7E3-7F81-4C59-A0E1-38C7E88E1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Вопросы кроссворда можно открыть двумя способами: 1) нажать на номер вопроса</a:t>
            </a:r>
            <a:r>
              <a:rPr lang="ru-RU" baseline="0" dirty="0" smtClean="0"/>
              <a:t> – появится изображение одного предмета лабораторного оборудования; 2) по треугольникам-навигаторам «по горизонтали» или «по вертикали» – изображения всех предметов, зашифрованных в вопросах по горизонтали или по вертикали. Удачи!</a:t>
            </a:r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7E7E3-7F81-4C59-A0E1-38C7E88E121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Вопросы кроссворда можно открыть двумя способами: 1) нажать на номер вопроса</a:t>
            </a:r>
            <a:r>
              <a:rPr lang="ru-RU" baseline="0" dirty="0" smtClean="0"/>
              <a:t> – появится изображение одного предмета лабораторного оборудования; 2) по треугольникам-навигаторам «по горизонтали» или «по вертикали» – изображения всех предметов, зашифрованных в вопросах по горизонтали или по вертикали. Удачи!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7E7E3-7F81-4C59-A0E1-38C7E88E121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ABC5A-21F1-40E4-83AC-154B44C9F609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2F738-2AE1-460B-863A-099045B54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sreda.photo/goods/tsilindr_glass_50" TargetMode="External"/><Relationship Id="rId13" Type="http://schemas.openxmlformats.org/officeDocument/2006/relationships/hyperlink" Target="https://pcgroup.ru/products/voronka-laboratornaya-60-mm-shirokij-stebel/" TargetMode="External"/><Relationship Id="rId3" Type="http://schemas.openxmlformats.org/officeDocument/2006/relationships/hyperlink" Target="https://&#1072;&#1088;&#1077;&#1086;&#1083;&#1072;&#1073;.&#1088;&#1092;/goods" TargetMode="External"/><Relationship Id="rId7" Type="http://schemas.openxmlformats.org/officeDocument/2006/relationships/hyperlink" Target="https://himmedsnab.ru/product/probirka-himicheskaya" TargetMode="External"/><Relationship Id="rId12" Type="http://schemas.openxmlformats.org/officeDocument/2006/relationships/hyperlink" Target="http://www.optimum-lab.ru/product/210/" TargetMode="External"/><Relationship Id="rId2" Type="http://schemas.openxmlformats.org/officeDocument/2006/relationships/hyperlink" Target="https://studfile.net/preview/5363024/page: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abteh.com/pid59997/stakan" TargetMode="External"/><Relationship Id="rId11" Type="http://schemas.openxmlformats.org/officeDocument/2006/relationships/hyperlink" Target="https://stylab-shop.com/product/kristallizator_himicheskiy" TargetMode="External"/><Relationship Id="rId5" Type="http://schemas.openxmlformats.org/officeDocument/2006/relationships/hyperlink" Target="https://www.l-microrus.ru/catalog/291/2760/" TargetMode="External"/><Relationship Id="rId10" Type="http://schemas.openxmlformats.org/officeDocument/2006/relationships/hyperlink" Target="https://pcgroup.ru/products/kolba-retorta" TargetMode="External"/><Relationship Id="rId4" Type="http://schemas.openxmlformats.org/officeDocument/2006/relationships/hyperlink" Target="http://www.tot96.ru/goods/106312578-spirtovk&#1072;" TargetMode="External"/><Relationship Id="rId9" Type="http://schemas.openxmlformats.org/officeDocument/2006/relationships/hyperlink" Target="https://www.google.com/" TargetMode="External"/><Relationship Id="rId14" Type="http://schemas.openxmlformats.org/officeDocument/2006/relationships/hyperlink" Target="https://www.proizvoditeli-rossii.ru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" Target="slide2.xml"/><Relationship Id="rId7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4.jpeg"/><Relationship Id="rId4" Type="http://schemas.openxmlformats.org/officeDocument/2006/relationships/image" Target="../media/image15.jpeg"/><Relationship Id="rId9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jpeg"/><Relationship Id="rId7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5.xml"/><Relationship Id="rId18" Type="http://schemas.openxmlformats.org/officeDocument/2006/relationships/slide" Target="slide19.xml"/><Relationship Id="rId3" Type="http://schemas.openxmlformats.org/officeDocument/2006/relationships/slide" Target="slide12.xml"/><Relationship Id="rId7" Type="http://schemas.openxmlformats.org/officeDocument/2006/relationships/slide" Target="slide11.xml"/><Relationship Id="rId12" Type="http://schemas.openxmlformats.org/officeDocument/2006/relationships/slide" Target="slide7.xml"/><Relationship Id="rId17" Type="http://schemas.openxmlformats.org/officeDocument/2006/relationships/slide" Target="slide18.xml"/><Relationship Id="rId2" Type="http://schemas.openxmlformats.org/officeDocument/2006/relationships/notesSlide" Target="../notesSlides/notesSlide2.xml"/><Relationship Id="rId16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9.xml"/><Relationship Id="rId5" Type="http://schemas.openxmlformats.org/officeDocument/2006/relationships/slide" Target="slide15.xml"/><Relationship Id="rId15" Type="http://schemas.openxmlformats.org/officeDocument/2006/relationships/slide" Target="slide16.xml"/><Relationship Id="rId10" Type="http://schemas.openxmlformats.org/officeDocument/2006/relationships/slide" Target="slide4.xml"/><Relationship Id="rId19" Type="http://schemas.openxmlformats.org/officeDocument/2006/relationships/image" Target="../media/image2.png"/><Relationship Id="rId4" Type="http://schemas.openxmlformats.org/officeDocument/2006/relationships/slide" Target="slide14.xml"/><Relationship Id="rId9" Type="http://schemas.openxmlformats.org/officeDocument/2006/relationships/slide" Target="slide8.xml"/><Relationship Id="rId1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№14_химия.jpg"/>
          <p:cNvPicPr>
            <a:picLocks noChangeAspect="1"/>
          </p:cNvPicPr>
          <p:nvPr/>
        </p:nvPicPr>
        <p:blipFill>
          <a:blip r:embed="rId3" cstate="print"/>
          <a:srcRect t="15979" b="12886"/>
          <a:stretch>
            <a:fillRect/>
          </a:stretch>
        </p:blipFill>
        <p:spPr>
          <a:xfrm flipH="1">
            <a:off x="1714480" y="52186"/>
            <a:ext cx="6069962" cy="45912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256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</a:rPr>
              <a:t>Интерактивный кроссворд 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«Лабораторное оборудование»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5016"/>
            <a:ext cx="6286544" cy="9239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000" dirty="0" err="1" smtClean="0">
                <a:solidFill>
                  <a:schemeClr val="tx1"/>
                </a:solidFill>
              </a:rPr>
              <a:t>Аринова</a:t>
            </a:r>
            <a:r>
              <a:rPr lang="ru-RU" sz="3000" dirty="0" smtClean="0">
                <a:solidFill>
                  <a:schemeClr val="tx1"/>
                </a:solidFill>
              </a:rPr>
              <a:t> Нелли Ивановна</a:t>
            </a:r>
          </a:p>
          <a:p>
            <a:pPr algn="l"/>
            <a:r>
              <a:rPr lang="ru-RU" sz="3000" dirty="0" smtClean="0">
                <a:solidFill>
                  <a:schemeClr val="tx1"/>
                </a:solidFill>
              </a:rPr>
              <a:t> МБОУ СОШ № 2 с УИОП </a:t>
            </a:r>
            <a:r>
              <a:rPr lang="ru-RU" sz="3000" dirty="0" err="1" smtClean="0">
                <a:solidFill>
                  <a:schemeClr val="tx1"/>
                </a:solidFill>
              </a:rPr>
              <a:t>пгт</a:t>
            </a:r>
            <a:r>
              <a:rPr lang="ru-RU" sz="3000" dirty="0" smtClean="0">
                <a:solidFill>
                  <a:schemeClr val="tx1"/>
                </a:solidFill>
              </a:rPr>
              <a:t> Восточный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>
            <a:hlinkClick r:id="rId4" action="ppaction://hlinksldjump"/>
          </p:cNvPr>
          <p:cNvSpPr/>
          <p:nvPr/>
        </p:nvSpPr>
        <p:spPr>
          <a:xfrm rot="5400000">
            <a:off x="8328785" y="6101635"/>
            <a:ext cx="487486" cy="571504"/>
          </a:xfrm>
          <a:prstGeom prst="triangl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8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30.9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214422"/>
            <a:ext cx="5143512" cy="51435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9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Retorta-800x600.jpg"/>
          <p:cNvPicPr>
            <a:picLocks noChangeAspect="1"/>
          </p:cNvPicPr>
          <p:nvPr/>
        </p:nvPicPr>
        <p:blipFill>
          <a:blip r:embed="rId3"/>
          <a:srcRect t="19838" b="24292"/>
          <a:stretch>
            <a:fillRect/>
          </a:stretch>
        </p:blipFill>
        <p:spPr>
          <a:xfrm>
            <a:off x="1357290" y="1857364"/>
            <a:ext cx="7461110" cy="392909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10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21347116.jpg"/>
          <p:cNvPicPr>
            <a:picLocks noChangeAspect="1"/>
          </p:cNvPicPr>
          <p:nvPr/>
        </p:nvPicPr>
        <p:blipFill>
          <a:blip r:embed="rId3"/>
          <a:srcRect l="15750" t="25250" r="16749" b="25250"/>
          <a:stretch>
            <a:fillRect/>
          </a:stretch>
        </p:blipFill>
        <p:spPr>
          <a:xfrm>
            <a:off x="1500166" y="1428736"/>
            <a:ext cx="6429420" cy="471490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11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1214422"/>
            <a:ext cx="3714776" cy="502361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product_99_0-800x600.jpg"/>
          <p:cNvPicPr>
            <a:picLocks noChangeAspect="1"/>
          </p:cNvPicPr>
          <p:nvPr/>
        </p:nvPicPr>
        <p:blipFill>
          <a:blip r:embed="rId3"/>
          <a:srcRect b="20731"/>
          <a:stretch>
            <a:fillRect/>
          </a:stretch>
        </p:blipFill>
        <p:spPr>
          <a:xfrm>
            <a:off x="2285984" y="1214422"/>
            <a:ext cx="4821873" cy="54293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hpatel-laboratornyj-farforovyj-1_14311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071546"/>
            <a:ext cx="5005930" cy="540640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Группа 108"/>
          <p:cNvGrpSpPr/>
          <p:nvPr/>
        </p:nvGrpSpPr>
        <p:grpSpPr>
          <a:xfrm>
            <a:off x="357158" y="857232"/>
            <a:ext cx="8572560" cy="5572164"/>
            <a:chOff x="-71470" y="785794"/>
            <a:chExt cx="8572560" cy="5572164"/>
          </a:xfrm>
        </p:grpSpPr>
        <p:grpSp>
          <p:nvGrpSpPr>
            <p:cNvPr id="108" name="Группа 107"/>
            <p:cNvGrpSpPr/>
            <p:nvPr/>
          </p:nvGrpSpPr>
          <p:grpSpPr>
            <a:xfrm>
              <a:off x="785786" y="785794"/>
              <a:ext cx="7715304" cy="5572164"/>
              <a:chOff x="785786" y="785794"/>
              <a:chExt cx="7715304" cy="5572164"/>
            </a:xfrm>
          </p:grpSpPr>
          <p:grpSp>
            <p:nvGrpSpPr>
              <p:cNvPr id="2" name="Группа 102"/>
              <p:cNvGrpSpPr/>
              <p:nvPr/>
            </p:nvGrpSpPr>
            <p:grpSpPr>
              <a:xfrm>
                <a:off x="785786" y="785794"/>
                <a:ext cx="7715304" cy="5572164"/>
                <a:chOff x="500034" y="142852"/>
                <a:chExt cx="7715304" cy="5572164"/>
              </a:xfrm>
            </p:grpSpPr>
            <p:grpSp>
              <p:nvGrpSpPr>
                <p:cNvPr id="3" name="Группа 94"/>
                <p:cNvGrpSpPr/>
                <p:nvPr/>
              </p:nvGrpSpPr>
              <p:grpSpPr>
                <a:xfrm>
                  <a:off x="500034" y="142852"/>
                  <a:ext cx="7715304" cy="5572164"/>
                  <a:chOff x="500034" y="142852"/>
                  <a:chExt cx="7715304" cy="5572164"/>
                </a:xfrm>
              </p:grpSpPr>
              <p:grpSp>
                <p:nvGrpSpPr>
                  <p:cNvPr id="12" name="Группа 87"/>
                  <p:cNvGrpSpPr/>
                  <p:nvPr/>
                </p:nvGrpSpPr>
                <p:grpSpPr>
                  <a:xfrm>
                    <a:off x="500034" y="142852"/>
                    <a:ext cx="6429420" cy="5572164"/>
                    <a:chOff x="500034" y="142852"/>
                    <a:chExt cx="6429420" cy="5572164"/>
                  </a:xfrm>
                </p:grpSpPr>
                <p:grpSp>
                  <p:nvGrpSpPr>
                    <p:cNvPr id="19" name="Группа 79"/>
                    <p:cNvGrpSpPr/>
                    <p:nvPr/>
                  </p:nvGrpSpPr>
                  <p:grpSpPr>
                    <a:xfrm>
                      <a:off x="500034" y="142852"/>
                      <a:ext cx="6429420" cy="5572164"/>
                      <a:chOff x="500034" y="142852"/>
                      <a:chExt cx="6429420" cy="5572164"/>
                    </a:xfrm>
                  </p:grpSpPr>
                  <p:grpSp>
                    <p:nvGrpSpPr>
                      <p:cNvPr id="27" name="Группа 71"/>
                      <p:cNvGrpSpPr/>
                      <p:nvPr/>
                    </p:nvGrpSpPr>
                    <p:grpSpPr>
                      <a:xfrm>
                        <a:off x="500034" y="142852"/>
                        <a:ext cx="6429420" cy="5572164"/>
                        <a:chOff x="500034" y="142852"/>
                        <a:chExt cx="6429420" cy="5572164"/>
                      </a:xfrm>
                    </p:grpSpPr>
                    <p:grpSp>
                      <p:nvGrpSpPr>
                        <p:cNvPr id="28" name="Группа 63"/>
                        <p:cNvGrpSpPr/>
                        <p:nvPr/>
                      </p:nvGrpSpPr>
                      <p:grpSpPr>
                        <a:xfrm>
                          <a:off x="500034" y="142852"/>
                          <a:ext cx="6000792" cy="5572164"/>
                          <a:chOff x="500034" y="142852"/>
                          <a:chExt cx="6000792" cy="5572164"/>
                        </a:xfrm>
                      </p:grpSpPr>
                      <p:grpSp>
                        <p:nvGrpSpPr>
                          <p:cNvPr id="33" name="Группа 54"/>
                          <p:cNvGrpSpPr/>
                          <p:nvPr/>
                        </p:nvGrpSpPr>
                        <p:grpSpPr>
                          <a:xfrm>
                            <a:off x="500034" y="142852"/>
                            <a:ext cx="6000792" cy="5572164"/>
                            <a:chOff x="500034" y="142852"/>
                            <a:chExt cx="6000792" cy="5572164"/>
                          </a:xfrm>
                        </p:grpSpPr>
                        <p:grpSp>
                          <p:nvGrpSpPr>
                            <p:cNvPr id="34" name="Группа 47"/>
                            <p:cNvGrpSpPr/>
                            <p:nvPr/>
                          </p:nvGrpSpPr>
                          <p:grpSpPr>
                            <a:xfrm>
                              <a:off x="500034" y="142852"/>
                              <a:ext cx="6000792" cy="4714908"/>
                              <a:chOff x="500034" y="142852"/>
                              <a:chExt cx="6000792" cy="4714908"/>
                            </a:xfrm>
                          </p:grpSpPr>
                          <p:grpSp>
                            <p:nvGrpSpPr>
                              <p:cNvPr id="40" name="Группа 40"/>
                              <p:cNvGrpSpPr/>
                              <p:nvPr/>
                            </p:nvGrpSpPr>
                            <p:grpSpPr>
                              <a:xfrm>
                                <a:off x="500034" y="142852"/>
                                <a:ext cx="6000792" cy="4714908"/>
                                <a:chOff x="500034" y="142852"/>
                                <a:chExt cx="6000792" cy="4714908"/>
                              </a:xfrm>
                            </p:grpSpPr>
                            <p:grpSp>
                              <p:nvGrpSpPr>
                                <p:cNvPr id="41" name="Группа 33"/>
                                <p:cNvGrpSpPr/>
                                <p:nvPr/>
                              </p:nvGrpSpPr>
                              <p:grpSpPr>
                                <a:xfrm>
                                  <a:off x="500034" y="1428736"/>
                                  <a:ext cx="6000792" cy="3429024"/>
                                  <a:chOff x="500034" y="1428736"/>
                                  <a:chExt cx="6000792" cy="3429024"/>
                                </a:xfrm>
                              </p:grpSpPr>
                              <p:grpSp>
                                <p:nvGrpSpPr>
                                  <p:cNvPr id="47" name="Группа 27"/>
                                  <p:cNvGrpSpPr/>
                                  <p:nvPr/>
                                </p:nvGrpSpPr>
                                <p:grpSpPr>
                                  <a:xfrm>
                                    <a:off x="500034" y="1428736"/>
                                    <a:ext cx="6000792" cy="3429024"/>
                                    <a:chOff x="500034" y="1428736"/>
                                    <a:chExt cx="6000792" cy="3429024"/>
                                  </a:xfrm>
                                </p:grpSpPr>
                                <p:grpSp>
                                  <p:nvGrpSpPr>
                                    <p:cNvPr id="48" name="Группа 18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00034" y="3143248"/>
                                      <a:ext cx="6000792" cy="428628"/>
                                      <a:chOff x="1000100" y="785794"/>
                                      <a:chExt cx="6000792" cy="428628"/>
                                    </a:xfrm>
                                  </p:grpSpPr>
                                  <p:grpSp>
                                    <p:nvGrpSpPr>
                                      <p:cNvPr id="54" name="Группа 1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1000100" y="785794"/>
                                        <a:ext cx="3429024" cy="428628"/>
                                        <a:chOff x="1000100" y="785794"/>
                                        <a:chExt cx="3429024" cy="428628"/>
                                      </a:xfrm>
                                    </p:grpSpPr>
                                    <p:sp>
                                      <p:nvSpPr>
                                        <p:cNvPr id="4" name="Прямоугольник 3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00100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к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5" name="Прямоугольник 4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428728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err="1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р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" name="Прямоугольник 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857356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и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7" name="Прямоугольник 6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285984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с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8" name="Прямоугольник 7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714612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т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9" name="Прямоугольник 8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143240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а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10" name="Прямоугольник 9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71868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л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11" name="Прямоугольник 10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000496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ru-RU" sz="3600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л</a:t>
                                          </a:r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3" name="Прямоугольник 1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429124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и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" name="Прямоугольник 1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857752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err="1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з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5" name="Прямоугольник 14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286380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а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6" name="Прямоугольник 1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715008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т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7" name="Прямоугольник 16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143636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о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8" name="Прямоугольник 17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572264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err="1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р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</p:grpSp>
                                <p:grpSp>
                                  <p:nvGrpSpPr>
                                    <p:cNvPr id="55" name="Группа 2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1357290" y="1428736"/>
                                      <a:ext cx="428628" cy="3429024"/>
                                      <a:chOff x="1357290" y="1428736"/>
                                      <a:chExt cx="428628" cy="3429024"/>
                                    </a:xfrm>
                                  </p:grpSpPr>
                                  <p:sp>
                                    <p:nvSpPr>
                                      <p:cNvPr id="20" name="Прямоугольник 19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2714620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б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1" name="Прямоугольник 20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2285992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о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2" name="Прямоугольник 21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185736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err="1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р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3" name="Прямоугольник 2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1428736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err="1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п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4" name="Прямоугольник 2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3571876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err="1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р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5" name="Прямоугольник 24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400050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к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6" name="Прямоугольник 2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4429132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ru-RU" sz="3600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а</a:t>
                                        </a:r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</p:grpSp>
                              </p:grpSp>
                              <p:grpSp>
                                <p:nvGrpSpPr>
                                  <p:cNvPr id="63" name="Группа 32"/>
                                  <p:cNvGrpSpPr/>
                                  <p:nvPr/>
                                </p:nvGrpSpPr>
                                <p:grpSpPr>
                                  <a:xfrm>
                                    <a:off x="928662" y="2285992"/>
                                    <a:ext cx="2143140" cy="428628"/>
                                    <a:chOff x="928662" y="2285992"/>
                                    <a:chExt cx="2143140" cy="428628"/>
                                  </a:xfrm>
                                </p:grpSpPr>
                                <p:sp>
                                  <p:nvSpPr>
                                    <p:cNvPr id="29" name="Прямоугольник 28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928662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r>
                                        <a:rPr lang="ru-RU" sz="3600" dirty="0" smtClean="0">
                                          <a:solidFill>
                                            <a:schemeClr val="tx1"/>
                                          </a:solidFill>
                                        </a:rPr>
                                        <a:t>к</a:t>
                                      </a:r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30" name="Прямоугольник 2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785918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r>
                                        <a:rPr lang="ru-RU" sz="3600" dirty="0" smtClean="0">
                                          <a:solidFill>
                                            <a:schemeClr val="tx1"/>
                                          </a:solidFill>
                                        </a:rPr>
                                        <a:t>л</a:t>
                                      </a:r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31" name="Прямоугольник 3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214546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r>
                                        <a:rPr lang="ru-RU" sz="3600" dirty="0" smtClean="0">
                                          <a:solidFill>
                                            <a:schemeClr val="tx1"/>
                                          </a:solidFill>
                                        </a:rPr>
                                        <a:t>б</a:t>
                                      </a:r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32" name="Прямоугольник 31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3174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r>
                                        <a:rPr lang="ru-RU" sz="3600" dirty="0" smtClean="0">
                                          <a:solidFill>
                                            <a:schemeClr val="tx1"/>
                                          </a:solidFill>
                                        </a:rPr>
                                        <a:t>а</a:t>
                                      </a:r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</p:grpSp>
                            </p:grpSp>
                            <p:grpSp>
                              <p:nvGrpSpPr>
                                <p:cNvPr id="64" name="Группа 39"/>
                                <p:cNvGrpSpPr/>
                                <p:nvPr/>
                              </p:nvGrpSpPr>
                              <p:grpSpPr>
                                <a:xfrm>
                                  <a:off x="2643174" y="142852"/>
                                  <a:ext cx="428628" cy="2143140"/>
                                  <a:chOff x="2643174" y="142852"/>
                                  <a:chExt cx="428628" cy="2143140"/>
                                </a:xfrm>
                              </p:grpSpPr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857364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3600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к</a:t>
                                    </a:r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6" name="Прямоугольник 35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428736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3600" dirty="0" err="1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п</a:t>
                                    </a:r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Прямоугольник 36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000108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3600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у</a:t>
                                    </a:r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8" name="Прямоугольник 37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571480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3600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т</a:t>
                                    </a:r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9" name="Прямоугольник 38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42852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3600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с</a:t>
                                    </a:r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  <p:grpSp>
                            <p:nvGrpSpPr>
                              <p:cNvPr id="71" name="Группа 46"/>
                              <p:cNvGrpSpPr/>
                              <p:nvPr/>
                            </p:nvGrpSpPr>
                            <p:grpSpPr>
                              <a:xfrm>
                                <a:off x="1357290" y="571480"/>
                                <a:ext cx="2571768" cy="428628"/>
                                <a:chOff x="1357290" y="571480"/>
                                <a:chExt cx="2571768" cy="428628"/>
                              </a:xfrm>
                            </p:grpSpPr>
                            <p:sp>
                              <p:nvSpPr>
                                <p:cNvPr id="42" name="Прямоугольник 41"/>
                                <p:cNvSpPr/>
                                <p:nvPr/>
                              </p:nvSpPr>
                              <p:spPr>
                                <a:xfrm>
                                  <a:off x="3071802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к</a:t>
                                  </a:r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3" name="Прямоугольник 42"/>
                                <p:cNvSpPr/>
                                <p:nvPr/>
                              </p:nvSpPr>
                              <p:spPr>
                                <a:xfrm>
                                  <a:off x="3500430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а</a:t>
                                  </a:r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4" name="Прямоугольник 43"/>
                                <p:cNvSpPr/>
                                <p:nvPr/>
                              </p:nvSpPr>
                              <p:spPr>
                                <a:xfrm>
                                  <a:off x="2214546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е</a:t>
                                  </a:r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5" name="Прямоугольник 44"/>
                                <p:cNvSpPr/>
                                <p:nvPr/>
                              </p:nvSpPr>
                              <p:spPr>
                                <a:xfrm>
                                  <a:off x="1785918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р</a:t>
                                  </a:r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6" name="Прямоугольник 45"/>
                                <p:cNvSpPr/>
                                <p:nvPr/>
                              </p:nvSpPr>
                              <p:spPr>
                                <a:xfrm>
                                  <a:off x="1357290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err="1" smtClean="0">
                                      <a:solidFill>
                                        <a:schemeClr val="tx1"/>
                                      </a:solidFill>
                                    </a:rPr>
                                    <a:t>ю</a:t>
                                  </a:r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72" name="Группа 53"/>
                            <p:cNvGrpSpPr/>
                            <p:nvPr/>
                          </p:nvGrpSpPr>
                          <p:grpSpPr>
                            <a:xfrm>
                              <a:off x="2214546" y="3571876"/>
                              <a:ext cx="428628" cy="2143140"/>
                              <a:chOff x="2214546" y="3571876"/>
                              <a:chExt cx="428628" cy="2143140"/>
                            </a:xfrm>
                          </p:grpSpPr>
                          <p:sp>
                            <p:nvSpPr>
                              <p:cNvPr id="49" name="Прямоугольник 48"/>
                              <p:cNvSpPr/>
                              <p:nvPr/>
                            </p:nvSpPr>
                            <p:spPr>
                              <a:xfrm>
                                <a:off x="2214546" y="3571876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и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0" name="Прямоугольник 49"/>
                              <p:cNvSpPr/>
                              <p:nvPr/>
                            </p:nvSpPr>
                            <p:spPr>
                              <a:xfrm>
                                <a:off x="2214546" y="4000504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г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1" name="Прямоугольник 50"/>
                              <p:cNvSpPr/>
                              <p:nvPr/>
                            </p:nvSpPr>
                            <p:spPr>
                              <a:xfrm>
                                <a:off x="2214546" y="4429132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е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2" name="Прямоугольник 51"/>
                              <p:cNvSpPr/>
                              <p:nvPr/>
                            </p:nvSpPr>
                            <p:spPr>
                              <a:xfrm>
                                <a:off x="2214546" y="4857760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л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3" name="Прямоугольник 52"/>
                              <p:cNvSpPr/>
                              <p:nvPr/>
                            </p:nvSpPr>
                            <p:spPr>
                              <a:xfrm>
                                <a:off x="2214546" y="5286388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err="1" smtClean="0">
                                    <a:solidFill>
                                      <a:schemeClr val="tx1"/>
                                    </a:solidFill>
                                  </a:rPr>
                                  <a:t>ь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79" name="Группа 62"/>
                          <p:cNvGrpSpPr/>
                          <p:nvPr/>
                        </p:nvGrpSpPr>
                        <p:grpSpPr>
                          <a:xfrm>
                            <a:off x="4357686" y="1857364"/>
                            <a:ext cx="428628" cy="3429024"/>
                            <a:chOff x="4357686" y="1857364"/>
                            <a:chExt cx="428628" cy="3429024"/>
                          </a:xfrm>
                        </p:grpSpPr>
                        <p:sp>
                          <p:nvSpPr>
                            <p:cNvPr id="56" name="Прямоугольник 55"/>
                            <p:cNvSpPr/>
                            <p:nvPr/>
                          </p:nvSpPr>
                          <p:spPr>
                            <a:xfrm>
                              <a:off x="4357686" y="3571876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smtClean="0">
                                  <a:solidFill>
                                    <a:schemeClr val="tx1"/>
                                  </a:solidFill>
                                </a:rPr>
                                <a:t>у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7" name="Прямоугольник 56"/>
                            <p:cNvSpPr/>
                            <p:nvPr/>
                          </p:nvSpPr>
                          <p:spPr>
                            <a:xfrm>
                              <a:off x="4357686" y="4000504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err="1" smtClean="0">
                                  <a:solidFill>
                                    <a:schemeClr val="tx1"/>
                                  </a:solidFill>
                                </a:rPr>
                                <a:t>р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8" name="Прямоугольник 57"/>
                            <p:cNvSpPr/>
                            <p:nvPr/>
                          </p:nvSpPr>
                          <p:spPr>
                            <a:xfrm>
                              <a:off x="4357686" y="4429132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smtClean="0">
                                  <a:solidFill>
                                    <a:schemeClr val="tx1"/>
                                  </a:solidFill>
                                </a:rPr>
                                <a:t>к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9" name="Прямоугольник 58"/>
                            <p:cNvSpPr/>
                            <p:nvPr/>
                          </p:nvSpPr>
                          <p:spPr>
                            <a:xfrm>
                              <a:off x="4357686" y="4857760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smtClean="0">
                                  <a:solidFill>
                                    <a:schemeClr val="tx1"/>
                                  </a:solidFill>
                                </a:rPr>
                                <a:t>а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0" name="Прямоугольник 59"/>
                            <p:cNvSpPr/>
                            <p:nvPr/>
                          </p:nvSpPr>
                          <p:spPr>
                            <a:xfrm>
                              <a:off x="4357686" y="2714620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err="1" smtClean="0">
                                  <a:solidFill>
                                    <a:schemeClr val="tx1"/>
                                  </a:solidFill>
                                </a:rPr>
                                <a:t>н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1" name="Прямоугольник 60"/>
                            <p:cNvSpPr/>
                            <p:nvPr/>
                          </p:nvSpPr>
                          <p:spPr>
                            <a:xfrm>
                              <a:off x="4357686" y="2285992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smtClean="0">
                                  <a:solidFill>
                                    <a:schemeClr val="tx1"/>
                                  </a:solidFill>
                                </a:rPr>
                                <a:t>е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2" name="Прямоугольник 61"/>
                            <p:cNvSpPr/>
                            <p:nvPr/>
                          </p:nvSpPr>
                          <p:spPr>
                            <a:xfrm>
                              <a:off x="4357686" y="1857364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smtClean="0">
                                  <a:solidFill>
                                    <a:schemeClr val="tx1"/>
                                  </a:solidFill>
                                </a:rPr>
                                <a:t>м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80" name="Группа 70"/>
                        <p:cNvGrpSpPr/>
                        <p:nvPr/>
                      </p:nvGrpSpPr>
                      <p:grpSpPr>
                        <a:xfrm>
                          <a:off x="3929058" y="2285992"/>
                          <a:ext cx="3000396" cy="428628"/>
                          <a:chOff x="3929058" y="2285992"/>
                          <a:chExt cx="3000396" cy="428628"/>
                        </a:xfrm>
                      </p:grpSpPr>
                      <p:sp>
                        <p:nvSpPr>
                          <p:cNvPr id="65" name="Прямоугольник 64"/>
                          <p:cNvSpPr/>
                          <p:nvPr/>
                        </p:nvSpPr>
                        <p:spPr>
                          <a:xfrm>
                            <a:off x="3929058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 err="1" smtClean="0">
                                <a:solidFill>
                                  <a:schemeClr val="tx1"/>
                                </a:solidFill>
                              </a:rPr>
                              <a:t>р</a:t>
                            </a:r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6" name="Прямоугольник 65"/>
                          <p:cNvSpPr/>
                          <p:nvPr/>
                        </p:nvSpPr>
                        <p:spPr>
                          <a:xfrm>
                            <a:off x="4786314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 smtClean="0">
                                <a:solidFill>
                                  <a:schemeClr val="tx1"/>
                                </a:solidFill>
                              </a:rPr>
                              <a:t>т</a:t>
                            </a:r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7" name="Прямоугольник 66"/>
                          <p:cNvSpPr/>
                          <p:nvPr/>
                        </p:nvSpPr>
                        <p:spPr>
                          <a:xfrm>
                            <a:off x="5214942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 smtClean="0">
                                <a:solidFill>
                                  <a:schemeClr val="tx1"/>
                                </a:solidFill>
                              </a:rPr>
                              <a:t>о</a:t>
                            </a:r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8" name="Прямоугольник 67"/>
                          <p:cNvSpPr/>
                          <p:nvPr/>
                        </p:nvSpPr>
                        <p:spPr>
                          <a:xfrm>
                            <a:off x="5643570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 err="1" smtClean="0">
                                <a:solidFill>
                                  <a:schemeClr val="tx1"/>
                                </a:solidFill>
                              </a:rPr>
                              <a:t>р</a:t>
                            </a:r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>
                            <a:off x="6072198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 smtClean="0">
                                <a:solidFill>
                                  <a:schemeClr val="tx1"/>
                                </a:solidFill>
                              </a:rPr>
                              <a:t>т</a:t>
                            </a:r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0" name="Прямоугольник 69"/>
                          <p:cNvSpPr/>
                          <p:nvPr/>
                        </p:nvSpPr>
                        <p:spPr>
                          <a:xfrm>
                            <a:off x="6500826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 smtClean="0">
                                <a:solidFill>
                                  <a:schemeClr val="tx1"/>
                                </a:solidFill>
                              </a:rPr>
                              <a:t>а</a:t>
                            </a:r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7" name="Группа 78"/>
                      <p:cNvGrpSpPr/>
                      <p:nvPr/>
                    </p:nvGrpSpPr>
                    <p:grpSpPr>
                      <a:xfrm>
                        <a:off x="3500430" y="4000504"/>
                        <a:ext cx="3000396" cy="428628"/>
                        <a:chOff x="3500430" y="4000504"/>
                        <a:chExt cx="3000396" cy="428628"/>
                      </a:xfrm>
                    </p:grpSpPr>
                    <p:sp>
                      <p:nvSpPr>
                        <p:cNvPr id="73" name="Прямоугольник 72"/>
                        <p:cNvSpPr/>
                        <p:nvPr/>
                      </p:nvSpPr>
                      <p:spPr>
                        <a:xfrm>
                          <a:off x="3929058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о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4" name="Прямоугольник 73"/>
                        <p:cNvSpPr/>
                        <p:nvPr/>
                      </p:nvSpPr>
                      <p:spPr>
                        <a:xfrm>
                          <a:off x="3500430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в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5" name="Прямоугольник 74"/>
                        <p:cNvSpPr/>
                        <p:nvPr/>
                      </p:nvSpPr>
                      <p:spPr>
                        <a:xfrm>
                          <a:off x="4786314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о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6" name="Прямоугольник 75"/>
                        <p:cNvSpPr/>
                        <p:nvPr/>
                      </p:nvSpPr>
                      <p:spPr>
                        <a:xfrm>
                          <a:off x="5214942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err="1" smtClean="0">
                              <a:solidFill>
                                <a:schemeClr val="tx1"/>
                              </a:solidFill>
                            </a:rPr>
                            <a:t>н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7" name="Прямоугольник 76"/>
                        <p:cNvSpPr/>
                        <p:nvPr/>
                      </p:nvSpPr>
                      <p:spPr>
                        <a:xfrm>
                          <a:off x="5643570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к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8" name="Прямоугольник 77"/>
                        <p:cNvSpPr/>
                        <p:nvPr/>
                      </p:nvSpPr>
                      <p:spPr>
                        <a:xfrm>
                          <a:off x="6072198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а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8" name="Группа 86"/>
                    <p:cNvGrpSpPr/>
                    <p:nvPr/>
                  </p:nvGrpSpPr>
                  <p:grpSpPr>
                    <a:xfrm>
                      <a:off x="5643570" y="1000108"/>
                      <a:ext cx="428628" cy="3857652"/>
                      <a:chOff x="5643570" y="1000108"/>
                      <a:chExt cx="428628" cy="3857652"/>
                    </a:xfrm>
                  </p:grpSpPr>
                  <p:sp>
                    <p:nvSpPr>
                      <p:cNvPr id="81" name="Прямоугольник 80"/>
                      <p:cNvSpPr/>
                      <p:nvPr/>
                    </p:nvSpPr>
                    <p:spPr>
                      <a:xfrm>
                        <a:off x="5643570" y="4429132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 smtClean="0">
                            <a:solidFill>
                              <a:schemeClr val="tx1"/>
                            </a:solidFill>
                          </a:rPr>
                          <a:t>а</a:t>
                        </a:r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2" name="Прямоугольник 81"/>
                      <p:cNvSpPr/>
                      <p:nvPr/>
                    </p:nvSpPr>
                    <p:spPr>
                      <a:xfrm>
                        <a:off x="5643570" y="3571876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 smtClean="0">
                            <a:solidFill>
                              <a:schemeClr val="tx1"/>
                            </a:solidFill>
                          </a:rPr>
                          <a:t>в</a:t>
                        </a:r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3" name="Прямоугольник 82"/>
                      <p:cNvSpPr/>
                      <p:nvPr/>
                    </p:nvSpPr>
                    <p:spPr>
                      <a:xfrm>
                        <a:off x="5643570" y="2714620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 smtClean="0">
                            <a:solidFill>
                              <a:schemeClr val="tx1"/>
                            </a:solidFill>
                          </a:rPr>
                          <a:t>т</a:t>
                        </a:r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4" name="Прямоугольник 83"/>
                      <p:cNvSpPr/>
                      <p:nvPr/>
                    </p:nvSpPr>
                    <p:spPr>
                      <a:xfrm>
                        <a:off x="5643570" y="1857364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 smtClean="0">
                            <a:solidFill>
                              <a:schemeClr val="tx1"/>
                            </a:solidFill>
                          </a:rPr>
                          <a:t>и</a:t>
                        </a:r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5" name="Прямоугольник 84"/>
                      <p:cNvSpPr/>
                      <p:nvPr/>
                    </p:nvSpPr>
                    <p:spPr>
                      <a:xfrm>
                        <a:off x="5643570" y="1428736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 err="1" smtClean="0">
                            <a:solidFill>
                              <a:schemeClr val="tx1"/>
                            </a:solidFill>
                          </a:rPr>
                          <a:t>п</a:t>
                        </a:r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6" name="Прямоугольник 85"/>
                      <p:cNvSpPr/>
                      <p:nvPr/>
                    </p:nvSpPr>
                    <p:spPr>
                      <a:xfrm>
                        <a:off x="5643570" y="1000108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 smtClean="0">
                            <a:solidFill>
                              <a:schemeClr val="tx1"/>
                            </a:solidFill>
                          </a:rPr>
                          <a:t>с</a:t>
                        </a:r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94" name="Группа 93"/>
                  <p:cNvGrpSpPr/>
                  <p:nvPr/>
                </p:nvGrpSpPr>
                <p:grpSpPr>
                  <a:xfrm>
                    <a:off x="6072198" y="1000108"/>
                    <a:ext cx="2143140" cy="428628"/>
                    <a:chOff x="6072198" y="1000108"/>
                    <a:chExt cx="2143140" cy="428628"/>
                  </a:xfrm>
                </p:grpSpPr>
                <p:sp>
                  <p:nvSpPr>
                    <p:cNvPr id="89" name="Прямоугольник 88"/>
                    <p:cNvSpPr/>
                    <p:nvPr/>
                  </p:nvSpPr>
                  <p:spPr>
                    <a:xfrm>
                      <a:off x="6072198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0" name="Прямоугольник 89"/>
                    <p:cNvSpPr/>
                    <p:nvPr/>
                  </p:nvSpPr>
                  <p:spPr>
                    <a:xfrm>
                      <a:off x="6500826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1" name="Прямоугольник 90"/>
                    <p:cNvSpPr/>
                    <p:nvPr/>
                  </p:nvSpPr>
                  <p:spPr>
                    <a:xfrm>
                      <a:off x="6929454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2" name="Прямоугольник 91"/>
                    <p:cNvSpPr/>
                    <p:nvPr/>
                  </p:nvSpPr>
                  <p:spPr>
                    <a:xfrm>
                      <a:off x="7358082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3" name="Прямоугольник 92"/>
                    <p:cNvSpPr/>
                    <p:nvPr/>
                  </p:nvSpPr>
                  <p:spPr>
                    <a:xfrm>
                      <a:off x="7786710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 err="1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95" name="Группа 101"/>
                <p:cNvGrpSpPr/>
                <p:nvPr/>
              </p:nvGrpSpPr>
              <p:grpSpPr>
                <a:xfrm>
                  <a:off x="1785918" y="142852"/>
                  <a:ext cx="6000792" cy="5572164"/>
                  <a:chOff x="1785918" y="142852"/>
                  <a:chExt cx="6000792" cy="5572164"/>
                </a:xfrm>
              </p:grpSpPr>
              <p:sp>
                <p:nvSpPr>
                  <p:cNvPr id="96" name="Прямоугольник 95"/>
                  <p:cNvSpPr/>
                  <p:nvPr/>
                </p:nvSpPr>
                <p:spPr>
                  <a:xfrm>
                    <a:off x="7358082" y="57148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err="1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Прямоугольник 96"/>
                  <p:cNvSpPr/>
                  <p:nvPr/>
                </p:nvSpPr>
                <p:spPr>
                  <a:xfrm>
                    <a:off x="1785918" y="52863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err="1" smtClean="0">
                        <a:solidFill>
                          <a:schemeClr val="tx1"/>
                        </a:solidFill>
                      </a:rPr>
                      <a:t>л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Прямоугольник 97"/>
                  <p:cNvSpPr/>
                  <p:nvPr/>
                </p:nvSpPr>
                <p:spPr>
                  <a:xfrm>
                    <a:off x="7358082" y="142873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smtClean="0">
                        <a:solidFill>
                          <a:schemeClr val="tx1"/>
                        </a:solidFill>
                      </a:rPr>
                      <a:t>т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Прямоугольник 98"/>
                  <p:cNvSpPr/>
                  <p:nvPr/>
                </p:nvSpPr>
                <p:spPr>
                  <a:xfrm>
                    <a:off x="7358082" y="185736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smtClean="0">
                        <a:solidFill>
                          <a:schemeClr val="tx1"/>
                        </a:solidFill>
                      </a:rPr>
                      <a:t>и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Прямоугольник 99"/>
                  <p:cNvSpPr/>
                  <p:nvPr/>
                </p:nvSpPr>
                <p:spPr>
                  <a:xfrm>
                    <a:off x="7358082" y="228599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smtClean="0">
                        <a:solidFill>
                          <a:schemeClr val="tx1"/>
                        </a:solidFill>
                      </a:rPr>
                      <a:t>в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Прямоугольник 100"/>
                  <p:cNvSpPr/>
                  <p:nvPr/>
                </p:nvSpPr>
                <p:spPr>
                  <a:xfrm>
                    <a:off x="7358082" y="14285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err="1" smtClean="0">
                        <a:solidFill>
                          <a:schemeClr val="tx1"/>
                        </a:solidFill>
                      </a:rPr>
                      <a:t>ш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2" name="Прямоугольник 101"/>
              <p:cNvSpPr/>
              <p:nvPr/>
            </p:nvSpPr>
            <p:spPr>
              <a:xfrm>
                <a:off x="1214414" y="1214422"/>
                <a:ext cx="428628" cy="4286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б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3" name="Прямоугольник 102"/>
            <p:cNvSpPr/>
            <p:nvPr/>
          </p:nvSpPr>
          <p:spPr>
            <a:xfrm>
              <a:off x="1643042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err="1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1214414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err="1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785786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err="1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357158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err="1" smtClean="0">
                  <a:solidFill>
                    <a:schemeClr val="tx1"/>
                  </a:solidFill>
                </a:rPr>
                <a:t>п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-71470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err="1" smtClean="0">
                  <a:solidFill>
                    <a:schemeClr val="tx1"/>
                  </a:solidFill>
                </a:rPr>
                <a:t>ш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0" name="Овал 109"/>
          <p:cNvSpPr/>
          <p:nvPr/>
        </p:nvSpPr>
        <p:spPr>
          <a:xfrm>
            <a:off x="928662" y="1214422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1" name="Овал 110"/>
          <p:cNvSpPr/>
          <p:nvPr/>
        </p:nvSpPr>
        <p:spPr>
          <a:xfrm>
            <a:off x="2643174" y="714356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2" name="Овал 111"/>
          <p:cNvSpPr/>
          <p:nvPr/>
        </p:nvSpPr>
        <p:spPr>
          <a:xfrm>
            <a:off x="6215074" y="114298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3" name="Овал 112"/>
          <p:cNvSpPr/>
          <p:nvPr/>
        </p:nvSpPr>
        <p:spPr>
          <a:xfrm>
            <a:off x="7358082" y="78579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4" name="Овал 113"/>
          <p:cNvSpPr/>
          <p:nvPr/>
        </p:nvSpPr>
        <p:spPr>
          <a:xfrm>
            <a:off x="5643570" y="164305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5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5" name="Овал 114"/>
          <p:cNvSpPr/>
          <p:nvPr/>
        </p:nvSpPr>
        <p:spPr>
          <a:xfrm>
            <a:off x="2000232" y="1714488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6" name="Овал 115"/>
          <p:cNvSpPr/>
          <p:nvPr/>
        </p:nvSpPr>
        <p:spPr>
          <a:xfrm>
            <a:off x="5000628" y="200024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7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7" name="Овал 116"/>
          <p:cNvSpPr/>
          <p:nvPr/>
        </p:nvSpPr>
        <p:spPr>
          <a:xfrm>
            <a:off x="928662" y="3000372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8" name="Овал 117"/>
          <p:cNvSpPr/>
          <p:nvPr/>
        </p:nvSpPr>
        <p:spPr>
          <a:xfrm>
            <a:off x="3929058" y="3000372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9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500034" y="378619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0" name="Овал 119"/>
          <p:cNvSpPr/>
          <p:nvPr/>
        </p:nvSpPr>
        <p:spPr>
          <a:xfrm>
            <a:off x="2857488" y="342900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1" name="Овал 120"/>
          <p:cNvSpPr/>
          <p:nvPr/>
        </p:nvSpPr>
        <p:spPr>
          <a:xfrm>
            <a:off x="214282" y="542926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3" name="Управляющая кнопка: возврат 122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>
            <a:hlinkClick r:id="rId3" action="ppaction://hlinksldjump"/>
          </p:cNvPr>
          <p:cNvSpPr/>
          <p:nvPr/>
        </p:nvSpPr>
        <p:spPr>
          <a:xfrm>
            <a:off x="3500430" y="4643446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12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Бюретка  </a:t>
            </a:r>
            <a:r>
              <a:rPr lang="en-US" sz="1800" dirty="0" smtClean="0">
                <a:hlinkClick r:id="rId2"/>
              </a:rPr>
              <a:t>https://studfile.net/preview/5363024/page:8/</a:t>
            </a:r>
            <a:endParaRPr lang="ru-RU" sz="1800" dirty="0" smtClean="0"/>
          </a:p>
          <a:p>
            <a:r>
              <a:rPr lang="ru-RU" sz="1800" dirty="0" smtClean="0"/>
              <a:t>Ступка </a:t>
            </a:r>
            <a:r>
              <a:rPr lang="en-US" sz="1800" dirty="0" smtClean="0">
                <a:hlinkClick r:id="rId3"/>
              </a:rPr>
              <a:t>https://xn--80aado4arm.xn--p1ai/goods</a:t>
            </a:r>
            <a:endParaRPr lang="ru-RU" sz="1800" dirty="0" smtClean="0"/>
          </a:p>
          <a:p>
            <a:r>
              <a:rPr lang="ru-RU" sz="1800" dirty="0" smtClean="0"/>
              <a:t>Спиртовка </a:t>
            </a:r>
            <a:r>
              <a:rPr lang="en-US" sz="1800" dirty="0" smtClean="0">
                <a:hlinkClick r:id="rId4"/>
              </a:rPr>
              <a:t>http://www.tot96.ru/goods/106312578-spirtovk</a:t>
            </a:r>
            <a:r>
              <a:rPr lang="ru-RU" sz="1800" dirty="0" smtClean="0">
                <a:hlinkClick r:id="rId4"/>
              </a:rPr>
              <a:t>а</a:t>
            </a:r>
            <a:endParaRPr lang="ru-RU" sz="1800" dirty="0" smtClean="0"/>
          </a:p>
          <a:p>
            <a:r>
              <a:rPr lang="ru-RU" sz="1800" dirty="0" smtClean="0"/>
              <a:t>Штатив </a:t>
            </a:r>
            <a:r>
              <a:rPr lang="en-US" sz="1800" dirty="0" smtClean="0">
                <a:hlinkClick r:id="rId5"/>
              </a:rPr>
              <a:t>https://www.l-microrus.ru/catalog/291/2760/</a:t>
            </a:r>
            <a:endParaRPr lang="ru-RU" sz="1800" dirty="0" smtClean="0"/>
          </a:p>
          <a:p>
            <a:r>
              <a:rPr lang="ru-RU" sz="1800" dirty="0" smtClean="0"/>
              <a:t>Стакан </a:t>
            </a:r>
            <a:r>
              <a:rPr lang="en-US" sz="1800" dirty="0" smtClean="0">
                <a:hlinkClick r:id="rId6"/>
              </a:rPr>
              <a:t>https://labteh.com/pid59997/stakan</a:t>
            </a:r>
            <a:endParaRPr lang="ru-RU" sz="1800" dirty="0" smtClean="0"/>
          </a:p>
          <a:p>
            <a:r>
              <a:rPr lang="ru-RU" sz="1800" dirty="0" smtClean="0"/>
              <a:t>Пробирка </a:t>
            </a:r>
            <a:r>
              <a:rPr lang="en-US" sz="1800" dirty="0" smtClean="0">
                <a:hlinkClick r:id="rId7"/>
              </a:rPr>
              <a:t>https://himmedsnab.ru/product/probirka-himicheskaya</a:t>
            </a:r>
            <a:endParaRPr lang="ru-RU" sz="1800" dirty="0" smtClean="0"/>
          </a:p>
          <a:p>
            <a:r>
              <a:rPr lang="ru-RU" sz="1800" dirty="0" smtClean="0"/>
              <a:t>Мензурка </a:t>
            </a:r>
            <a:r>
              <a:rPr lang="en-US" sz="1800" dirty="0" smtClean="0">
                <a:hlinkClick r:id="rId8"/>
              </a:rPr>
              <a:t>https://sreda.photo/goods/tsilindr_glass_50</a:t>
            </a:r>
            <a:endParaRPr lang="ru-RU" sz="1800" dirty="0" smtClean="0"/>
          </a:p>
          <a:p>
            <a:r>
              <a:rPr lang="ru-RU" sz="1800" dirty="0" smtClean="0"/>
              <a:t>Колба </a:t>
            </a:r>
            <a:r>
              <a:rPr lang="en-US" sz="1800" dirty="0" smtClean="0">
                <a:hlinkClick r:id="rId9"/>
              </a:rPr>
              <a:t>https://www.google.com/</a:t>
            </a:r>
            <a:endParaRPr lang="ru-RU" sz="1800" dirty="0" smtClean="0"/>
          </a:p>
          <a:p>
            <a:r>
              <a:rPr lang="ru-RU" sz="1800" dirty="0" smtClean="0"/>
              <a:t>Реторта </a:t>
            </a:r>
            <a:r>
              <a:rPr lang="en-US" sz="1800" dirty="0" smtClean="0">
                <a:hlinkClick r:id="rId10"/>
              </a:rPr>
              <a:t>https://pcgroup.ru/products/kolba-retorta</a:t>
            </a:r>
            <a:endParaRPr lang="ru-RU" sz="1800" dirty="0" smtClean="0"/>
          </a:p>
          <a:p>
            <a:r>
              <a:rPr lang="ru-RU" sz="1800" dirty="0" smtClean="0"/>
              <a:t>Кристаллизатор </a:t>
            </a:r>
            <a:r>
              <a:rPr lang="en-US" sz="1800" dirty="0" smtClean="0">
                <a:hlinkClick r:id="rId11"/>
              </a:rPr>
              <a:t>https://stylab-shop.com/product/kristallizator_himicheskiy</a:t>
            </a:r>
            <a:endParaRPr lang="ru-RU" sz="1800" dirty="0" smtClean="0"/>
          </a:p>
          <a:p>
            <a:r>
              <a:rPr lang="ru-RU" sz="1800" dirty="0" smtClean="0"/>
              <a:t>Тигель </a:t>
            </a:r>
            <a:r>
              <a:rPr lang="en-US" sz="1800" dirty="0" smtClean="0">
                <a:hlinkClick r:id="rId12"/>
              </a:rPr>
              <a:t>http://www.optimum-lab.ru/product/210/</a:t>
            </a:r>
            <a:endParaRPr lang="ru-RU" sz="1800" dirty="0" smtClean="0"/>
          </a:p>
          <a:p>
            <a:r>
              <a:rPr lang="ru-RU" sz="1800" dirty="0" smtClean="0"/>
              <a:t>Воронка </a:t>
            </a:r>
            <a:r>
              <a:rPr lang="en-US" sz="1800" dirty="0" smtClean="0">
                <a:hlinkClick r:id="rId13"/>
              </a:rPr>
              <a:t>https://pcgroup.ru/products/voronka-laboratornaya-60-mm-shirokij-stebel/</a:t>
            </a:r>
            <a:endParaRPr lang="ru-RU" sz="1800" dirty="0" smtClean="0"/>
          </a:p>
          <a:p>
            <a:r>
              <a:rPr lang="ru-RU" sz="1800" dirty="0" smtClean="0"/>
              <a:t>Шпатель </a:t>
            </a:r>
            <a:r>
              <a:rPr lang="en-US" sz="1800" dirty="0" smtClean="0">
                <a:hlinkClick r:id="rId14"/>
              </a:rPr>
              <a:t>https://www.proizvoditeli-rossii.ru/</a:t>
            </a:r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Интернет-ресурсы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4330.9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1428736"/>
            <a:ext cx="2000240" cy="2000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hpatel-laboratornyj-farforovyj-1_14311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4286256"/>
            <a:ext cx="1862658" cy="201167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6429388" y="6000768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product_99_0-800x600.jpg"/>
          <p:cNvPicPr>
            <a:picLocks noChangeAspect="1"/>
          </p:cNvPicPr>
          <p:nvPr/>
        </p:nvPicPr>
        <p:blipFill>
          <a:blip r:embed="rId5"/>
          <a:srcRect b="20731"/>
          <a:stretch>
            <a:fillRect/>
          </a:stretch>
        </p:blipFill>
        <p:spPr>
          <a:xfrm>
            <a:off x="3571868" y="4500570"/>
            <a:ext cx="1392849" cy="1568314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3929058" y="6072206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421347116.jpg"/>
          <p:cNvPicPr>
            <a:picLocks noChangeAspect="1"/>
          </p:cNvPicPr>
          <p:nvPr/>
        </p:nvPicPr>
        <p:blipFill>
          <a:blip r:embed="rId6"/>
          <a:srcRect l="15750" t="25250" r="16749" b="25250"/>
          <a:stretch>
            <a:fillRect/>
          </a:stretch>
        </p:blipFill>
        <p:spPr>
          <a:xfrm>
            <a:off x="285720" y="4214818"/>
            <a:ext cx="2727632" cy="2000264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1285852" y="6072206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Retorta-800x600.jpg"/>
          <p:cNvPicPr>
            <a:picLocks noChangeAspect="1"/>
          </p:cNvPicPr>
          <p:nvPr/>
        </p:nvPicPr>
        <p:blipFill>
          <a:blip r:embed="rId7"/>
          <a:srcRect t="19838" b="24292"/>
          <a:stretch>
            <a:fillRect/>
          </a:stretch>
        </p:blipFill>
        <p:spPr>
          <a:xfrm>
            <a:off x="5888243" y="1571612"/>
            <a:ext cx="3255757" cy="1714512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6786578" y="3357562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500562" y="3429000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stakan-laboratorniy-vn--800-simax-1632417012800.jpg"/>
          <p:cNvPicPr>
            <a:picLocks noChangeAspect="1"/>
          </p:cNvPicPr>
          <p:nvPr/>
        </p:nvPicPr>
        <p:blipFill>
          <a:blip r:embed="rId8"/>
          <a:srcRect t="9892" b="12265"/>
          <a:stretch>
            <a:fillRect/>
          </a:stretch>
        </p:blipFill>
        <p:spPr>
          <a:xfrm>
            <a:off x="2285984" y="1571612"/>
            <a:ext cx="1785950" cy="1856878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2786050" y="3429000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img-t4FAJw.png"/>
          <p:cNvPicPr>
            <a:picLocks noChangeAspect="1"/>
          </p:cNvPicPr>
          <p:nvPr/>
        </p:nvPicPr>
        <p:blipFill>
          <a:blip r:embed="rId9" cstate="print"/>
          <a:srcRect l="47170" t="5350"/>
          <a:stretch>
            <a:fillRect/>
          </a:stretch>
        </p:blipFill>
        <p:spPr>
          <a:xfrm>
            <a:off x="1000100" y="1000108"/>
            <a:ext cx="904552" cy="2491430"/>
          </a:xfrm>
          <a:prstGeom prst="rect">
            <a:avLst/>
          </a:prstGeom>
        </p:spPr>
      </p:pic>
      <p:sp>
        <p:nvSpPr>
          <p:cNvPr id="18" name="Овал 17"/>
          <p:cNvSpPr/>
          <p:nvPr/>
        </p:nvSpPr>
        <p:spPr>
          <a:xfrm>
            <a:off x="1071538" y="3429000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71670" y="714356"/>
            <a:ext cx="5034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вопросы по горизонтали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4857760"/>
            <a:ext cx="1123301" cy="1519076"/>
          </a:xfrm>
          <a:prstGeom prst="rect">
            <a:avLst/>
          </a:prstGeom>
        </p:spPr>
      </p:pic>
      <p:pic>
        <p:nvPicPr>
          <p:cNvPr id="22" name="Рисунок 21" descr="1068.750x0.jpg"/>
          <p:cNvPicPr>
            <a:picLocks noChangeAspect="1"/>
          </p:cNvPicPr>
          <p:nvPr/>
        </p:nvPicPr>
        <p:blipFill>
          <a:blip r:embed="rId3"/>
          <a:srcRect l="33784" r="36486"/>
          <a:stretch>
            <a:fillRect/>
          </a:stretch>
        </p:blipFill>
        <p:spPr>
          <a:xfrm>
            <a:off x="2121873" y="3929066"/>
            <a:ext cx="807053" cy="2714620"/>
          </a:xfrm>
          <a:prstGeom prst="rect">
            <a:avLst/>
          </a:prstGeom>
        </p:spPr>
      </p:pic>
      <p:pic>
        <p:nvPicPr>
          <p:cNvPr id="21" name="Рисунок 20" descr="11efab804dd0822bdb94927028e455e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142984"/>
            <a:ext cx="2357454" cy="30165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5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429388" y="6000768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29058" y="6072206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285852" y="6072206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43570" y="3429000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500430" y="3429000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71538" y="3429000"/>
            <a:ext cx="78581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9" name="Рисунок 18" descr="farforovaya-stupka-s-pestikom-jpg.jpg"/>
          <p:cNvPicPr>
            <a:picLocks noChangeAspect="1"/>
          </p:cNvPicPr>
          <p:nvPr/>
        </p:nvPicPr>
        <p:blipFill>
          <a:blip r:embed="rId6"/>
          <a:srcRect t="10461"/>
          <a:stretch>
            <a:fillRect/>
          </a:stretch>
        </p:blipFill>
        <p:spPr>
          <a:xfrm>
            <a:off x="142844" y="1928802"/>
            <a:ext cx="2148040" cy="1428760"/>
          </a:xfrm>
          <a:prstGeom prst="rect">
            <a:avLst/>
          </a:prstGeom>
        </p:spPr>
      </p:pic>
      <p:pic>
        <p:nvPicPr>
          <p:cNvPr id="20" name="Рисунок 19" descr="517_original.jpg"/>
          <p:cNvPicPr>
            <a:picLocks noChangeAspect="1"/>
          </p:cNvPicPr>
          <p:nvPr/>
        </p:nvPicPr>
        <p:blipFill>
          <a:blip r:embed="rId7"/>
          <a:srcRect l="17987" t="6725" r="20503" b="12473"/>
          <a:stretch>
            <a:fillRect/>
          </a:stretch>
        </p:blipFill>
        <p:spPr>
          <a:xfrm>
            <a:off x="3143240" y="1500174"/>
            <a:ext cx="1509852" cy="1862151"/>
          </a:xfrm>
          <a:prstGeom prst="rect">
            <a:avLst/>
          </a:prstGeom>
        </p:spPr>
      </p:pic>
      <p:pic>
        <p:nvPicPr>
          <p:cNvPr id="23" name="Рисунок 22" descr="tsilindr_glass_50-1cXwazWJ2L-1.png"/>
          <p:cNvPicPr>
            <a:picLocks noChangeAspect="1"/>
          </p:cNvPicPr>
          <p:nvPr/>
        </p:nvPicPr>
        <p:blipFill>
          <a:blip r:embed="rId8"/>
          <a:srcRect l="32291" t="13541" r="33135" b="7291"/>
          <a:stretch>
            <a:fillRect/>
          </a:stretch>
        </p:blipFill>
        <p:spPr>
          <a:xfrm>
            <a:off x="4429124" y="3786190"/>
            <a:ext cx="1500198" cy="278085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071670" y="714356"/>
            <a:ext cx="4608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вопросы по вертикали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8"/>
          <p:cNvGrpSpPr/>
          <p:nvPr/>
        </p:nvGrpSpPr>
        <p:grpSpPr>
          <a:xfrm>
            <a:off x="357158" y="857232"/>
            <a:ext cx="8572560" cy="5572164"/>
            <a:chOff x="-71470" y="785794"/>
            <a:chExt cx="8572560" cy="5572164"/>
          </a:xfrm>
        </p:grpSpPr>
        <p:grpSp>
          <p:nvGrpSpPr>
            <p:cNvPr id="3" name="Группа 107"/>
            <p:cNvGrpSpPr/>
            <p:nvPr/>
          </p:nvGrpSpPr>
          <p:grpSpPr>
            <a:xfrm>
              <a:off x="785786" y="785794"/>
              <a:ext cx="7715304" cy="5572164"/>
              <a:chOff x="785786" y="785794"/>
              <a:chExt cx="7715304" cy="5572164"/>
            </a:xfrm>
          </p:grpSpPr>
          <p:grpSp>
            <p:nvGrpSpPr>
              <p:cNvPr id="12" name="Группа 102"/>
              <p:cNvGrpSpPr/>
              <p:nvPr/>
            </p:nvGrpSpPr>
            <p:grpSpPr>
              <a:xfrm>
                <a:off x="785786" y="785794"/>
                <a:ext cx="7715304" cy="5572164"/>
                <a:chOff x="500034" y="142852"/>
                <a:chExt cx="7715304" cy="5572164"/>
              </a:xfrm>
            </p:grpSpPr>
            <p:grpSp>
              <p:nvGrpSpPr>
                <p:cNvPr id="19" name="Группа 94"/>
                <p:cNvGrpSpPr/>
                <p:nvPr/>
              </p:nvGrpSpPr>
              <p:grpSpPr>
                <a:xfrm>
                  <a:off x="500034" y="142852"/>
                  <a:ext cx="7715304" cy="5572164"/>
                  <a:chOff x="500034" y="142852"/>
                  <a:chExt cx="7715304" cy="5572164"/>
                </a:xfrm>
              </p:grpSpPr>
              <p:grpSp>
                <p:nvGrpSpPr>
                  <p:cNvPr id="27" name="Группа 87"/>
                  <p:cNvGrpSpPr/>
                  <p:nvPr/>
                </p:nvGrpSpPr>
                <p:grpSpPr>
                  <a:xfrm>
                    <a:off x="500034" y="142852"/>
                    <a:ext cx="6429420" cy="5572164"/>
                    <a:chOff x="500034" y="142852"/>
                    <a:chExt cx="6429420" cy="5572164"/>
                  </a:xfrm>
                </p:grpSpPr>
                <p:grpSp>
                  <p:nvGrpSpPr>
                    <p:cNvPr id="28" name="Группа 79"/>
                    <p:cNvGrpSpPr/>
                    <p:nvPr/>
                  </p:nvGrpSpPr>
                  <p:grpSpPr>
                    <a:xfrm>
                      <a:off x="500034" y="142852"/>
                      <a:ext cx="6429420" cy="5572164"/>
                      <a:chOff x="500034" y="142852"/>
                      <a:chExt cx="6429420" cy="5572164"/>
                    </a:xfrm>
                  </p:grpSpPr>
                  <p:grpSp>
                    <p:nvGrpSpPr>
                      <p:cNvPr id="33" name="Группа 71"/>
                      <p:cNvGrpSpPr/>
                      <p:nvPr/>
                    </p:nvGrpSpPr>
                    <p:grpSpPr>
                      <a:xfrm>
                        <a:off x="500034" y="142852"/>
                        <a:ext cx="6429420" cy="5572164"/>
                        <a:chOff x="500034" y="142852"/>
                        <a:chExt cx="6429420" cy="5572164"/>
                      </a:xfrm>
                    </p:grpSpPr>
                    <p:grpSp>
                      <p:nvGrpSpPr>
                        <p:cNvPr id="34" name="Группа 63"/>
                        <p:cNvGrpSpPr/>
                        <p:nvPr/>
                      </p:nvGrpSpPr>
                      <p:grpSpPr>
                        <a:xfrm>
                          <a:off x="500034" y="142852"/>
                          <a:ext cx="6000792" cy="5572164"/>
                          <a:chOff x="500034" y="142852"/>
                          <a:chExt cx="6000792" cy="5572164"/>
                        </a:xfrm>
                      </p:grpSpPr>
                      <p:grpSp>
                        <p:nvGrpSpPr>
                          <p:cNvPr id="40" name="Группа 54"/>
                          <p:cNvGrpSpPr/>
                          <p:nvPr/>
                        </p:nvGrpSpPr>
                        <p:grpSpPr>
                          <a:xfrm>
                            <a:off x="500034" y="142852"/>
                            <a:ext cx="6000792" cy="5572164"/>
                            <a:chOff x="500034" y="142852"/>
                            <a:chExt cx="6000792" cy="5572164"/>
                          </a:xfrm>
                        </p:grpSpPr>
                        <p:grpSp>
                          <p:nvGrpSpPr>
                            <p:cNvPr id="41" name="Группа 47"/>
                            <p:cNvGrpSpPr/>
                            <p:nvPr/>
                          </p:nvGrpSpPr>
                          <p:grpSpPr>
                            <a:xfrm>
                              <a:off x="500034" y="142852"/>
                              <a:ext cx="6000792" cy="4714908"/>
                              <a:chOff x="500034" y="142852"/>
                              <a:chExt cx="6000792" cy="4714908"/>
                            </a:xfrm>
                          </p:grpSpPr>
                          <p:grpSp>
                            <p:nvGrpSpPr>
                              <p:cNvPr id="47" name="Группа 40"/>
                              <p:cNvGrpSpPr/>
                              <p:nvPr/>
                            </p:nvGrpSpPr>
                            <p:grpSpPr>
                              <a:xfrm>
                                <a:off x="500034" y="142852"/>
                                <a:ext cx="6000792" cy="4714908"/>
                                <a:chOff x="500034" y="142852"/>
                                <a:chExt cx="6000792" cy="4714908"/>
                              </a:xfrm>
                            </p:grpSpPr>
                            <p:grpSp>
                              <p:nvGrpSpPr>
                                <p:cNvPr id="48" name="Группа 33"/>
                                <p:cNvGrpSpPr/>
                                <p:nvPr/>
                              </p:nvGrpSpPr>
                              <p:grpSpPr>
                                <a:xfrm>
                                  <a:off x="500034" y="1428736"/>
                                  <a:ext cx="6000792" cy="3429024"/>
                                  <a:chOff x="500034" y="1428736"/>
                                  <a:chExt cx="6000792" cy="3429024"/>
                                </a:xfrm>
                              </p:grpSpPr>
                              <p:grpSp>
                                <p:nvGrpSpPr>
                                  <p:cNvPr id="54" name="Группа 27"/>
                                  <p:cNvGrpSpPr/>
                                  <p:nvPr/>
                                </p:nvGrpSpPr>
                                <p:grpSpPr>
                                  <a:xfrm>
                                    <a:off x="500034" y="1428736"/>
                                    <a:ext cx="6000792" cy="3429024"/>
                                    <a:chOff x="500034" y="1428736"/>
                                    <a:chExt cx="6000792" cy="3429024"/>
                                  </a:xfrm>
                                </p:grpSpPr>
                                <p:grpSp>
                                  <p:nvGrpSpPr>
                                    <p:cNvPr id="55" name="Группа 18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00034" y="3143248"/>
                                      <a:ext cx="6000792" cy="428628"/>
                                      <a:chOff x="1000100" y="785794"/>
                                      <a:chExt cx="6000792" cy="428628"/>
                                    </a:xfrm>
                                  </p:grpSpPr>
                                  <p:grpSp>
                                    <p:nvGrpSpPr>
                                      <p:cNvPr id="63" name="Группа 1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1000100" y="785794"/>
                                        <a:ext cx="3429024" cy="428628"/>
                                        <a:chOff x="1000100" y="785794"/>
                                        <a:chExt cx="3429024" cy="428628"/>
                                      </a:xfrm>
                                    </p:grpSpPr>
                                    <p:sp>
                                      <p:nvSpPr>
                                        <p:cNvPr id="4" name="Прямоугольник 3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00100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5" name="Прямоугольник 4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428728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" name="Прямоугольник 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857356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7" name="Прямоугольник 6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285984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8" name="Прямоугольник 7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714612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9" name="Прямоугольник 8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143240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10" name="Прямоугольник 9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71868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11" name="Прямоугольник 10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000496" y="785794"/>
                                          <a:ext cx="428628" cy="42862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ru-RU" sz="3600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3" name="Прямоугольник 1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429124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" name="Прямоугольник 1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857752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5" name="Прямоугольник 14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286380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6" name="Прямоугольник 1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715008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7" name="Прямоугольник 16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143636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8" name="Прямоугольник 17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572264" y="78579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</p:grpSp>
                                <p:grpSp>
                                  <p:nvGrpSpPr>
                                    <p:cNvPr id="64" name="Группа 2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1357290" y="1428736"/>
                                      <a:ext cx="428628" cy="3429024"/>
                                      <a:chOff x="1357290" y="1428736"/>
                                      <a:chExt cx="428628" cy="3429024"/>
                                    </a:xfrm>
                                  </p:grpSpPr>
                                  <p:sp>
                                    <p:nvSpPr>
                                      <p:cNvPr id="20" name="Прямоугольник 19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2714620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1" name="Прямоугольник 20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2285992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2" name="Прямоугольник 21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185736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3" name="Прямоугольник 2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1428736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4" name="Прямоугольник 2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3571876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5" name="Прямоугольник 24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4000504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26" name="Прямоугольник 2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7290" y="4429132"/>
                                        <a:ext cx="428628" cy="42862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ru-RU" sz="360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</p:grpSp>
                              </p:grpSp>
                              <p:grpSp>
                                <p:nvGrpSpPr>
                                  <p:cNvPr id="71" name="Группа 32"/>
                                  <p:cNvGrpSpPr/>
                                  <p:nvPr/>
                                </p:nvGrpSpPr>
                                <p:grpSpPr>
                                  <a:xfrm>
                                    <a:off x="928662" y="2285992"/>
                                    <a:ext cx="2143140" cy="428628"/>
                                    <a:chOff x="928662" y="2285992"/>
                                    <a:chExt cx="2143140" cy="428628"/>
                                  </a:xfrm>
                                </p:grpSpPr>
                                <p:sp>
                                  <p:nvSpPr>
                                    <p:cNvPr id="29" name="Прямоугольник 28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928662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30" name="Прямоугольник 2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785918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31" name="Прямоугольник 3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214546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32" name="Прямоугольник 31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3174" y="2285992"/>
                                      <a:ext cx="428628" cy="428628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ru-RU" sz="3600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</p:grpSp>
                            </p:grpSp>
                            <p:grpSp>
                              <p:nvGrpSpPr>
                                <p:cNvPr id="72" name="Группа 39"/>
                                <p:cNvGrpSpPr/>
                                <p:nvPr/>
                              </p:nvGrpSpPr>
                              <p:grpSpPr>
                                <a:xfrm>
                                  <a:off x="2643174" y="142852"/>
                                  <a:ext cx="428628" cy="2143140"/>
                                  <a:chOff x="2643174" y="142852"/>
                                  <a:chExt cx="428628" cy="2143140"/>
                                </a:xfrm>
                              </p:grpSpPr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857364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6" name="Прямоугольник 35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428736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Прямоугольник 36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000108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8" name="Прямоугольник 37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571480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9" name="Прямоугольник 38"/>
                                  <p:cNvSpPr/>
                                  <p:nvPr/>
                                </p:nvSpPr>
                                <p:spPr>
                                  <a:xfrm>
                                    <a:off x="2643174" y="142852"/>
                                    <a:ext cx="428628" cy="4286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3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  <p:grpSp>
                            <p:nvGrpSpPr>
                              <p:cNvPr id="79" name="Группа 46"/>
                              <p:cNvGrpSpPr/>
                              <p:nvPr/>
                            </p:nvGrpSpPr>
                            <p:grpSpPr>
                              <a:xfrm>
                                <a:off x="1357290" y="571480"/>
                                <a:ext cx="2571768" cy="428628"/>
                                <a:chOff x="1357290" y="571480"/>
                                <a:chExt cx="2571768" cy="428628"/>
                              </a:xfrm>
                            </p:grpSpPr>
                            <p:sp>
                              <p:nvSpPr>
                                <p:cNvPr id="42" name="Прямоугольник 41"/>
                                <p:cNvSpPr/>
                                <p:nvPr/>
                              </p:nvSpPr>
                              <p:spPr>
                                <a:xfrm>
                                  <a:off x="3071802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3" name="Прямоугольник 42"/>
                                <p:cNvSpPr/>
                                <p:nvPr/>
                              </p:nvSpPr>
                              <p:spPr>
                                <a:xfrm>
                                  <a:off x="3500430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4" name="Прямоугольник 43"/>
                                <p:cNvSpPr/>
                                <p:nvPr/>
                              </p:nvSpPr>
                              <p:spPr>
                                <a:xfrm>
                                  <a:off x="2214546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5" name="Прямоугольник 44"/>
                                <p:cNvSpPr/>
                                <p:nvPr/>
                              </p:nvSpPr>
                              <p:spPr>
                                <a:xfrm>
                                  <a:off x="1785918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6" name="Прямоугольник 45"/>
                                <p:cNvSpPr/>
                                <p:nvPr/>
                              </p:nvSpPr>
                              <p:spPr>
                                <a:xfrm>
                                  <a:off x="1357290" y="571480"/>
                                  <a:ext cx="428628" cy="428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36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80" name="Группа 53"/>
                            <p:cNvGrpSpPr/>
                            <p:nvPr/>
                          </p:nvGrpSpPr>
                          <p:grpSpPr>
                            <a:xfrm>
                              <a:off x="2214546" y="3571876"/>
                              <a:ext cx="428628" cy="2143140"/>
                              <a:chOff x="2214546" y="3571876"/>
                              <a:chExt cx="428628" cy="2143140"/>
                            </a:xfrm>
                          </p:grpSpPr>
                          <p:sp>
                            <p:nvSpPr>
                              <p:cNvPr id="49" name="Прямоугольник 48"/>
                              <p:cNvSpPr/>
                              <p:nvPr/>
                            </p:nvSpPr>
                            <p:spPr>
                              <a:xfrm>
                                <a:off x="2214546" y="3571876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0" name="Прямоугольник 49"/>
                              <p:cNvSpPr/>
                              <p:nvPr/>
                            </p:nvSpPr>
                            <p:spPr>
                              <a:xfrm>
                                <a:off x="2214546" y="4000504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1" name="Прямоугольник 50"/>
                              <p:cNvSpPr/>
                              <p:nvPr/>
                            </p:nvSpPr>
                            <p:spPr>
                              <a:xfrm>
                                <a:off x="2214546" y="4429132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2" name="Прямоугольник 51"/>
                              <p:cNvSpPr/>
                              <p:nvPr/>
                            </p:nvSpPr>
                            <p:spPr>
                              <a:xfrm>
                                <a:off x="2214546" y="4857760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53" name="Прямоугольник 52"/>
                              <p:cNvSpPr/>
                              <p:nvPr/>
                            </p:nvSpPr>
                            <p:spPr>
                              <a:xfrm>
                                <a:off x="2214546" y="5286388"/>
                                <a:ext cx="428628" cy="4286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87" name="Группа 62"/>
                          <p:cNvGrpSpPr/>
                          <p:nvPr/>
                        </p:nvGrpSpPr>
                        <p:grpSpPr>
                          <a:xfrm>
                            <a:off x="4357686" y="1857364"/>
                            <a:ext cx="428628" cy="3429024"/>
                            <a:chOff x="4357686" y="1857364"/>
                            <a:chExt cx="428628" cy="3429024"/>
                          </a:xfrm>
                        </p:grpSpPr>
                        <p:sp>
                          <p:nvSpPr>
                            <p:cNvPr id="56" name="Прямоугольник 55"/>
                            <p:cNvSpPr/>
                            <p:nvPr/>
                          </p:nvSpPr>
                          <p:spPr>
                            <a:xfrm>
                              <a:off x="4357686" y="3571876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7" name="Прямоугольник 56"/>
                            <p:cNvSpPr/>
                            <p:nvPr/>
                          </p:nvSpPr>
                          <p:spPr>
                            <a:xfrm>
                              <a:off x="4357686" y="4000504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8" name="Прямоугольник 57"/>
                            <p:cNvSpPr/>
                            <p:nvPr/>
                          </p:nvSpPr>
                          <p:spPr>
                            <a:xfrm>
                              <a:off x="4357686" y="4429132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9" name="Прямоугольник 58"/>
                            <p:cNvSpPr/>
                            <p:nvPr/>
                          </p:nvSpPr>
                          <p:spPr>
                            <a:xfrm>
                              <a:off x="4357686" y="4857760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0" name="Прямоугольник 59"/>
                            <p:cNvSpPr/>
                            <p:nvPr/>
                          </p:nvSpPr>
                          <p:spPr>
                            <a:xfrm>
                              <a:off x="4357686" y="2714620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1" name="Прямоугольник 60"/>
                            <p:cNvSpPr/>
                            <p:nvPr/>
                          </p:nvSpPr>
                          <p:spPr>
                            <a:xfrm>
                              <a:off x="4357686" y="2285992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2" name="Прямоугольник 61"/>
                            <p:cNvSpPr/>
                            <p:nvPr/>
                          </p:nvSpPr>
                          <p:spPr>
                            <a:xfrm>
                              <a:off x="4357686" y="1857364"/>
                              <a:ext cx="428628" cy="4286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88" name="Группа 70"/>
                        <p:cNvGrpSpPr/>
                        <p:nvPr/>
                      </p:nvGrpSpPr>
                      <p:grpSpPr>
                        <a:xfrm>
                          <a:off x="3929058" y="2285992"/>
                          <a:ext cx="3000396" cy="428628"/>
                          <a:chOff x="3929058" y="2285992"/>
                          <a:chExt cx="3000396" cy="428628"/>
                        </a:xfrm>
                      </p:grpSpPr>
                      <p:sp>
                        <p:nvSpPr>
                          <p:cNvPr id="65" name="Прямоугольник 64"/>
                          <p:cNvSpPr/>
                          <p:nvPr/>
                        </p:nvSpPr>
                        <p:spPr>
                          <a:xfrm>
                            <a:off x="3929058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6" name="Прямоугольник 65"/>
                          <p:cNvSpPr/>
                          <p:nvPr/>
                        </p:nvSpPr>
                        <p:spPr>
                          <a:xfrm>
                            <a:off x="4786314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7" name="Прямоугольник 66"/>
                          <p:cNvSpPr/>
                          <p:nvPr/>
                        </p:nvSpPr>
                        <p:spPr>
                          <a:xfrm>
                            <a:off x="5214942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8" name="Прямоугольник 67"/>
                          <p:cNvSpPr/>
                          <p:nvPr/>
                        </p:nvSpPr>
                        <p:spPr>
                          <a:xfrm>
                            <a:off x="5643570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>
                            <a:off x="6072198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0" name="Прямоугольник 69"/>
                          <p:cNvSpPr/>
                          <p:nvPr/>
                        </p:nvSpPr>
                        <p:spPr>
                          <a:xfrm>
                            <a:off x="6500826" y="2285992"/>
                            <a:ext cx="428628" cy="42862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36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94" name="Группа 78"/>
                      <p:cNvGrpSpPr/>
                      <p:nvPr/>
                    </p:nvGrpSpPr>
                    <p:grpSpPr>
                      <a:xfrm>
                        <a:off x="3500430" y="4000504"/>
                        <a:ext cx="3000396" cy="428628"/>
                        <a:chOff x="3500430" y="4000504"/>
                        <a:chExt cx="3000396" cy="428628"/>
                      </a:xfrm>
                    </p:grpSpPr>
                    <p:sp>
                      <p:nvSpPr>
                        <p:cNvPr id="73" name="Прямоугольник 72"/>
                        <p:cNvSpPr/>
                        <p:nvPr/>
                      </p:nvSpPr>
                      <p:spPr>
                        <a:xfrm>
                          <a:off x="3929058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4" name="Прямоугольник 73"/>
                        <p:cNvSpPr/>
                        <p:nvPr/>
                      </p:nvSpPr>
                      <p:spPr>
                        <a:xfrm>
                          <a:off x="3500430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5" name="Прямоугольник 74"/>
                        <p:cNvSpPr/>
                        <p:nvPr/>
                      </p:nvSpPr>
                      <p:spPr>
                        <a:xfrm>
                          <a:off x="4786314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6" name="Прямоугольник 75"/>
                        <p:cNvSpPr/>
                        <p:nvPr/>
                      </p:nvSpPr>
                      <p:spPr>
                        <a:xfrm>
                          <a:off x="5214942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7" name="Прямоугольник 76"/>
                        <p:cNvSpPr/>
                        <p:nvPr/>
                      </p:nvSpPr>
                      <p:spPr>
                        <a:xfrm>
                          <a:off x="5643570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78" name="Прямоугольник 77"/>
                        <p:cNvSpPr/>
                        <p:nvPr/>
                      </p:nvSpPr>
                      <p:spPr>
                        <a:xfrm>
                          <a:off x="6072198" y="4000504"/>
                          <a:ext cx="428628" cy="4286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95" name="Группа 86"/>
                    <p:cNvGrpSpPr/>
                    <p:nvPr/>
                  </p:nvGrpSpPr>
                  <p:grpSpPr>
                    <a:xfrm>
                      <a:off x="5643570" y="1000108"/>
                      <a:ext cx="428628" cy="3857652"/>
                      <a:chOff x="5643570" y="1000108"/>
                      <a:chExt cx="428628" cy="3857652"/>
                    </a:xfrm>
                  </p:grpSpPr>
                  <p:sp>
                    <p:nvSpPr>
                      <p:cNvPr id="81" name="Прямоугольник 80"/>
                      <p:cNvSpPr/>
                      <p:nvPr/>
                    </p:nvSpPr>
                    <p:spPr>
                      <a:xfrm>
                        <a:off x="5643570" y="4429132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2" name="Прямоугольник 81"/>
                      <p:cNvSpPr/>
                      <p:nvPr/>
                    </p:nvSpPr>
                    <p:spPr>
                      <a:xfrm>
                        <a:off x="5643570" y="3571876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3" name="Прямоугольник 82"/>
                      <p:cNvSpPr/>
                      <p:nvPr/>
                    </p:nvSpPr>
                    <p:spPr>
                      <a:xfrm>
                        <a:off x="5643570" y="2714620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4" name="Прямоугольник 83"/>
                      <p:cNvSpPr/>
                      <p:nvPr/>
                    </p:nvSpPr>
                    <p:spPr>
                      <a:xfrm>
                        <a:off x="5643570" y="1857364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5" name="Прямоугольник 84"/>
                      <p:cNvSpPr/>
                      <p:nvPr/>
                    </p:nvSpPr>
                    <p:spPr>
                      <a:xfrm>
                        <a:off x="5643570" y="1428736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6" name="Прямоугольник 85"/>
                      <p:cNvSpPr/>
                      <p:nvPr/>
                    </p:nvSpPr>
                    <p:spPr>
                      <a:xfrm>
                        <a:off x="5643570" y="1000108"/>
                        <a:ext cx="428628" cy="42862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36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08" name="Группа 93"/>
                  <p:cNvGrpSpPr/>
                  <p:nvPr/>
                </p:nvGrpSpPr>
                <p:grpSpPr>
                  <a:xfrm>
                    <a:off x="6072198" y="1000108"/>
                    <a:ext cx="2143140" cy="428628"/>
                    <a:chOff x="6072198" y="1000108"/>
                    <a:chExt cx="2143140" cy="428628"/>
                  </a:xfrm>
                </p:grpSpPr>
                <p:sp>
                  <p:nvSpPr>
                    <p:cNvPr id="89" name="Прямоугольник 88"/>
                    <p:cNvSpPr/>
                    <p:nvPr/>
                  </p:nvSpPr>
                  <p:spPr>
                    <a:xfrm>
                      <a:off x="6072198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0" name="Прямоугольник 89"/>
                    <p:cNvSpPr/>
                    <p:nvPr/>
                  </p:nvSpPr>
                  <p:spPr>
                    <a:xfrm>
                      <a:off x="6500826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1" name="Прямоугольник 90"/>
                    <p:cNvSpPr/>
                    <p:nvPr/>
                  </p:nvSpPr>
                  <p:spPr>
                    <a:xfrm>
                      <a:off x="6929454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2" name="Прямоугольник 91"/>
                    <p:cNvSpPr/>
                    <p:nvPr/>
                  </p:nvSpPr>
                  <p:spPr>
                    <a:xfrm>
                      <a:off x="7358082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3" name="Прямоугольник 92"/>
                    <p:cNvSpPr/>
                    <p:nvPr/>
                  </p:nvSpPr>
                  <p:spPr>
                    <a:xfrm>
                      <a:off x="7786710" y="1000108"/>
                      <a:ext cx="428628" cy="4286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09" name="Группа 101"/>
                <p:cNvGrpSpPr/>
                <p:nvPr/>
              </p:nvGrpSpPr>
              <p:grpSpPr>
                <a:xfrm>
                  <a:off x="1785918" y="142852"/>
                  <a:ext cx="6000792" cy="5572164"/>
                  <a:chOff x="1785918" y="142852"/>
                  <a:chExt cx="6000792" cy="5572164"/>
                </a:xfrm>
              </p:grpSpPr>
              <p:sp>
                <p:nvSpPr>
                  <p:cNvPr id="96" name="Прямоугольник 95"/>
                  <p:cNvSpPr/>
                  <p:nvPr/>
                </p:nvSpPr>
                <p:spPr>
                  <a:xfrm>
                    <a:off x="7358082" y="571480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Прямоугольник 96"/>
                  <p:cNvSpPr/>
                  <p:nvPr/>
                </p:nvSpPr>
                <p:spPr>
                  <a:xfrm>
                    <a:off x="1785918" y="5286388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Прямоугольник 97"/>
                  <p:cNvSpPr/>
                  <p:nvPr/>
                </p:nvSpPr>
                <p:spPr>
                  <a:xfrm>
                    <a:off x="7358082" y="1428736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Прямоугольник 98"/>
                  <p:cNvSpPr/>
                  <p:nvPr/>
                </p:nvSpPr>
                <p:spPr>
                  <a:xfrm>
                    <a:off x="7358082" y="1857364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Прямоугольник 99"/>
                  <p:cNvSpPr/>
                  <p:nvPr/>
                </p:nvSpPr>
                <p:spPr>
                  <a:xfrm>
                    <a:off x="7358082" y="228599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Прямоугольник 100"/>
                  <p:cNvSpPr/>
                  <p:nvPr/>
                </p:nvSpPr>
                <p:spPr>
                  <a:xfrm>
                    <a:off x="7358082" y="142852"/>
                    <a:ext cx="428628" cy="4286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2" name="Прямоугольник 101"/>
              <p:cNvSpPr/>
              <p:nvPr/>
            </p:nvSpPr>
            <p:spPr>
              <a:xfrm>
                <a:off x="1214414" y="1214422"/>
                <a:ext cx="428628" cy="4286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3" name="Прямоугольник 102"/>
            <p:cNvSpPr/>
            <p:nvPr/>
          </p:nvSpPr>
          <p:spPr>
            <a:xfrm>
              <a:off x="1643042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1214414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785786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357158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-71470" y="5929330"/>
              <a:ext cx="428628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9" name="Овал 118">
            <a:hlinkClick r:id="rId3" action="ppaction://hlinksldjump"/>
          </p:cNvPr>
          <p:cNvSpPr/>
          <p:nvPr/>
        </p:nvSpPr>
        <p:spPr>
          <a:xfrm>
            <a:off x="500034" y="378619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0" name="Овал 119">
            <a:hlinkClick r:id="rId4" action="ppaction://hlinksldjump"/>
          </p:cNvPr>
          <p:cNvSpPr/>
          <p:nvPr/>
        </p:nvSpPr>
        <p:spPr>
          <a:xfrm>
            <a:off x="3500430" y="4643446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1" name="Овал 120">
            <a:hlinkClick r:id="rId5" action="ppaction://hlinksldjump"/>
          </p:cNvPr>
          <p:cNvSpPr/>
          <p:nvPr/>
        </p:nvSpPr>
        <p:spPr>
          <a:xfrm>
            <a:off x="214282" y="542926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2" name="Овал 121">
            <a:hlinkClick r:id="rId6" action="ppaction://hlinksldjump"/>
          </p:cNvPr>
          <p:cNvSpPr/>
          <p:nvPr/>
        </p:nvSpPr>
        <p:spPr>
          <a:xfrm>
            <a:off x="928662" y="3000372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3" name="Овал 122">
            <a:hlinkClick r:id="rId7" action="ppaction://hlinksldjump"/>
          </p:cNvPr>
          <p:cNvSpPr/>
          <p:nvPr/>
        </p:nvSpPr>
        <p:spPr>
          <a:xfrm>
            <a:off x="3929058" y="3000372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9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5" name="Овал 124">
            <a:hlinkClick r:id="rId8" action="ppaction://hlinksldjump"/>
          </p:cNvPr>
          <p:cNvSpPr/>
          <p:nvPr/>
        </p:nvSpPr>
        <p:spPr>
          <a:xfrm>
            <a:off x="928662" y="1214422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6" name="Овал 125">
            <a:hlinkClick r:id="rId9" action="ppaction://hlinksldjump"/>
          </p:cNvPr>
          <p:cNvSpPr/>
          <p:nvPr/>
        </p:nvSpPr>
        <p:spPr>
          <a:xfrm>
            <a:off x="2000232" y="1714488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7" name="Овал 126">
            <a:hlinkClick r:id="rId10" action="ppaction://hlinksldjump"/>
          </p:cNvPr>
          <p:cNvSpPr/>
          <p:nvPr/>
        </p:nvSpPr>
        <p:spPr>
          <a:xfrm>
            <a:off x="2714612" y="714356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8" name="Овал 127">
            <a:hlinkClick r:id="rId11" action="ppaction://hlinksldjump"/>
          </p:cNvPr>
          <p:cNvSpPr/>
          <p:nvPr/>
        </p:nvSpPr>
        <p:spPr>
          <a:xfrm>
            <a:off x="5000628" y="200024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7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9" name="Овал 128">
            <a:hlinkClick r:id="rId12" action="ppaction://hlinksldjump"/>
          </p:cNvPr>
          <p:cNvSpPr/>
          <p:nvPr/>
        </p:nvSpPr>
        <p:spPr>
          <a:xfrm>
            <a:off x="5643570" y="164305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5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0" name="Овал 129">
            <a:hlinkClick r:id="rId13" action="ppaction://hlinksldjump"/>
          </p:cNvPr>
          <p:cNvSpPr/>
          <p:nvPr/>
        </p:nvSpPr>
        <p:spPr>
          <a:xfrm>
            <a:off x="6215074" y="114298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1" name="Овал 130">
            <a:hlinkClick r:id="rId14" action="ppaction://hlinksldjump"/>
          </p:cNvPr>
          <p:cNvSpPr/>
          <p:nvPr/>
        </p:nvSpPr>
        <p:spPr>
          <a:xfrm>
            <a:off x="7358082" y="78579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4" name="Овал 133">
            <a:hlinkClick r:id="rId15" action="ppaction://hlinksldjump"/>
          </p:cNvPr>
          <p:cNvSpPr/>
          <p:nvPr/>
        </p:nvSpPr>
        <p:spPr>
          <a:xfrm>
            <a:off x="4929190" y="6215082"/>
            <a:ext cx="257176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Проверка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4" name="Овал 123">
            <a:hlinkClick r:id="rId16" action="ppaction://hlinksldjump"/>
          </p:cNvPr>
          <p:cNvSpPr/>
          <p:nvPr/>
        </p:nvSpPr>
        <p:spPr>
          <a:xfrm>
            <a:off x="2857488" y="3429000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3" name="Равнобедренный треугольник 132">
            <a:hlinkClick r:id="rId17" action="ppaction://hlinksldjump"/>
          </p:cNvPr>
          <p:cNvSpPr/>
          <p:nvPr/>
        </p:nvSpPr>
        <p:spPr>
          <a:xfrm rot="5400000">
            <a:off x="8251057" y="3821909"/>
            <a:ext cx="357190" cy="714380"/>
          </a:xfrm>
          <a:prstGeom prst="triangl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5" name="Равнобедренный треугольник 134">
            <a:hlinkClick r:id="rId18" action="ppaction://hlinksldjump"/>
          </p:cNvPr>
          <p:cNvSpPr/>
          <p:nvPr/>
        </p:nvSpPr>
        <p:spPr>
          <a:xfrm rot="10800000">
            <a:off x="8143900" y="6000768"/>
            <a:ext cx="357190" cy="714380"/>
          </a:xfrm>
          <a:prstGeom prst="triangl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6" name="Рисунок 135" descr="images.png"/>
          <p:cNvPicPr>
            <a:picLocks noChangeAspect="1"/>
          </p:cNvPicPr>
          <p:nvPr/>
        </p:nvPicPr>
        <p:blipFill>
          <a:blip r:embed="rId19"/>
          <a:srcRect l="26893" r="19322"/>
          <a:stretch>
            <a:fillRect/>
          </a:stretch>
        </p:blipFill>
        <p:spPr>
          <a:xfrm>
            <a:off x="7929586" y="4643446"/>
            <a:ext cx="719716" cy="1071570"/>
          </a:xfrm>
          <a:prstGeom prst="rect">
            <a:avLst/>
          </a:prstGeom>
        </p:spPr>
      </p:pic>
      <p:sp>
        <p:nvSpPr>
          <p:cNvPr id="137" name="TextBox 136"/>
          <p:cNvSpPr txBox="1"/>
          <p:nvPr/>
        </p:nvSpPr>
        <p:spPr>
          <a:xfrm>
            <a:off x="7500958" y="4357694"/>
            <a:ext cx="1540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по горизонтали</a:t>
            </a:r>
            <a:endParaRPr lang="ru-RU" sz="1600" dirty="0"/>
          </a:p>
        </p:txBody>
      </p:sp>
      <p:sp>
        <p:nvSpPr>
          <p:cNvPr id="138" name="TextBox 137"/>
          <p:cNvSpPr txBox="1"/>
          <p:nvPr/>
        </p:nvSpPr>
        <p:spPr>
          <a:xfrm>
            <a:off x="7572396" y="5662214"/>
            <a:ext cx="1350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по вертикали</a:t>
            </a:r>
            <a:endParaRPr lang="ru-RU" sz="1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4" name="AutoShape 2" descr="SIMAX N555435276725 Бюретка, прямой тефлоновый кран, с полосой Шелбаха, град. 0,1, 50 м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SIMAX N555435276725 Бюретка, прямой тефлоновый кран, с полосой Шелбаха, град. 0,1, 50 м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germeon.ru/upload/iblock/844/7c21a154-55a5-11e7-940c-78542e6f958d_824d490f-55ae-11e7-940c-78542e6f958d.resize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germeon.ru/upload/iblock/844/7c21a154-55a5-11e7-940c-78542e6f958d_824d490f-55ae-11e7-940c-78542e6f958d.resize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img-t4FAJw.png"/>
          <p:cNvPicPr>
            <a:picLocks noChangeAspect="1"/>
          </p:cNvPicPr>
          <p:nvPr/>
        </p:nvPicPr>
        <p:blipFill>
          <a:blip r:embed="rId3"/>
          <a:srcRect l="47170" t="5350"/>
          <a:stretch>
            <a:fillRect/>
          </a:stretch>
        </p:blipFill>
        <p:spPr>
          <a:xfrm>
            <a:off x="3286116" y="928670"/>
            <a:ext cx="2071702" cy="57061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farforovaya-stupka-s-pestikom-jpg.jpg"/>
          <p:cNvPicPr>
            <a:picLocks noChangeAspect="1"/>
          </p:cNvPicPr>
          <p:nvPr/>
        </p:nvPicPr>
        <p:blipFill>
          <a:blip r:embed="rId3"/>
          <a:srcRect t="10461"/>
          <a:stretch>
            <a:fillRect/>
          </a:stretch>
        </p:blipFill>
        <p:spPr>
          <a:xfrm>
            <a:off x="1214414" y="1714488"/>
            <a:ext cx="6434915" cy="42801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517_original.jpg"/>
          <p:cNvPicPr>
            <a:picLocks noChangeAspect="1"/>
          </p:cNvPicPr>
          <p:nvPr/>
        </p:nvPicPr>
        <p:blipFill>
          <a:blip r:embed="rId3"/>
          <a:srcRect t="6725" b="12473"/>
          <a:stretch>
            <a:fillRect/>
          </a:stretch>
        </p:blipFill>
        <p:spPr>
          <a:xfrm>
            <a:off x="1571604" y="1643050"/>
            <a:ext cx="6215106" cy="471490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1efab804dd0822bdb94927028e455e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928670"/>
            <a:ext cx="4429156" cy="566741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5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takan-laboratorniy-vn--800-simax-1632417012800.jpg"/>
          <p:cNvPicPr>
            <a:picLocks noChangeAspect="1"/>
          </p:cNvPicPr>
          <p:nvPr/>
        </p:nvPicPr>
        <p:blipFill>
          <a:blip r:embed="rId3"/>
          <a:srcRect t="9892" b="12265"/>
          <a:stretch>
            <a:fillRect/>
          </a:stretch>
        </p:blipFill>
        <p:spPr>
          <a:xfrm>
            <a:off x="2214546" y="1142984"/>
            <a:ext cx="4857784" cy="505070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6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068.750x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071546"/>
            <a:ext cx="5286388" cy="528638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928670"/>
            <a:ext cx="1143008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7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35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Лабораторное оборудование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26" cy="470912"/>
          </a:xfrm>
          <a:prstGeom prst="actionButtonReturn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tsilindr_glass_50-1cXwazWJ2L-1.png"/>
          <p:cNvPicPr>
            <a:picLocks noChangeAspect="1"/>
          </p:cNvPicPr>
          <p:nvPr/>
        </p:nvPicPr>
        <p:blipFill>
          <a:blip r:embed="rId3"/>
          <a:srcRect l="32291" t="13541" r="33135" b="7291"/>
          <a:stretch>
            <a:fillRect/>
          </a:stretch>
        </p:blipFill>
        <p:spPr>
          <a:xfrm>
            <a:off x="3071802" y="928670"/>
            <a:ext cx="2928958" cy="542928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366</Words>
  <Application>Microsoft Office PowerPoint</Application>
  <PresentationFormat>Экран (4:3)</PresentationFormat>
  <Paragraphs>192</Paragraphs>
  <Slides>19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Интерактивный кроссворд «Лабораторное оборудование»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Егор</cp:lastModifiedBy>
  <cp:revision>20</cp:revision>
  <dcterms:created xsi:type="dcterms:W3CDTF">2023-03-15T18:33:30Z</dcterms:created>
  <dcterms:modified xsi:type="dcterms:W3CDTF">2025-03-27T16:07:06Z</dcterms:modified>
</cp:coreProperties>
</file>