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2" r:id="rId6"/>
    <p:sldId id="260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004" autoAdjust="0"/>
  </p:normalViewPr>
  <p:slideViewPr>
    <p:cSldViewPr>
      <p:cViewPr varScale="1">
        <p:scale>
          <a:sx n="57" d="100"/>
          <a:sy n="57" d="100"/>
        </p:scale>
        <p:origin x="-146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A9CD5-BCEE-4A35-AA98-35E185C4B5B8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F4584-20BA-4150-9158-52ABF93936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Навигация -</a:t>
            </a:r>
            <a:r>
              <a:rPr lang="ru-RU" baseline="0" dirty="0" smtClean="0"/>
              <a:t> для перехода к вопросам кроссворда настроены гиперссылки на номера вопросов (таблетки). Для возвращения к сетке кроссворда – гиперссылка на «таблетку» со знаком ?  Удачи!</a:t>
            </a:r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F4584-20BA-4150-9158-52ABF939367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D03-E6E0-42C6-A284-53AB90EC7642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E0BF2-CF28-4139-8B52-1A2A11F758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8.jpe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slide" Target="slide3.xml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7.png"/><Relationship Id="rId5" Type="http://schemas.openxmlformats.org/officeDocument/2006/relationships/image" Target="../media/image12.png"/><Relationship Id="rId15" Type="http://schemas.openxmlformats.org/officeDocument/2006/relationships/slide" Target="slide4.xml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slide" Target="slide5.xml"/><Relationship Id="rId1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slide" Target="slide3.xml"/><Relationship Id="rId5" Type="http://schemas.openxmlformats.org/officeDocument/2006/relationships/image" Target="../media/image12.png"/><Relationship Id="rId10" Type="http://schemas.openxmlformats.org/officeDocument/2006/relationships/image" Target="../media/image8.jpeg"/><Relationship Id="rId4" Type="http://schemas.openxmlformats.org/officeDocument/2006/relationships/image" Target="../media/image11.jpe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vospitatel.com.ua/zaniatia/graphics/aibolit-vector-i-rastr.html" TargetMode="External"/><Relationship Id="rId13" Type="http://schemas.openxmlformats.org/officeDocument/2006/relationships/hyperlink" Target="http://lexicon.dobrohot.org/index.php/&#1051;&#1054;&#1052;&#1054;&#1053;&#1054;&#1057;&#1054;&#1042;_&#1052;&#1080;&#1093;&#1072;&#1080;&#1083;_&#1042;&#1072;&#1089;&#1080;&#1083;&#1100;&#1077;&#1074;&#1080;&#1095;" TargetMode="External"/><Relationship Id="rId18" Type="http://schemas.openxmlformats.org/officeDocument/2006/relationships/hyperlink" Target="https://ru.wikipedia.org/wiki/&#1040;&#1094;&#1077;&#1090;&#1080;&#1083;&#1089;&#1072;&#1083;&#1080;&#1094;&#1080;&#1083;&#1086;&#1074;&#1072;&#1103;_&#1082;&#1080;&#1089;&#1083;&#1086;&#1090;&#1072;" TargetMode="External"/><Relationship Id="rId26" Type="http://schemas.openxmlformats.org/officeDocument/2006/relationships/hyperlink" Target="http://www.e-ng.ru/medicina/jod.html" TargetMode="External"/><Relationship Id="rId39" Type="http://schemas.openxmlformats.org/officeDocument/2006/relationships/hyperlink" Target="http://fb.ru/article/57870/karbolovaya-kislota" TargetMode="External"/><Relationship Id="rId3" Type="http://schemas.openxmlformats.org/officeDocument/2006/relationships/image" Target="../media/image11.jpeg"/><Relationship Id="rId21" Type="http://schemas.openxmlformats.org/officeDocument/2006/relationships/hyperlink" Target="http://www.etolen.com/index.php?id=2638&amp;option=com_content&amp;view=article&amp;Itemid=101" TargetMode="External"/><Relationship Id="rId34" Type="http://schemas.openxmlformats.org/officeDocument/2006/relationships/hyperlink" Target="https://zdorowiye.ru/blog-o-zdorove/7967-distillirovannaja-voda-v-mjedicinje" TargetMode="External"/><Relationship Id="rId42" Type="http://schemas.openxmlformats.org/officeDocument/2006/relationships/image" Target="../media/image7.png"/><Relationship Id="rId7" Type="http://schemas.openxmlformats.org/officeDocument/2006/relationships/image" Target="../media/image15.png"/><Relationship Id="rId12" Type="http://schemas.openxmlformats.org/officeDocument/2006/relationships/hyperlink" Target="http://www.medair.info/article/molekula__otvetstvennaya_za_koju" TargetMode="External"/><Relationship Id="rId17" Type="http://schemas.openxmlformats.org/officeDocument/2006/relationships/hyperlink" Target="http://ximik.biz/himiya-i-medicina/42-primeneniye-kalziya-v-medizine" TargetMode="External"/><Relationship Id="rId25" Type="http://schemas.openxmlformats.org/officeDocument/2006/relationships/hyperlink" Target="https://rae.ru/forum2012/215/2981" TargetMode="External"/><Relationship Id="rId33" Type="http://schemas.openxmlformats.org/officeDocument/2006/relationships/hyperlink" Target="https://magneb6.ru/zachem-organizmu-magniy/" TargetMode="External"/><Relationship Id="rId38" Type="http://schemas.openxmlformats.org/officeDocument/2006/relationships/hyperlink" Target="http://www.inflora.ru/directory/vitamins-and-minerals/selenium.html" TargetMode="External"/><Relationship Id="rId2" Type="http://schemas.openxmlformats.org/officeDocument/2006/relationships/image" Target="../media/image10.jpeg"/><Relationship Id="rId16" Type="http://schemas.openxmlformats.org/officeDocument/2006/relationships/hyperlink" Target="https://ru.wikipedia.org/wiki/&#1055;&#1088;&#1086;&#1082;&#1072;&#1080;&#1085;" TargetMode="External"/><Relationship Id="rId20" Type="http://schemas.openxmlformats.org/officeDocument/2006/relationships/hyperlink" Target="http://be.sci-lib.com/article092824.html" TargetMode="External"/><Relationship Id="rId29" Type="http://schemas.openxmlformats.org/officeDocument/2006/relationships/hyperlink" Target="https://ru.wikipedia.org/wiki/&#1043;&#1077;&#1084;&#1086;&#1075;&#1083;&#1086;&#1073;&#1080;&#1085;" TargetMode="External"/><Relationship Id="rId41" Type="http://schemas.openxmlformats.org/officeDocument/2006/relationships/hyperlink" Target="http://3apor.com/sredstva-ot-zapora/133-purgen-slabitelnoe-sredstvo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hyperlink" Target="http://ru.depositphotos.com/32851423/stock-photo-chemical-symbols-showing-chemistry-and.html" TargetMode="External"/><Relationship Id="rId24" Type="http://schemas.openxmlformats.org/officeDocument/2006/relationships/hyperlink" Target="http://&#1073;&#1084;&#1101;.&#1086;&#1088;&#1075;/index.php/&#1040;&#1052;&#1052;&#1048;&#1040;&#1050;" TargetMode="External"/><Relationship Id="rId32" Type="http://schemas.openxmlformats.org/officeDocument/2006/relationships/hyperlink" Target="https://ru.wikipedia.org/wiki/&#1060;&#1090;&#1086;&#1088;" TargetMode="External"/><Relationship Id="rId37" Type="http://schemas.openxmlformats.org/officeDocument/2006/relationships/hyperlink" Target="http://stuki-druki.com/authors/Paracels.php" TargetMode="External"/><Relationship Id="rId40" Type="http://schemas.openxmlformats.org/officeDocument/2006/relationships/hyperlink" Target="http://www.healthway.com.ua/ingredients/kaliy/" TargetMode="External"/><Relationship Id="rId5" Type="http://schemas.openxmlformats.org/officeDocument/2006/relationships/image" Target="../media/image13.jpeg"/><Relationship Id="rId15" Type="http://schemas.openxmlformats.org/officeDocument/2006/relationships/hyperlink" Target="https://ru.wikipedia.org/wiki/&#1048;&#1085;&#1089;&#1091;&#1083;&#1080;&#1085;" TargetMode="External"/><Relationship Id="rId23" Type="http://schemas.openxmlformats.org/officeDocument/2006/relationships/hyperlink" Target="https://ru.wikipedia.org/wiki/&#1041;&#1077;&#1085;&#1079;&#1080;&#1083;&#1087;&#1077;&#1085;&#1080;&#1094;&#1080;&#1083;&#1083;&#1080;&#1085;" TargetMode="External"/><Relationship Id="rId28" Type="http://schemas.openxmlformats.org/officeDocument/2006/relationships/hyperlink" Target="http://www.infoniac.ru/news/50-sposobov-primeneniya-perekisi-vodoroda.html" TargetMode="External"/><Relationship Id="rId36" Type="http://schemas.openxmlformats.org/officeDocument/2006/relationships/hyperlink" Target="http://womanadvice.ru/nitroglicerin-pokazaniya-k-primeneniyu" TargetMode="External"/><Relationship Id="rId10" Type="http://schemas.openxmlformats.org/officeDocument/2006/relationships/hyperlink" Target="http://mkcngmu.ru/novosti/novosti.php?ELEMENT_ID=36843" TargetMode="External"/><Relationship Id="rId19" Type="http://schemas.openxmlformats.org/officeDocument/2006/relationships/hyperlink" Target="https://ru.wikipedia.org/wiki/&#1051;&#1080;&#1084;&#1092;&#1072;" TargetMode="External"/><Relationship Id="rId31" Type="http://schemas.openxmlformats.org/officeDocument/2006/relationships/hyperlink" Target="http://investments.academic.ru/1380/&#1057;&#1074;&#1080;&#1085;&#1077;&#1094;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://sfiguroi.ru/zhiroszhiganie/preparaty/tabletki-dlya-pohydeniya" TargetMode="External"/><Relationship Id="rId14" Type="http://schemas.openxmlformats.org/officeDocument/2006/relationships/hyperlink" Target="http://medicina.dobro-est.com/vitaminyi" TargetMode="External"/><Relationship Id="rId22" Type="http://schemas.openxmlformats.org/officeDocument/2006/relationships/hyperlink" Target="https://ru.wikipedia.org/wiki/&#1060;&#1072;&#1088;&#1084;&#1072;&#1082;&#1086;&#1083;&#1086;&#1075;&#1080;&#1103;" TargetMode="External"/><Relationship Id="rId27" Type="http://schemas.openxmlformats.org/officeDocument/2006/relationships/hyperlink" Target="http://medicina.dobro-est.com/saharnyiy-diabet-simptomyi-prichinyi-i-lechenie-diabeta.html" TargetMode="External"/><Relationship Id="rId30" Type="http://schemas.openxmlformats.org/officeDocument/2006/relationships/hyperlink" Target="https://ru.wikipedia.org/wiki/&#1042;&#1072;&#1090;&#1072;" TargetMode="External"/><Relationship Id="rId35" Type="http://schemas.openxmlformats.org/officeDocument/2006/relationships/hyperlink" Target="http://lektrava.ru/encyclopedia/laminariya/" TargetMode="External"/><Relationship Id="rId4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00240"/>
            <a:ext cx="8486780" cy="1285884"/>
          </a:xfrm>
        </p:spPr>
        <p:txBody>
          <a:bodyPr>
            <a:noAutofit/>
          </a:bodyPr>
          <a:lstStyle/>
          <a:p>
            <a:r>
              <a:rPr lang="ru-RU" sz="4800" dirty="0" smtClean="0"/>
              <a:t>Интерактивный кроссворд</a:t>
            </a:r>
            <a:br>
              <a:rPr lang="ru-RU" sz="4800" dirty="0" smtClean="0"/>
            </a:b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«Будьте здоровы!»</a:t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800" dirty="0" smtClean="0"/>
              <a:t> (Химия и медицина)</a:t>
            </a:r>
            <a:endParaRPr lang="ru-RU" sz="48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0" y="3357562"/>
            <a:ext cx="3500430" cy="3500438"/>
            <a:chOff x="0" y="3357562"/>
            <a:chExt cx="3500430" cy="350043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sp>
        <p:nvSpPr>
          <p:cNvPr id="16" name="Подзаголовок 2"/>
          <p:cNvSpPr txBox="1">
            <a:spLocks/>
          </p:cNvSpPr>
          <p:nvPr/>
        </p:nvSpPr>
        <p:spPr>
          <a:xfrm>
            <a:off x="3500430" y="4857760"/>
            <a:ext cx="5429288" cy="1428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err="1" smtClean="0"/>
              <a:t>Аринова</a:t>
            </a:r>
            <a:r>
              <a:rPr lang="ru-RU" sz="3200" dirty="0" smtClean="0"/>
              <a:t> Нелли Ивановна, </a:t>
            </a:r>
            <a:br>
              <a:rPr lang="ru-RU" sz="3200" dirty="0" smtClean="0"/>
            </a:br>
            <a:r>
              <a:rPr lang="ru-RU" sz="3200" dirty="0" smtClean="0"/>
              <a:t>учитель химии высшей категории</a:t>
            </a:r>
            <a:br>
              <a:rPr lang="ru-RU" sz="3200" dirty="0" smtClean="0"/>
            </a:br>
            <a:r>
              <a:rPr lang="ru-RU" sz="3200" dirty="0" smtClean="0"/>
              <a:t>МБОУ СОШ № 2 с УИОП </a:t>
            </a:r>
            <a:r>
              <a:rPr lang="ru-RU" sz="3200" dirty="0" err="1" smtClean="0"/>
              <a:t>пгт</a:t>
            </a:r>
            <a:r>
              <a:rPr lang="ru-RU" sz="3200" dirty="0" smtClean="0"/>
              <a:t> Восточный</a:t>
            </a:r>
            <a:br>
              <a:rPr lang="ru-RU" sz="3200" dirty="0" smtClean="0"/>
            </a:br>
            <a:r>
              <a:rPr lang="ru-RU" sz="3200" dirty="0" err="1" smtClean="0"/>
              <a:t>Омутнинского</a:t>
            </a:r>
            <a:r>
              <a:rPr lang="ru-RU" sz="3200" dirty="0" smtClean="0"/>
              <a:t> района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7786710" y="71414"/>
            <a:ext cx="1500198" cy="1474214"/>
            <a:chOff x="7786710" y="71414"/>
            <a:chExt cx="1500198" cy="1474214"/>
          </a:xfrm>
        </p:grpSpPr>
        <p:pic>
          <p:nvPicPr>
            <p:cNvPr id="17" name="Рисунок 16" descr="0_14c7ee_88dcb691_orig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43828" y="71414"/>
              <a:ext cx="1443080" cy="1428760"/>
            </a:xfrm>
            <a:prstGeom prst="rect">
              <a:avLst/>
            </a:prstGeom>
          </p:spPr>
        </p:pic>
        <p:pic>
          <p:nvPicPr>
            <p:cNvPr id="18" name="Рисунок 17" descr="65267659ac34aed.jp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64" t="12500" b="20833"/>
            <a:stretch>
              <a:fillRect/>
            </a:stretch>
          </p:blipFill>
          <p:spPr>
            <a:xfrm>
              <a:off x="7786710" y="714356"/>
              <a:ext cx="1142976" cy="831272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/>
        </p:nvGrpSpPr>
        <p:grpSpPr>
          <a:xfrm>
            <a:off x="7897115" y="6107299"/>
            <a:ext cx="1246917" cy="736032"/>
            <a:chOff x="-152458" y="71438"/>
            <a:chExt cx="366740" cy="428604"/>
          </a:xfrm>
        </p:grpSpPr>
        <p:pic>
          <p:nvPicPr>
            <p:cNvPr id="21" name="Рисунок 20" descr="tabletki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-152458" y="150842"/>
              <a:ext cx="366740" cy="1895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 pitchFamily="18" charset="0"/>
                </a:rPr>
                <a:t>Вперед</a:t>
              </a:r>
              <a:endPara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6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pic>
        <p:nvPicPr>
          <p:cNvPr id="19" name="Рисунок 18" descr="0003185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4833266" y="1000108"/>
            <a:ext cx="3956456" cy="478634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28596" y="1142984"/>
            <a:ext cx="607223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«Медик без довольного</a:t>
            </a:r>
            <a:br>
              <a:rPr lang="ru-RU" sz="3600" dirty="0" smtClean="0"/>
            </a:br>
            <a:r>
              <a:rPr lang="ru-RU" sz="3600" dirty="0" smtClean="0"/>
              <a:t>познания химии </a:t>
            </a:r>
            <a:br>
              <a:rPr lang="ru-RU" sz="3600" dirty="0" smtClean="0"/>
            </a:br>
            <a:r>
              <a:rPr lang="ru-RU" sz="3600" dirty="0" smtClean="0"/>
              <a:t>совершен быть </a:t>
            </a:r>
          </a:p>
          <a:p>
            <a:r>
              <a:rPr lang="ru-RU" sz="3600" dirty="0" smtClean="0"/>
              <a:t>не может»</a:t>
            </a:r>
            <a:br>
              <a:rPr lang="ru-RU" sz="3600" dirty="0" smtClean="0"/>
            </a:br>
            <a:r>
              <a:rPr lang="ru-RU" sz="3600" dirty="0" smtClean="0"/>
              <a:t>            М.В.Ломоносов </a:t>
            </a:r>
            <a:br>
              <a:rPr lang="ru-RU" sz="3600" dirty="0" smtClean="0"/>
            </a:br>
            <a:endParaRPr lang="ru-RU" sz="3600" dirty="0" smtClean="0"/>
          </a:p>
          <a:p>
            <a:r>
              <a:rPr lang="ru-RU" sz="3600" dirty="0" smtClean="0"/>
              <a:t>      </a:t>
            </a:r>
            <a:r>
              <a:rPr lang="ru-RU" sz="2800" dirty="0" smtClean="0"/>
              <a:t>«Слово о пользе химии» 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1751</a:t>
            </a:r>
            <a:endParaRPr lang="ru-RU" sz="36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7786710" y="71414"/>
            <a:ext cx="1500198" cy="1474214"/>
            <a:chOff x="7786710" y="71414"/>
            <a:chExt cx="1500198" cy="1474214"/>
          </a:xfrm>
        </p:grpSpPr>
        <p:pic>
          <p:nvPicPr>
            <p:cNvPr id="16" name="Рисунок 15" descr="0_14c7ee_88dcb691_orig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43828" y="71414"/>
              <a:ext cx="1443080" cy="1428760"/>
            </a:xfrm>
            <a:prstGeom prst="rect">
              <a:avLst/>
            </a:prstGeom>
          </p:spPr>
        </p:pic>
        <p:pic>
          <p:nvPicPr>
            <p:cNvPr id="17" name="Рисунок 16" descr="65267659ac34aed.jpg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64" t="12500" b="20833"/>
            <a:stretch>
              <a:fillRect/>
            </a:stretch>
          </p:blipFill>
          <p:spPr>
            <a:xfrm>
              <a:off x="7786710" y="714356"/>
              <a:ext cx="1142976" cy="831272"/>
            </a:xfrm>
            <a:prstGeom prst="rect">
              <a:avLst/>
            </a:prstGeom>
          </p:spPr>
        </p:pic>
      </p:grpSp>
      <p:grpSp>
        <p:nvGrpSpPr>
          <p:cNvPr id="18" name="Группа 17"/>
          <p:cNvGrpSpPr/>
          <p:nvPr/>
        </p:nvGrpSpPr>
        <p:grpSpPr>
          <a:xfrm>
            <a:off x="7897115" y="6107299"/>
            <a:ext cx="1246917" cy="736032"/>
            <a:chOff x="-152458" y="71438"/>
            <a:chExt cx="366740" cy="428604"/>
          </a:xfrm>
        </p:grpSpPr>
        <p:pic>
          <p:nvPicPr>
            <p:cNvPr id="21" name="Рисунок 20" descr="tabletki.png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2" name="Прямоугольник 21">
              <a:hlinkClick r:id="" action="ppaction://hlinkshowjump?jump=nextslide"/>
            </p:cNvPr>
            <p:cNvSpPr/>
            <p:nvPr/>
          </p:nvSpPr>
          <p:spPr>
            <a:xfrm>
              <a:off x="-152458" y="152633"/>
              <a:ext cx="366740" cy="1895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 pitchFamily="18" charset="0"/>
                </a:rPr>
                <a:t>Вперед</a:t>
              </a:r>
              <a:endPara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42" y="142852"/>
          <a:ext cx="7500988" cy="6309360"/>
        </p:xfrm>
        <a:graphic>
          <a:graphicData uri="http://schemas.openxmlformats.org/drawingml/2006/table">
            <a:tbl>
              <a:tblPr/>
              <a:tblGrid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</a:tblGrid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2714612" y="0"/>
            <a:ext cx="428628" cy="482320"/>
            <a:chOff x="-142908" y="17722"/>
            <a:chExt cx="357190" cy="482320"/>
          </a:xfrm>
        </p:grpSpPr>
        <p:pic>
          <p:nvPicPr>
            <p:cNvPr id="15" name="Рисунок 14" descr="tabletki.pn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-142908" y="17722"/>
              <a:ext cx="285784" cy="410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428992" y="0"/>
            <a:ext cx="428628" cy="482320"/>
            <a:chOff x="-142908" y="17722"/>
            <a:chExt cx="357190" cy="482320"/>
          </a:xfrm>
        </p:grpSpPr>
        <p:pic>
          <p:nvPicPr>
            <p:cNvPr id="20" name="Рисунок 19" descr="tabletki.pn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10034" y="0"/>
            <a:ext cx="428628" cy="482320"/>
            <a:chOff x="-142908" y="17722"/>
            <a:chExt cx="357190" cy="482320"/>
          </a:xfrm>
        </p:grpSpPr>
        <p:pic>
          <p:nvPicPr>
            <p:cNvPr id="23" name="Рисунок 22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4" name="Прямоугольник 23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3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786314" y="303474"/>
            <a:ext cx="428628" cy="482320"/>
            <a:chOff x="-142908" y="17722"/>
            <a:chExt cx="357190" cy="482320"/>
          </a:xfrm>
        </p:grpSpPr>
        <p:pic>
          <p:nvPicPr>
            <p:cNvPr id="29" name="Рисунок 28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30" name="Прямоугольник 29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5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376340" y="622564"/>
            <a:ext cx="428628" cy="482320"/>
            <a:chOff x="-142908" y="17722"/>
            <a:chExt cx="357190" cy="482320"/>
          </a:xfrm>
        </p:grpSpPr>
        <p:pic>
          <p:nvPicPr>
            <p:cNvPr id="32" name="Рисунок 31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33" name="Прямоугольник 32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6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500826" y="946416"/>
            <a:ext cx="428628" cy="482320"/>
            <a:chOff x="-142908" y="17722"/>
            <a:chExt cx="357190" cy="482320"/>
          </a:xfrm>
        </p:grpSpPr>
        <p:pic>
          <p:nvPicPr>
            <p:cNvPr id="35" name="Рисунок 34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36" name="Прямоугольник 35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8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500958" y="1903685"/>
            <a:ext cx="428628" cy="482320"/>
            <a:chOff x="-142908" y="17722"/>
            <a:chExt cx="357190" cy="482320"/>
          </a:xfrm>
        </p:grpSpPr>
        <p:pic>
          <p:nvPicPr>
            <p:cNvPr id="38" name="Рисунок 37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39" name="Прямоугольник 38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410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12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767132" y="2519356"/>
            <a:ext cx="428628" cy="482320"/>
            <a:chOff x="-142908" y="17722"/>
            <a:chExt cx="357190" cy="482320"/>
          </a:xfrm>
        </p:grpSpPr>
        <p:pic>
          <p:nvPicPr>
            <p:cNvPr id="41" name="Рисунок 40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42" name="Прямоугольник 41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13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5467356" y="2571744"/>
            <a:ext cx="428628" cy="482320"/>
            <a:chOff x="-142908" y="17722"/>
            <a:chExt cx="357190" cy="482320"/>
          </a:xfrm>
        </p:grpSpPr>
        <p:pic>
          <p:nvPicPr>
            <p:cNvPr id="44" name="Рисунок 43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45" name="Прямоугольник 44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14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081327" y="3152773"/>
            <a:ext cx="428628" cy="482320"/>
            <a:chOff x="-142908" y="17722"/>
            <a:chExt cx="357190" cy="482320"/>
          </a:xfrm>
        </p:grpSpPr>
        <p:pic>
          <p:nvPicPr>
            <p:cNvPr id="47" name="Рисунок 46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48" name="Прямоугольник 47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17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786314" y="3143248"/>
            <a:ext cx="428628" cy="482320"/>
            <a:chOff x="-142908" y="17722"/>
            <a:chExt cx="357190" cy="482320"/>
          </a:xfrm>
        </p:grpSpPr>
        <p:pic>
          <p:nvPicPr>
            <p:cNvPr id="50" name="Рисунок 49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51" name="Прямоугольник 50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18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371710" y="3803936"/>
            <a:ext cx="428628" cy="482320"/>
            <a:chOff x="-142908" y="17722"/>
            <a:chExt cx="357190" cy="482320"/>
          </a:xfrm>
        </p:grpSpPr>
        <p:pic>
          <p:nvPicPr>
            <p:cNvPr id="53" name="Рисунок 52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54" name="Прямоугольник 53">
              <a:hlinkClick r:id="rId9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21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7786710" y="71414"/>
            <a:ext cx="1500198" cy="1474214"/>
            <a:chOff x="7786710" y="71414"/>
            <a:chExt cx="1500198" cy="1474214"/>
          </a:xfrm>
        </p:grpSpPr>
        <p:pic>
          <p:nvPicPr>
            <p:cNvPr id="56" name="Рисунок 55" descr="0_14c7ee_88dcb691_orig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43828" y="71414"/>
              <a:ext cx="1443080" cy="1428760"/>
            </a:xfrm>
            <a:prstGeom prst="rect">
              <a:avLst/>
            </a:prstGeom>
          </p:spPr>
        </p:pic>
        <p:pic>
          <p:nvPicPr>
            <p:cNvPr id="57" name="Рисунок 56" descr="65267659ac34aed.jp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64" t="12500" b="20833"/>
            <a:stretch>
              <a:fillRect/>
            </a:stretch>
          </p:blipFill>
          <p:spPr>
            <a:xfrm>
              <a:off x="7786710" y="714356"/>
              <a:ext cx="1142976" cy="831272"/>
            </a:xfrm>
            <a:prstGeom prst="rect">
              <a:avLst/>
            </a:prstGeom>
          </p:spPr>
        </p:pic>
      </p:grpSp>
      <p:grpSp>
        <p:nvGrpSpPr>
          <p:cNvPr id="58" name="Группа 57"/>
          <p:cNvGrpSpPr/>
          <p:nvPr/>
        </p:nvGrpSpPr>
        <p:grpSpPr>
          <a:xfrm>
            <a:off x="7929586" y="6107299"/>
            <a:ext cx="1214446" cy="736032"/>
            <a:chOff x="-142908" y="71438"/>
            <a:chExt cx="357190" cy="428604"/>
          </a:xfrm>
        </p:grpSpPr>
        <p:pic>
          <p:nvPicPr>
            <p:cNvPr id="59" name="Рисунок 58" descr="tabletki.png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60" name="Прямоугольник 59">
              <a:hlinkClick r:id="rId14" action="ppaction://hlinksldjump"/>
            </p:cNvPr>
            <p:cNvSpPr/>
            <p:nvPr/>
          </p:nvSpPr>
          <p:spPr>
            <a:xfrm>
              <a:off x="-142908" y="144158"/>
              <a:ext cx="357181" cy="208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 pitchFamily="18" charset="0"/>
                </a:rPr>
                <a:t>Проверим!</a:t>
              </a:r>
              <a:endPara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 pitchFamily="18" charset="0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3071802" y="642918"/>
            <a:ext cx="428628" cy="482320"/>
            <a:chOff x="-142908" y="17722"/>
            <a:chExt cx="357190" cy="482320"/>
          </a:xfrm>
        </p:grpSpPr>
        <p:pic>
          <p:nvPicPr>
            <p:cNvPr id="62" name="Рисунок 61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63" name="Прямоугольник 62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4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995337" y="1281097"/>
            <a:ext cx="428628" cy="482320"/>
            <a:chOff x="-142908" y="17722"/>
            <a:chExt cx="357190" cy="482320"/>
          </a:xfrm>
        </p:grpSpPr>
        <p:pic>
          <p:nvPicPr>
            <p:cNvPr id="65" name="Рисунок 64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66" name="Прямоугольник 65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7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4429124" y="1624000"/>
            <a:ext cx="428628" cy="482320"/>
            <a:chOff x="-142908" y="17722"/>
            <a:chExt cx="357190" cy="482320"/>
          </a:xfrm>
        </p:grpSpPr>
        <p:pic>
          <p:nvPicPr>
            <p:cNvPr id="68" name="Рисунок 67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69" name="Прямоугольник 68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285784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9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1714480" y="1928802"/>
            <a:ext cx="428628" cy="482320"/>
            <a:chOff x="-142908" y="17722"/>
            <a:chExt cx="357190" cy="482320"/>
          </a:xfrm>
        </p:grpSpPr>
        <p:pic>
          <p:nvPicPr>
            <p:cNvPr id="71" name="Рисунок 70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72" name="Прямоугольник 71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10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5110166" y="2232300"/>
            <a:ext cx="428628" cy="482320"/>
            <a:chOff x="-142908" y="17722"/>
            <a:chExt cx="357190" cy="482320"/>
          </a:xfrm>
        </p:grpSpPr>
        <p:pic>
          <p:nvPicPr>
            <p:cNvPr id="74" name="Рисунок 73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75" name="Прямоугольник 74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11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1000100" y="2856192"/>
            <a:ext cx="428628" cy="482320"/>
            <a:chOff x="-142908" y="17722"/>
            <a:chExt cx="357190" cy="482320"/>
          </a:xfrm>
        </p:grpSpPr>
        <p:pic>
          <p:nvPicPr>
            <p:cNvPr id="77" name="Рисунок 76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78" name="Прямоугольник 77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15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5105404" y="2847971"/>
            <a:ext cx="428628" cy="482320"/>
            <a:chOff x="-142908" y="17722"/>
            <a:chExt cx="357190" cy="482320"/>
          </a:xfrm>
        </p:grpSpPr>
        <p:pic>
          <p:nvPicPr>
            <p:cNvPr id="80" name="Рисунок 79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81" name="Прямоугольник 80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16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6858016" y="3176586"/>
            <a:ext cx="428628" cy="482320"/>
            <a:chOff x="-142908" y="17722"/>
            <a:chExt cx="357190" cy="482320"/>
          </a:xfrm>
        </p:grpSpPr>
        <p:pic>
          <p:nvPicPr>
            <p:cNvPr id="83" name="Рисунок 82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84" name="Прямоугольник 83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19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2714612" y="3481388"/>
            <a:ext cx="428628" cy="482320"/>
            <a:chOff x="-142908" y="17722"/>
            <a:chExt cx="357190" cy="482320"/>
          </a:xfrm>
        </p:grpSpPr>
        <p:pic>
          <p:nvPicPr>
            <p:cNvPr id="86" name="Рисунок 85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87" name="Прямоугольник 86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20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9282" y="4119567"/>
            <a:ext cx="428628" cy="482320"/>
            <a:chOff x="-142908" y="17722"/>
            <a:chExt cx="357190" cy="482320"/>
          </a:xfrm>
        </p:grpSpPr>
        <p:pic>
          <p:nvPicPr>
            <p:cNvPr id="89" name="Рисунок 88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90" name="Прямоугольник 89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22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6105536" y="4429132"/>
            <a:ext cx="428628" cy="482320"/>
            <a:chOff x="-142908" y="17722"/>
            <a:chExt cx="357190" cy="482320"/>
          </a:xfrm>
        </p:grpSpPr>
        <p:pic>
          <p:nvPicPr>
            <p:cNvPr id="92" name="Рисунок 91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93" name="Прямоугольник 92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23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985812" y="4752984"/>
            <a:ext cx="428628" cy="482320"/>
            <a:chOff x="-142908" y="17722"/>
            <a:chExt cx="357190" cy="482320"/>
          </a:xfrm>
        </p:grpSpPr>
        <p:pic>
          <p:nvPicPr>
            <p:cNvPr id="95" name="Рисунок 94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96" name="Прямоугольник 95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24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4400549" y="4757747"/>
            <a:ext cx="428628" cy="482320"/>
            <a:chOff x="-142908" y="17722"/>
            <a:chExt cx="357190" cy="482320"/>
          </a:xfrm>
        </p:grpSpPr>
        <p:pic>
          <p:nvPicPr>
            <p:cNvPr id="98" name="Рисунок 97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99" name="Прямоугольник 98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25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5772158" y="5089820"/>
            <a:ext cx="428628" cy="482320"/>
            <a:chOff x="-142908" y="17722"/>
            <a:chExt cx="357190" cy="482320"/>
          </a:xfrm>
        </p:grpSpPr>
        <p:pic>
          <p:nvPicPr>
            <p:cNvPr id="101" name="Рисунок 100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102" name="Прямоугольник 101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26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1676380" y="5385097"/>
            <a:ext cx="428628" cy="482320"/>
            <a:chOff x="-142908" y="17722"/>
            <a:chExt cx="357190" cy="482320"/>
          </a:xfrm>
        </p:grpSpPr>
        <p:pic>
          <p:nvPicPr>
            <p:cNvPr id="104" name="Рисунок 103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105" name="Прямоугольник 104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27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4405311" y="5732762"/>
            <a:ext cx="428628" cy="482320"/>
            <a:chOff x="-142908" y="17722"/>
            <a:chExt cx="357190" cy="482320"/>
          </a:xfrm>
        </p:grpSpPr>
        <p:pic>
          <p:nvPicPr>
            <p:cNvPr id="107" name="Рисунок 106" descr="tabletki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108" name="Прямоугольник 107">
              <a:hlinkClick r:id="rId15" action="ppaction://hlinksldjump"/>
            </p:cNvPr>
            <p:cNvSpPr/>
            <p:nvPr/>
          </p:nvSpPr>
          <p:spPr>
            <a:xfrm>
              <a:off x="-142908" y="17722"/>
              <a:ext cx="357190" cy="392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b="1" dirty="0" smtClean="0">
                  <a:solidFill>
                    <a:srgbClr val="FF0000"/>
                  </a:solidFill>
                  <a:ea typeface="Calibri"/>
                  <a:cs typeface="Times New Roman"/>
                </a:rPr>
                <a:t>28</a:t>
              </a:r>
              <a:endParaRPr lang="ru-RU" b="1" dirty="0">
                <a:ea typeface="Calibri"/>
                <a:cs typeface="Times New Roman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8486780" cy="64294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Вопросы по горизонтали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785794"/>
            <a:ext cx="8786842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4 </a:t>
            </a:r>
            <a:r>
              <a:rPr lang="ru-RU" sz="1400" dirty="0" smtClean="0"/>
              <a:t>– группа низкомолекулярных органических соединений относительно простого  строения и разнообразной химической природы, необходимых для нормальной  жизнедеятельности организмов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7</a:t>
            </a:r>
            <a:r>
              <a:rPr lang="ru-RU" sz="1400" dirty="0" smtClean="0"/>
              <a:t> – гормон поджелудочной железы, регулирующий количество сахара в крови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9</a:t>
            </a:r>
            <a:r>
              <a:rPr lang="ru-RU" sz="1400" dirty="0" smtClean="0"/>
              <a:t> –  </a:t>
            </a:r>
            <a:r>
              <a:rPr lang="ru-RU" sz="1400" dirty="0" err="1" smtClean="0"/>
              <a:t>местноанестезирующее</a:t>
            </a:r>
            <a:r>
              <a:rPr lang="ru-RU" sz="1400" dirty="0" smtClean="0"/>
              <a:t> средство, эфир </a:t>
            </a:r>
            <a:r>
              <a:rPr lang="ru-RU" sz="1400" dirty="0" err="1" smtClean="0"/>
              <a:t>пара-аминобензойной</a:t>
            </a:r>
            <a:r>
              <a:rPr lang="ru-RU" sz="1400" dirty="0" smtClean="0"/>
              <a:t> кислоты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10</a:t>
            </a:r>
            <a:r>
              <a:rPr lang="ru-RU" sz="1400" dirty="0" smtClean="0"/>
              <a:t> – химический элемент, содержащийся в костной ткани, способствующий выведению из организма солей тяжелых металлов, участвующий в свертывании крови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11</a:t>
            </a:r>
            <a:r>
              <a:rPr lang="ru-RU" sz="1400" dirty="0" smtClean="0"/>
              <a:t> – ацетилсалициловая кислота, анальгетик, обладает обезболивающим, жаропонижающим, противовоспалительным действием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15</a:t>
            </a:r>
            <a:r>
              <a:rPr lang="ru-RU" sz="1400" dirty="0" smtClean="0"/>
              <a:t> – прозрачная вязкая бесцветная жидкость, компонент внутренней среды организма человека, отвечающая </a:t>
            </a:r>
            <a:br>
              <a:rPr lang="ru-RU" sz="1400" dirty="0" smtClean="0"/>
            </a:br>
            <a:r>
              <a:rPr lang="ru-RU" sz="1400" dirty="0" smtClean="0"/>
              <a:t>за возвращение белков, воды, солей, токсинов и метаболитов из тканей в кровь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16</a:t>
            </a:r>
            <a:r>
              <a:rPr lang="ru-RU" sz="1400" dirty="0" smtClean="0"/>
              <a:t> – химический элемент, названный алхимиками «желчью бога вулкана», входящий в состав мази для лечения кожных заболеваний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19</a:t>
            </a:r>
            <a:r>
              <a:rPr lang="ru-RU" sz="1400" dirty="0" smtClean="0"/>
              <a:t> – галоген, соли которого применяются в медицине как лечебные средства при состояниях повышенного нервного возбуждения, истерии, неврастении, раздражительности, бессоннице на почве нервного переутомления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20</a:t>
            </a:r>
            <a:r>
              <a:rPr lang="ru-RU" sz="1400" dirty="0" smtClean="0"/>
              <a:t> – наука о лекарственных веществах и их действии на организм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22</a:t>
            </a:r>
            <a:r>
              <a:rPr lang="ru-RU" sz="1400" dirty="0" smtClean="0"/>
              <a:t> – антибиотик, получаемый из плесневого гриба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23</a:t>
            </a:r>
            <a:r>
              <a:rPr lang="ru-RU" sz="1400" dirty="0" smtClean="0"/>
              <a:t> – газ с резким запахом, 10-% раствор которого называется «нашатырный спирт»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24</a:t>
            </a:r>
            <a:r>
              <a:rPr lang="ru-RU" sz="1400" dirty="0" smtClean="0"/>
              <a:t> - химический элемент, входящий в состав средства для дезинфекции водопроводной воды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25</a:t>
            </a:r>
            <a:r>
              <a:rPr lang="ru-RU" sz="1400" dirty="0" smtClean="0"/>
              <a:t> – химический элемент, положительно влияющий на мыслительные процессы человека,   </a:t>
            </a:r>
            <a:br>
              <a:rPr lang="ru-RU" sz="1400" dirty="0" smtClean="0"/>
            </a:br>
            <a:r>
              <a:rPr lang="ru-RU" sz="1400" dirty="0" smtClean="0"/>
              <a:t>                                       входящий в  состав гормона-тироксина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26</a:t>
            </a:r>
            <a:r>
              <a:rPr lang="ru-RU" sz="1400" dirty="0" smtClean="0"/>
              <a:t>– заболевание эндокринной системы, при котором значительно увеличивается уровень </a:t>
            </a:r>
            <a:br>
              <a:rPr lang="ru-RU" sz="1400" dirty="0" smtClean="0"/>
            </a:br>
            <a:r>
              <a:rPr lang="ru-RU" sz="1400" dirty="0" smtClean="0"/>
              <a:t>                                       глюкозы (сахара) в крови 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27</a:t>
            </a:r>
            <a:r>
              <a:rPr lang="ru-RU" sz="1400" dirty="0" smtClean="0"/>
              <a:t> – соединение водорода, одно из лекарственных средств домашней аптечки,  </a:t>
            </a:r>
            <a:br>
              <a:rPr lang="ru-RU" sz="1400" dirty="0" smtClean="0"/>
            </a:br>
            <a:r>
              <a:rPr lang="ru-RU" sz="1400" dirty="0" smtClean="0"/>
              <a:t>                                       используется для остановки кровотечения и обеззараживания  ран, т.к. разлагается </a:t>
            </a:r>
            <a:br>
              <a:rPr lang="ru-RU" sz="1400" dirty="0" smtClean="0"/>
            </a:br>
            <a:r>
              <a:rPr lang="ru-RU" sz="1400" dirty="0" smtClean="0"/>
              <a:t>                                       под влиянием  каталазы крови с образованием кислорода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28</a:t>
            </a:r>
            <a:r>
              <a:rPr lang="ru-RU" sz="1400" dirty="0" smtClean="0"/>
              <a:t> – вещество крови белковой природы, содержащее ионы железа </a:t>
            </a:r>
          </a:p>
          <a:p>
            <a:r>
              <a:rPr lang="ru-RU" sz="1200" dirty="0" smtClean="0"/>
              <a:t> 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7929586" y="5886668"/>
            <a:ext cx="1214446" cy="971356"/>
            <a:chOff x="-142908" y="-57039"/>
            <a:chExt cx="357190" cy="565637"/>
          </a:xfrm>
        </p:grpSpPr>
        <p:pic>
          <p:nvPicPr>
            <p:cNvPr id="22" name="Рисунок 21" descr="tabletki.pn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3" name="Прямоугольник 22"/>
            <p:cNvSpPr/>
            <p:nvPr/>
          </p:nvSpPr>
          <p:spPr>
            <a:xfrm>
              <a:off x="-103974" y="-57039"/>
              <a:ext cx="285784" cy="565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5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/>
                  <a:cs typeface="Times New Roman" pitchFamily="18" charset="0"/>
                </a:rPr>
                <a:t>?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8486780" cy="64294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Вопросы по вертикали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1019022"/>
            <a:ext cx="878684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1 </a:t>
            </a:r>
            <a:r>
              <a:rPr lang="ru-RU" sz="1400" dirty="0" smtClean="0"/>
              <a:t>– природный полимер (полисахарид), основной компонент медицинской ваты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</a:t>
            </a:r>
            <a:r>
              <a:rPr lang="ru-RU" sz="1400" dirty="0" smtClean="0"/>
              <a:t> – металл, использующийся для защиты от рентгеновского излучения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3</a:t>
            </a:r>
            <a:r>
              <a:rPr lang="ru-RU" sz="1400" dirty="0" smtClean="0"/>
              <a:t> –  недостаток этого химического элемента приводит к кариесу зубов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5 </a:t>
            </a:r>
            <a:r>
              <a:rPr lang="ru-RU" sz="1400" dirty="0" smtClean="0"/>
              <a:t>– химический элемент металл, снижающий уровень холестерина, незаменим для профилактики стрессов и синдрома хронической усталости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6</a:t>
            </a:r>
            <a:r>
              <a:rPr lang="ru-RU" sz="1400" dirty="0" smtClean="0"/>
              <a:t>  – процесс получения чистой воды, необходимой  для разведения различных веществ и получения инъекционных растворов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8</a:t>
            </a:r>
            <a:r>
              <a:rPr lang="ru-RU" sz="1400" dirty="0" smtClean="0"/>
              <a:t> –  бурая водоросль, богатая йодом,  дополнительное средство для лечения и профилактики эндемического зоба,  легких форм базедовой болезни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12</a:t>
            </a:r>
            <a:r>
              <a:rPr lang="ru-RU" sz="1400" dirty="0" smtClean="0"/>
              <a:t> –  органический нитрат, назначается  докторами для купирования приступов стенокардии, при инфарктах миокарда и острой сердечной недостаточности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13</a:t>
            </a:r>
            <a:r>
              <a:rPr lang="ru-RU" sz="1400" dirty="0" smtClean="0"/>
              <a:t> – знаменитый швейцарский алхимик, врач, философ, естествоиспытатель, натурфилософ эпохи Возрождения, один из основателей </a:t>
            </a:r>
            <a:r>
              <a:rPr lang="ru-RU" sz="1400" dirty="0" err="1" smtClean="0"/>
              <a:t>ятрохимии</a:t>
            </a:r>
            <a:endParaRPr lang="ru-RU" sz="1400" dirty="0" smtClean="0"/>
          </a:p>
          <a:p>
            <a:r>
              <a:rPr lang="ru-RU" sz="1400" b="1" dirty="0" smtClean="0">
                <a:solidFill>
                  <a:srgbClr val="FF0000"/>
                </a:solidFill>
              </a:rPr>
              <a:t>14</a:t>
            </a:r>
            <a:r>
              <a:rPr lang="ru-RU" sz="1400" dirty="0" smtClean="0"/>
              <a:t>–  особо важный из всех микроэлементов, защищающий человеческий организм от раковых заболеваний, болезней сердца, токсического воздействия радиации, сильный стимулятор иммунитета, продлевающий жизнь человека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17</a:t>
            </a:r>
            <a:r>
              <a:rPr lang="ru-RU" sz="1400" dirty="0" smtClean="0"/>
              <a:t> – органическое соединение (карболовая кислота) , обладает бактерицидными, антисептическими и противопаразитными свойствами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18</a:t>
            </a:r>
            <a:r>
              <a:rPr lang="ru-RU" sz="1400" dirty="0" smtClean="0"/>
              <a:t> – химический элемент, регулирующий сердечный ритм и нормализующий артериальное </a:t>
            </a:r>
            <a:br>
              <a:rPr lang="ru-RU" sz="1400" dirty="0" smtClean="0"/>
            </a:br>
            <a:r>
              <a:rPr lang="ru-RU" sz="1400" dirty="0" smtClean="0"/>
              <a:t>                                      давление 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21</a:t>
            </a:r>
            <a:r>
              <a:rPr lang="ru-RU" sz="1400" dirty="0" smtClean="0"/>
              <a:t> – медицинское название фенолфталеина, применяемого в медицине как слабительное </a:t>
            </a:r>
            <a:br>
              <a:rPr lang="ru-RU" sz="1400" dirty="0" smtClean="0"/>
            </a:br>
            <a:r>
              <a:rPr lang="ru-RU" sz="1400" dirty="0" smtClean="0"/>
              <a:t>                                      средство 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7929586" y="5886668"/>
            <a:ext cx="1214446" cy="971356"/>
            <a:chOff x="-142908" y="-57039"/>
            <a:chExt cx="357190" cy="565637"/>
          </a:xfrm>
        </p:grpSpPr>
        <p:pic>
          <p:nvPicPr>
            <p:cNvPr id="21" name="Рисунок 20" descr="tabletki.pn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-103974" y="-57039"/>
              <a:ext cx="285784" cy="5656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5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/>
                  <a:cs typeface="Times New Roman" pitchFamily="18" charset="0"/>
                </a:rPr>
                <a:t>?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5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7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42" y="142852"/>
          <a:ext cx="7500988" cy="6309360"/>
        </p:xfrm>
        <a:graphic>
          <a:graphicData uri="http://schemas.openxmlformats.org/drawingml/2006/table">
            <a:tbl>
              <a:tblPr/>
              <a:tblGrid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  <a:gridCol w="340954"/>
              </a:tblGrid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У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Я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Я 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0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" name="Группа 14"/>
          <p:cNvGrpSpPr/>
          <p:nvPr/>
        </p:nvGrpSpPr>
        <p:grpSpPr>
          <a:xfrm>
            <a:off x="7786710" y="71414"/>
            <a:ext cx="1500198" cy="1474214"/>
            <a:chOff x="7786710" y="71414"/>
            <a:chExt cx="1500198" cy="1474214"/>
          </a:xfrm>
        </p:grpSpPr>
        <p:pic>
          <p:nvPicPr>
            <p:cNvPr id="16" name="Рисунок 15" descr="0_14c7ee_88dcb691_orig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43828" y="71414"/>
              <a:ext cx="1443080" cy="1428760"/>
            </a:xfrm>
            <a:prstGeom prst="rect">
              <a:avLst/>
            </a:prstGeom>
          </p:spPr>
        </p:pic>
        <p:pic>
          <p:nvPicPr>
            <p:cNvPr id="18" name="Рисунок 17" descr="65267659ac34aed.jp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64" t="12500" b="20833"/>
            <a:stretch>
              <a:fillRect/>
            </a:stretch>
          </p:blipFill>
          <p:spPr>
            <a:xfrm>
              <a:off x="7786710" y="714356"/>
              <a:ext cx="1142976" cy="831272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7929586" y="6107299"/>
            <a:ext cx="1214446" cy="736032"/>
            <a:chOff x="-142908" y="71438"/>
            <a:chExt cx="357190" cy="428604"/>
          </a:xfrm>
        </p:grpSpPr>
        <p:pic>
          <p:nvPicPr>
            <p:cNvPr id="20" name="Рисунок 19" descr="tabletki.png">
              <a:hlinkClick r:id="rId11" action="ppaction://hlinksldjump"/>
            </p:cNvPr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1" t="73080" r="1939" b="3840"/>
            <a:stretch>
              <a:fillRect/>
            </a:stretch>
          </p:blipFill>
          <p:spPr>
            <a:xfrm>
              <a:off x="-142908" y="71438"/>
              <a:ext cx="357190" cy="428604"/>
            </a:xfrm>
            <a:prstGeom prst="rect">
              <a:avLst/>
            </a:prstGeom>
          </p:spPr>
        </p:pic>
        <p:sp>
          <p:nvSpPr>
            <p:cNvPr id="21" name="Прямоугольник 20">
              <a:hlinkClick r:id="" action="ppaction://hlinkshowjump?jump=endshow"/>
            </p:cNvPr>
            <p:cNvSpPr/>
            <p:nvPr/>
          </p:nvSpPr>
          <p:spPr>
            <a:xfrm>
              <a:off x="-142908" y="144158"/>
              <a:ext cx="357181" cy="208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 pitchFamily="18" charset="0"/>
                </a:rPr>
                <a:t>Выход </a:t>
              </a:r>
              <a:endPara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4929198"/>
            <a:ext cx="1928798" cy="1928802"/>
            <a:chOff x="0" y="3357562"/>
            <a:chExt cx="3500430" cy="3500438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0" y="3357562"/>
              <a:ext cx="3500430" cy="3500438"/>
              <a:chOff x="0" y="3357562"/>
              <a:chExt cx="3500430" cy="3500438"/>
            </a:xfrm>
          </p:grpSpPr>
          <p:pic>
            <p:nvPicPr>
              <p:cNvPr id="5" name="Рисунок 4" descr="aibolit-3god.jpg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388" t="6383" r="5507" b="12766"/>
              <a:stretch>
                <a:fillRect/>
              </a:stretch>
            </p:blipFill>
            <p:spPr>
              <a:xfrm>
                <a:off x="372198" y="3357562"/>
                <a:ext cx="1684432" cy="2286016"/>
              </a:xfrm>
              <a:prstGeom prst="rect">
                <a:avLst/>
              </a:prstGeom>
            </p:spPr>
          </p:pic>
          <p:pic>
            <p:nvPicPr>
              <p:cNvPr id="12" name="Рисунок 11" descr="depositphotos_32851423-stock-photo-chemical-symbols-showing-chemistry-and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D9D9D9"/>
                  </a:clrFrom>
                  <a:clrTo>
                    <a:srgbClr val="D9D9D9">
                      <a:alpha val="0"/>
                    </a:srgbClr>
                  </a:clrTo>
                </a:clrChange>
              </a:blip>
              <a:srcRect l="2275" t="6250" r="3143" b="6250"/>
              <a:stretch>
                <a:fillRect/>
              </a:stretch>
            </p:blipFill>
            <p:spPr>
              <a:xfrm>
                <a:off x="1000100" y="5559032"/>
                <a:ext cx="1500198" cy="1156116"/>
              </a:xfrm>
              <a:prstGeom prst="rect">
                <a:avLst/>
              </a:prstGeom>
            </p:spPr>
          </p:pic>
          <p:pic>
            <p:nvPicPr>
              <p:cNvPr id="8" name="Рисунок 7" descr="0_14c806_71437285_orig.png"/>
              <p:cNvPicPr>
                <a:picLocks noChangeAspect="1"/>
              </p:cNvPicPr>
              <p:nvPr/>
            </p:nvPicPr>
            <p:blipFill>
              <a:blip r:embed="rId4" cstate="print"/>
              <a:srcRect t="54871" r="70149"/>
              <a:stretch>
                <a:fillRect/>
              </a:stretch>
            </p:blipFill>
            <p:spPr>
              <a:xfrm>
                <a:off x="0" y="5366971"/>
                <a:ext cx="1214414" cy="1348178"/>
              </a:xfrm>
              <a:prstGeom prst="rect">
                <a:avLst/>
              </a:prstGeom>
            </p:spPr>
          </p:pic>
          <p:pic>
            <p:nvPicPr>
              <p:cNvPr id="13" name="Рисунок 12" descr="laboratory_256.jpg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85918" y="4357694"/>
                <a:ext cx="1428758" cy="1428737"/>
              </a:xfrm>
              <a:prstGeom prst="rect">
                <a:avLst/>
              </a:prstGeom>
            </p:spPr>
          </p:pic>
          <p:pic>
            <p:nvPicPr>
              <p:cNvPr id="9" name="Рисунок 8" descr="0_14c806_71437285_orig.png"/>
              <p:cNvPicPr>
                <a:picLocks noChangeAspect="1"/>
              </p:cNvPicPr>
              <p:nvPr/>
            </p:nvPicPr>
            <p:blipFill>
              <a:blip r:embed="rId6" cstate="print"/>
              <a:srcRect l="67165" b="49186"/>
              <a:stretch>
                <a:fillRect/>
              </a:stretch>
            </p:blipFill>
            <p:spPr>
              <a:xfrm>
                <a:off x="2428860" y="5640283"/>
                <a:ext cx="1071570" cy="1217717"/>
              </a:xfrm>
              <a:prstGeom prst="rect">
                <a:avLst/>
              </a:prstGeom>
            </p:spPr>
          </p:pic>
        </p:grpSp>
        <p:pic>
          <p:nvPicPr>
            <p:cNvPr id="14" name="Рисунок 13" descr="2a6603029b77d519f9e74ea0c8b37c66.pn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04303">
              <a:off x="1052341" y="3444572"/>
              <a:ext cx="267925" cy="264315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214282" y="714356"/>
            <a:ext cx="8929718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Картинки: </a:t>
            </a:r>
            <a:r>
              <a:rPr lang="ru-RU" sz="1100" dirty="0" smtClean="0"/>
              <a:t>Айболит – </a:t>
            </a:r>
            <a:r>
              <a:rPr lang="en-US" sz="1100" dirty="0" smtClean="0">
                <a:hlinkClick r:id="rId8"/>
              </a:rPr>
              <a:t>http://vospitatel.com.ua/zaniatia/graphics/aibolit-vector-i-rastr.html</a:t>
            </a:r>
            <a:endParaRPr lang="ru-RU" sz="1100" dirty="0" smtClean="0"/>
          </a:p>
          <a:p>
            <a:r>
              <a:rPr lang="ru-RU" sz="1100" dirty="0" smtClean="0"/>
              <a:t>                             Таблетки - </a:t>
            </a:r>
            <a:r>
              <a:rPr lang="en-US" sz="1100" dirty="0" smtClean="0">
                <a:hlinkClick r:id="rId9"/>
              </a:rPr>
              <a:t>http://sfiguroi.ru/zhiroszhiganie/preparaty/tabletki-dlya-pohydeniya</a:t>
            </a:r>
            <a:endParaRPr lang="ru-RU" sz="1100" dirty="0" smtClean="0"/>
          </a:p>
          <a:p>
            <a:r>
              <a:rPr lang="ru-RU" sz="1100" dirty="0" smtClean="0"/>
              <a:t>                             Колба, пробирки - </a:t>
            </a:r>
            <a:r>
              <a:rPr lang="en-US" sz="1100" dirty="0" smtClean="0">
                <a:hlinkClick r:id="rId10"/>
              </a:rPr>
              <a:t>http://mkcngmu.ru/novosti/novosti.php?ELEMENT_ID=36843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                             Химические  элементы - </a:t>
            </a:r>
            <a:r>
              <a:rPr lang="en-US" sz="1100" dirty="0" smtClean="0">
                <a:hlinkClick r:id="rId11"/>
              </a:rPr>
              <a:t>http://ru.depositphotos.com/32851423/stock-photo-chemical-symbols-showing-chemistry-and.html</a:t>
            </a:r>
            <a:endParaRPr lang="ru-RU" sz="1100" dirty="0" smtClean="0"/>
          </a:p>
          <a:p>
            <a:r>
              <a:rPr lang="ru-RU" sz="1100" dirty="0" smtClean="0"/>
              <a:t>                             Молекула - </a:t>
            </a:r>
            <a:r>
              <a:rPr lang="en-US" sz="1100" dirty="0" smtClean="0">
                <a:hlinkClick r:id="rId12"/>
              </a:rPr>
              <a:t>http://www.medair.info/article/molekula__otvetstvennaya_za_koju</a:t>
            </a:r>
            <a:endParaRPr lang="ru-RU" sz="1100" dirty="0" smtClean="0"/>
          </a:p>
          <a:p>
            <a:r>
              <a:rPr lang="ru-RU" sz="1100" dirty="0" smtClean="0"/>
              <a:t>                             М.В.Ломоносов -</a:t>
            </a:r>
            <a:r>
              <a:rPr lang="en-US" sz="1100" dirty="0" smtClean="0">
                <a:hlinkClick r:id="rId13"/>
              </a:rPr>
              <a:t>http://lexicon.dobrohot.org/index.php/</a:t>
            </a:r>
            <a:r>
              <a:rPr lang="ru-RU" sz="1100" dirty="0" err="1" smtClean="0">
                <a:hlinkClick r:id="rId13"/>
              </a:rPr>
              <a:t>ЛОМОНОСОВ_Михаил_Васильевич</a:t>
            </a:r>
            <a:endParaRPr lang="ru-RU" sz="1100" dirty="0" smtClean="0"/>
          </a:p>
          <a:p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информации: </a:t>
            </a:r>
            <a:r>
              <a:rPr lang="ru-RU" sz="1100" dirty="0" smtClean="0"/>
              <a:t>  Витамины - </a:t>
            </a:r>
            <a:r>
              <a:rPr lang="en-US" sz="1100" dirty="0" smtClean="0">
                <a:hlinkClick r:id="rId14"/>
              </a:rPr>
              <a:t>http://medicina.dobro-est.com/vitaminyi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Инсулин - </a:t>
            </a:r>
            <a:r>
              <a:rPr lang="en-US" sz="1100" dirty="0" smtClean="0">
                <a:hlinkClick r:id="rId15"/>
              </a:rPr>
              <a:t>https://ru.wikipedia.org/wiki/</a:t>
            </a:r>
            <a:r>
              <a:rPr lang="ru-RU" sz="1100" dirty="0" smtClean="0">
                <a:hlinkClick r:id="rId15"/>
              </a:rPr>
              <a:t>Инсулин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Новокаин - </a:t>
            </a:r>
            <a:r>
              <a:rPr lang="en-US" sz="1100" dirty="0" smtClean="0">
                <a:hlinkClick r:id="rId16"/>
              </a:rPr>
              <a:t>https://ru.wikipedia.org/wiki/</a:t>
            </a:r>
            <a:r>
              <a:rPr lang="ru-RU" sz="1100" dirty="0" err="1" smtClean="0">
                <a:hlinkClick r:id="rId16"/>
              </a:rPr>
              <a:t>Прокаин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Кальций - </a:t>
            </a:r>
            <a:r>
              <a:rPr lang="en-US" sz="1100" dirty="0" smtClean="0">
                <a:hlinkClick r:id="rId17"/>
              </a:rPr>
              <a:t>http://ximik.biz/himiya-i-medicina/42-primeneniye-kalziya-v-medizine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Аспирин - </a:t>
            </a:r>
            <a:r>
              <a:rPr lang="en-US" sz="1100" dirty="0" smtClean="0">
                <a:hlinkClick r:id="rId18"/>
              </a:rPr>
              <a:t>https://ru.wikipedia.org/wiki/</a:t>
            </a:r>
            <a:r>
              <a:rPr lang="ru-RU" sz="1100" dirty="0" err="1" smtClean="0">
                <a:hlinkClick r:id="rId18"/>
              </a:rPr>
              <a:t>Ацетилсалициловая_кислота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Лимфа - </a:t>
            </a:r>
            <a:r>
              <a:rPr lang="en-US" sz="1100" dirty="0" smtClean="0">
                <a:hlinkClick r:id="rId19"/>
              </a:rPr>
              <a:t>https://ru.wikipedia.org/wiki/</a:t>
            </a:r>
            <a:r>
              <a:rPr lang="ru-RU" sz="1100" dirty="0" smtClean="0">
                <a:hlinkClick r:id="rId19"/>
              </a:rPr>
              <a:t>Лимфа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Сера - </a:t>
            </a:r>
            <a:r>
              <a:rPr lang="en-US" sz="1100" dirty="0" smtClean="0">
                <a:hlinkClick r:id="rId20"/>
              </a:rPr>
              <a:t>http://be.sci-lib.com/article092824.html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Бром - </a:t>
            </a:r>
            <a:r>
              <a:rPr lang="en-US" sz="1100" dirty="0" smtClean="0">
                <a:hlinkClick r:id="rId21"/>
              </a:rPr>
              <a:t>http://www.etolen.com/index.php?id=2638&amp;option=com_content&amp;view=article&amp;Itemid=101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Фармакология - </a:t>
            </a:r>
            <a:r>
              <a:rPr lang="en-US" sz="1100" dirty="0" smtClean="0">
                <a:hlinkClick r:id="rId22"/>
              </a:rPr>
              <a:t>https://ru.wikipedia.org/wiki/</a:t>
            </a:r>
            <a:r>
              <a:rPr lang="ru-RU" sz="1100" dirty="0" smtClean="0">
                <a:hlinkClick r:id="rId22"/>
              </a:rPr>
              <a:t>Фармакология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Пенициллин - </a:t>
            </a:r>
            <a:r>
              <a:rPr lang="en-US" sz="1100" dirty="0" smtClean="0">
                <a:hlinkClick r:id="rId23"/>
              </a:rPr>
              <a:t>https://ru.wikipedia.org/wiki/</a:t>
            </a:r>
            <a:r>
              <a:rPr lang="ru-RU" sz="1100" dirty="0" err="1" smtClean="0">
                <a:hlinkClick r:id="rId23"/>
              </a:rPr>
              <a:t>Бензилпенициллин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Аммиак - </a:t>
            </a:r>
            <a:r>
              <a:rPr lang="en-US" sz="1100" dirty="0" smtClean="0">
                <a:hlinkClick r:id="rId24"/>
              </a:rPr>
              <a:t>http://</a:t>
            </a:r>
            <a:r>
              <a:rPr lang="ru-RU" sz="1100" dirty="0" err="1" smtClean="0">
                <a:hlinkClick r:id="rId24"/>
              </a:rPr>
              <a:t>бмэ.орг</a:t>
            </a:r>
            <a:r>
              <a:rPr lang="ru-RU" sz="1100" dirty="0" smtClean="0">
                <a:hlinkClick r:id="rId24"/>
              </a:rPr>
              <a:t>/</a:t>
            </a:r>
            <a:r>
              <a:rPr lang="en-US" sz="1100" dirty="0" smtClean="0">
                <a:hlinkClick r:id="rId24"/>
              </a:rPr>
              <a:t>index.php/</a:t>
            </a:r>
            <a:r>
              <a:rPr lang="ru-RU" sz="1100" dirty="0" smtClean="0">
                <a:hlinkClick r:id="rId24"/>
              </a:rPr>
              <a:t>АММИАК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Хлор - </a:t>
            </a:r>
            <a:r>
              <a:rPr lang="en-US" sz="1100" dirty="0" smtClean="0">
                <a:hlinkClick r:id="rId25"/>
              </a:rPr>
              <a:t>https://rae.ru/forum2012/215/2981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Йод - </a:t>
            </a:r>
            <a:r>
              <a:rPr lang="en-US" sz="1100" dirty="0" smtClean="0">
                <a:hlinkClick r:id="rId26"/>
              </a:rPr>
              <a:t>http://www.e-ng.ru/medicina/jod.html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Диабет - </a:t>
            </a:r>
            <a:r>
              <a:rPr lang="en-US" sz="1100" dirty="0" smtClean="0">
                <a:hlinkClick r:id="rId27"/>
              </a:rPr>
              <a:t>http://medicina.dobro-est.com/saharnyiy-diabet-simptomyi-prichinyi-i-lechenie-diabeta.html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Перекись - </a:t>
            </a:r>
            <a:r>
              <a:rPr lang="en-US" sz="1100" dirty="0" smtClean="0">
                <a:hlinkClick r:id="rId28"/>
              </a:rPr>
              <a:t>http://www.infoniac.ru/news/50-sposobov-primeneniya-perekisi-vodoroda.html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Гемоглобин - </a:t>
            </a:r>
            <a:r>
              <a:rPr lang="en-US" sz="1100" dirty="0" smtClean="0">
                <a:hlinkClick r:id="rId29"/>
              </a:rPr>
              <a:t>https://ru.wikipedia.org/wiki/</a:t>
            </a:r>
            <a:r>
              <a:rPr lang="ru-RU" sz="1100" dirty="0" smtClean="0">
                <a:hlinkClick r:id="rId29"/>
              </a:rPr>
              <a:t>Гемоглобин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Вата - </a:t>
            </a:r>
            <a:r>
              <a:rPr lang="en-US" sz="1100" dirty="0" smtClean="0">
                <a:hlinkClick r:id="rId30"/>
              </a:rPr>
              <a:t>https://ru.wikipedia.org/wiki/</a:t>
            </a:r>
            <a:r>
              <a:rPr lang="ru-RU" sz="1100" dirty="0" smtClean="0">
                <a:hlinkClick r:id="rId30"/>
              </a:rPr>
              <a:t>Вата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Свинец - </a:t>
            </a:r>
            <a:r>
              <a:rPr lang="en-US" sz="1100" dirty="0" smtClean="0">
                <a:hlinkClick r:id="rId31"/>
              </a:rPr>
              <a:t>http://investments.academic.ru/1380/</a:t>
            </a:r>
            <a:r>
              <a:rPr lang="ru-RU" sz="1100" dirty="0" smtClean="0">
                <a:hlinkClick r:id="rId31"/>
              </a:rPr>
              <a:t>Свинец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Фтор - </a:t>
            </a:r>
            <a:r>
              <a:rPr lang="en-US" sz="1100" dirty="0" smtClean="0">
                <a:hlinkClick r:id="rId32"/>
              </a:rPr>
              <a:t>https://ru.wikipedia.org/wiki/</a:t>
            </a:r>
            <a:r>
              <a:rPr lang="ru-RU" sz="1100" dirty="0" smtClean="0">
                <a:hlinkClick r:id="rId32"/>
              </a:rPr>
              <a:t>Фтор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Магний - </a:t>
            </a:r>
            <a:r>
              <a:rPr lang="en-US" sz="1100" dirty="0" smtClean="0">
                <a:hlinkClick r:id="rId33"/>
              </a:rPr>
              <a:t>https://magneb6.ru/zachem-organizmu-magniy/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Дистилляция - </a:t>
            </a:r>
            <a:r>
              <a:rPr lang="en-US" sz="1100" dirty="0" smtClean="0">
                <a:hlinkClick r:id="rId34"/>
              </a:rPr>
              <a:t>https://zdorowiye.ru/blog-o-zdorove/7967-distillirovannaja-voda-v-mjedicinje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Ламинария - </a:t>
            </a:r>
            <a:r>
              <a:rPr lang="en-US" sz="1100" dirty="0" smtClean="0">
                <a:hlinkClick r:id="rId35"/>
              </a:rPr>
              <a:t>http://lektrava.ru/encyclopedia/laminariya/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Нитроглицерин - </a:t>
            </a:r>
            <a:r>
              <a:rPr lang="ru-RU" sz="1100" dirty="0" smtClean="0">
                <a:hlinkClick r:id="rId36"/>
              </a:rPr>
              <a:t>http://womanadvice.ru/nitroglicerin-pokazaniya-k-primeneniyu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Парацельс - Источник: </a:t>
            </a:r>
            <a:r>
              <a:rPr lang="ru-RU" sz="1100" dirty="0" smtClean="0">
                <a:hlinkClick r:id="rId37"/>
              </a:rPr>
              <a:t>http://stuki-druki.com/authors/Paracels.php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Селен - </a:t>
            </a:r>
            <a:r>
              <a:rPr lang="en-US" sz="1100" dirty="0" smtClean="0">
                <a:hlinkClick r:id="rId38"/>
              </a:rPr>
              <a:t>http://www.inflora.ru/directory/vitamins-and-minerals/selenium.html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Фенол -  </a:t>
            </a:r>
            <a:r>
              <a:rPr lang="ru-RU" sz="1100" dirty="0" smtClean="0">
                <a:hlinkClick r:id="rId39"/>
              </a:rPr>
              <a:t>http://fb.ru/article/57870/karbolovaya-kislota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Калий - </a:t>
            </a:r>
            <a:r>
              <a:rPr lang="en-US" sz="1100" dirty="0" smtClean="0">
                <a:hlinkClick r:id="rId40"/>
              </a:rPr>
              <a:t>http://www.healthway.com.ua/ingredients/kaliy/</a:t>
            </a:r>
            <a:endParaRPr lang="ru-RU" sz="1100" dirty="0" smtClean="0"/>
          </a:p>
          <a:p>
            <a:r>
              <a:rPr lang="ru-RU" sz="1100" dirty="0" smtClean="0"/>
              <a:t>                                                       Пурген - </a:t>
            </a:r>
            <a:r>
              <a:rPr lang="en-US" sz="1100" dirty="0" smtClean="0">
                <a:hlinkClick r:id="rId41"/>
              </a:rPr>
              <a:t>http://3apor.com/sredstva-ot-zapora/133-purgen-slabitelnoe-sredstvo</a:t>
            </a:r>
            <a:endParaRPr lang="ru-RU" sz="1100" dirty="0" smtClean="0"/>
          </a:p>
          <a:p>
            <a:r>
              <a:rPr lang="ru-RU" sz="1100" dirty="0" smtClean="0"/>
              <a:t> 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8486780" cy="64294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Ресурсы интернета</a:t>
            </a:r>
            <a:endParaRPr lang="ru-RU" sz="36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7786710" y="71414"/>
            <a:ext cx="1500198" cy="1474214"/>
            <a:chOff x="7786710" y="71414"/>
            <a:chExt cx="1500198" cy="1474214"/>
          </a:xfrm>
        </p:grpSpPr>
        <p:pic>
          <p:nvPicPr>
            <p:cNvPr id="18" name="Рисунок 17" descr="0_14c7ee_88dcb691_orig.png"/>
            <p:cNvPicPr>
              <a:picLocks noChangeAspect="1"/>
            </p:cNvPicPr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7843828" y="71414"/>
              <a:ext cx="1443080" cy="1428760"/>
            </a:xfrm>
            <a:prstGeom prst="rect">
              <a:avLst/>
            </a:prstGeom>
          </p:spPr>
        </p:pic>
        <p:pic>
          <p:nvPicPr>
            <p:cNvPr id="19" name="Рисунок 18" descr="65267659ac34aed.jpg"/>
            <p:cNvPicPr>
              <a:picLocks noChangeAspect="1"/>
            </p:cNvPicPr>
            <p:nvPr/>
          </p:nvPicPr>
          <p:blipFill>
            <a:blip r:embed="rId4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64" t="12500" b="20833"/>
            <a:stretch>
              <a:fillRect/>
            </a:stretch>
          </p:blipFill>
          <p:spPr>
            <a:xfrm>
              <a:off x="7786710" y="714356"/>
              <a:ext cx="1142976" cy="831272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543</Words>
  <Application>Microsoft Office PowerPoint</Application>
  <PresentationFormat>Экран (4:3)</PresentationFormat>
  <Paragraphs>357</Paragraphs>
  <Slides>7</Slides>
  <Notes>6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Интерактивный кроссворд «Будьте здоровы!»  (Химия и медицина)</vt:lpstr>
      <vt:lpstr>Слайд 2</vt:lpstr>
      <vt:lpstr>Слайд 3</vt:lpstr>
      <vt:lpstr>Вопросы по горизонтали</vt:lpstr>
      <vt:lpstr>Вопросы по вертикали</vt:lpstr>
      <vt:lpstr>Слайд 6</vt:lpstr>
      <vt:lpstr>Ресурсы интернета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Егор</cp:lastModifiedBy>
  <cp:revision>36</cp:revision>
  <dcterms:created xsi:type="dcterms:W3CDTF">2017-03-02T14:28:00Z</dcterms:created>
  <dcterms:modified xsi:type="dcterms:W3CDTF">2025-03-27T16:06:20Z</dcterms:modified>
</cp:coreProperties>
</file>