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C9780CB-7421-4F05-8121-EE071083D701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D53C80F-BF38-4BE8-97AA-CC730FC0D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214950"/>
            <a:ext cx="6000792" cy="1285884"/>
          </a:xfrm>
        </p:spPr>
        <p:txBody>
          <a:bodyPr>
            <a:noAutofit/>
          </a:bodyPr>
          <a:lstStyle/>
          <a:p>
            <a:pPr algn="l"/>
            <a:r>
              <a:rPr lang="ru-RU" sz="2400" dirty="0" err="1" smtClean="0">
                <a:solidFill>
                  <a:schemeClr val="tx1"/>
                </a:solidFill>
              </a:rPr>
              <a:t>Аринова</a:t>
            </a:r>
            <a:r>
              <a:rPr lang="ru-RU" sz="2400" dirty="0" smtClean="0">
                <a:solidFill>
                  <a:schemeClr val="tx1"/>
                </a:solidFill>
              </a:rPr>
              <a:t> Нелли </a:t>
            </a:r>
            <a:r>
              <a:rPr lang="ru-RU" sz="2400" dirty="0" smtClean="0">
                <a:solidFill>
                  <a:schemeClr val="tx1"/>
                </a:solidFill>
              </a:rPr>
              <a:t>Ивановна,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учитель химии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МБОУ </a:t>
            </a:r>
            <a:r>
              <a:rPr lang="ru-RU" sz="2400" dirty="0" smtClean="0">
                <a:solidFill>
                  <a:schemeClr val="tx1"/>
                </a:solidFill>
              </a:rPr>
              <a:t>СОШ №2 с УИОП </a:t>
            </a:r>
            <a:r>
              <a:rPr lang="ru-RU" sz="2400" dirty="0" err="1" smtClean="0">
                <a:solidFill>
                  <a:schemeClr val="tx1"/>
                </a:solidFill>
              </a:rPr>
              <a:t>пгт</a:t>
            </a:r>
            <a:r>
              <a:rPr lang="ru-RU" sz="2400" dirty="0" smtClean="0">
                <a:solidFill>
                  <a:schemeClr val="tx1"/>
                </a:solidFill>
              </a:rPr>
              <a:t>. Восточный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8229600" cy="1851632"/>
          </a:xfrm>
        </p:spPr>
        <p:txBody>
          <a:bodyPr>
            <a:noAutofit/>
          </a:bodyPr>
          <a:lstStyle/>
          <a:p>
            <a:r>
              <a:rPr lang="ru-RU" sz="4800" dirty="0" smtClean="0"/>
              <a:t>Кроссворд</a:t>
            </a:r>
            <a:br>
              <a:rPr lang="ru-RU" sz="4800" dirty="0" smtClean="0"/>
            </a:br>
            <a:r>
              <a:rPr lang="ru-RU" sz="6600" dirty="0" smtClean="0"/>
              <a:t> «Химики – органики»</a:t>
            </a:r>
            <a:endParaRPr lang="ru-RU" sz="6600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8286776" y="6286520"/>
            <a:ext cx="571504" cy="357190"/>
          </a:xfrm>
          <a:prstGeom prst="right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5686308" y="3214686"/>
            <a:ext cx="3100534" cy="3357586"/>
            <a:chOff x="5429256" y="3143248"/>
            <a:chExt cx="3314848" cy="3537801"/>
          </a:xfrm>
        </p:grpSpPr>
        <p:pic>
          <p:nvPicPr>
            <p:cNvPr id="7" name="Рисунок 6" descr="Александр_Павлович_Эльтеков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97420">
              <a:off x="5941947" y="3145262"/>
              <a:ext cx="1012927" cy="1357322"/>
            </a:xfrm>
            <a:prstGeom prst="rect">
              <a:avLst/>
            </a:prstGeom>
          </p:spPr>
        </p:pic>
        <p:pic>
          <p:nvPicPr>
            <p:cNvPr id="8" name="Рисунок 7" descr="Zelinsky01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91447">
              <a:off x="7761915" y="3393142"/>
              <a:ext cx="888689" cy="1139344"/>
            </a:xfrm>
            <a:prstGeom prst="rect">
              <a:avLst/>
            </a:prstGeom>
          </p:spPr>
        </p:pic>
        <p:pic>
          <p:nvPicPr>
            <p:cNvPr id="12" name="Рисунок 11" descr="200px-Konovalov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987392">
              <a:off x="6381154" y="5496181"/>
              <a:ext cx="857256" cy="1144436"/>
            </a:xfrm>
            <a:prstGeom prst="rect">
              <a:avLst/>
            </a:prstGeom>
          </p:spPr>
        </p:pic>
        <p:pic>
          <p:nvPicPr>
            <p:cNvPr id="13" name="Рисунок 12" descr="200px-Charles-Adolphe_Wurtz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58016" y="3143248"/>
              <a:ext cx="841372" cy="1200345"/>
            </a:xfrm>
            <a:prstGeom prst="rect">
              <a:avLst/>
            </a:prstGeom>
          </p:spPr>
        </p:pic>
        <p:pic>
          <p:nvPicPr>
            <p:cNvPr id="14" name="Рисунок 13" descr="200px-Butlerov_A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43702" y="4279669"/>
              <a:ext cx="1038129" cy="1292471"/>
            </a:xfrm>
            <a:prstGeom prst="rect">
              <a:avLst/>
            </a:prstGeom>
          </p:spPr>
        </p:pic>
        <p:pic>
          <p:nvPicPr>
            <p:cNvPr id="6" name="Рисунок 5" descr="Кучеров,_Михаил_Григорьевич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1225908">
              <a:off x="5429256" y="3857628"/>
              <a:ext cx="822966" cy="1143008"/>
            </a:xfrm>
            <a:prstGeom prst="rect">
              <a:avLst/>
            </a:prstGeom>
          </p:spPr>
        </p:pic>
        <p:pic>
          <p:nvPicPr>
            <p:cNvPr id="10" name="Рисунок 9" descr="Alexander_Michailowitsch_Saizew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643570" y="4929198"/>
              <a:ext cx="857256" cy="1143007"/>
            </a:xfrm>
            <a:prstGeom prst="rect">
              <a:avLst/>
            </a:prstGeom>
          </p:spPr>
        </p:pic>
        <p:pic>
          <p:nvPicPr>
            <p:cNvPr id="11" name="Рисунок 10" descr="200px-MarkovnikovVV_1870.jp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271855">
              <a:off x="7215206" y="5396765"/>
              <a:ext cx="914081" cy="1284284"/>
            </a:xfrm>
            <a:prstGeom prst="rect">
              <a:avLst/>
            </a:prstGeom>
          </p:spPr>
        </p:pic>
        <p:pic>
          <p:nvPicPr>
            <p:cNvPr id="9" name="Рисунок 8" descr="Sergey_Lebedev.jp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809886">
              <a:off x="7910341" y="4510444"/>
              <a:ext cx="833763" cy="1158004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492590"/>
          <a:ext cx="4714912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9364"/>
                <a:gridCol w="589364"/>
                <a:gridCol w="589364"/>
                <a:gridCol w="589364"/>
                <a:gridCol w="589364"/>
                <a:gridCol w="589364"/>
                <a:gridCol w="589364"/>
                <a:gridCol w="589364"/>
              </a:tblGrid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704">
                <a:tc rowSpan="4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rot="10800000">
            <a:off x="428596" y="1498585"/>
            <a:ext cx="471490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-2143172" y="4071148"/>
            <a:ext cx="514353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57158" y="214290"/>
            <a:ext cx="842968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Впишите в вертикальные клетки фамилии великих ученых – органиков и в выделенных горизонтальных клетках прочтете фамилию автора </a:t>
            </a:r>
            <a:br>
              <a:rPr lang="ru-RU" dirty="0" smtClean="0"/>
            </a:br>
            <a:r>
              <a:rPr lang="ru-RU" dirty="0" smtClean="0"/>
              <a:t>Теории химического строения органических веществ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59856" y="185736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5500694" y="1500175"/>
            <a:ext cx="3357586" cy="4977789"/>
            <a:chOff x="5500694" y="1500175"/>
            <a:chExt cx="3357586" cy="4977789"/>
          </a:xfrm>
        </p:grpSpPr>
        <p:pic>
          <p:nvPicPr>
            <p:cNvPr id="14" name="Рисунок 13" descr="Sergey_Lebedev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69314" y="1500175"/>
              <a:ext cx="2417461" cy="335758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500694" y="5000636"/>
              <a:ext cx="335758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1. Советский учёный-химик, основоположник промышленного способа получения синтетического каучука</a:t>
              </a:r>
              <a:endParaRPr lang="ru-RU" dirty="0"/>
            </a:p>
          </p:txBody>
        </p:sp>
      </p:grpSp>
      <p:sp>
        <p:nvSpPr>
          <p:cNvPr id="17" name="Овал 16"/>
          <p:cNvSpPr/>
          <p:nvPr/>
        </p:nvSpPr>
        <p:spPr>
          <a:xfrm>
            <a:off x="1142976" y="221455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5643570" y="1500174"/>
            <a:ext cx="3429024" cy="5174597"/>
            <a:chOff x="5000628" y="1500174"/>
            <a:chExt cx="3429024" cy="5174597"/>
          </a:xfrm>
        </p:grpSpPr>
        <p:pic>
          <p:nvPicPr>
            <p:cNvPr id="12" name="Рисунок 11" descr="Кучеров,_Михаил_Григорьевич.jpg"/>
            <p:cNvPicPr>
              <a:picLocks noChangeAspect="1"/>
            </p:cNvPicPr>
            <p:nvPr/>
          </p:nvPicPr>
          <p:blipFill>
            <a:blip r:embed="rId3"/>
            <a:srcRect b="6824"/>
            <a:stretch>
              <a:fillRect/>
            </a:stretch>
          </p:blipFill>
          <p:spPr>
            <a:xfrm>
              <a:off x="5214942" y="1500174"/>
              <a:ext cx="2428893" cy="3143272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5000628" y="4643446"/>
              <a:ext cx="342902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2. Русский химик – органик, открыл метод гидратации соединений ацетиленового ряда в присутствии ртутных солей, за что получил (1885) премию Русского физико-химического общества</a:t>
              </a:r>
              <a:endParaRPr lang="ru-RU" dirty="0"/>
            </a:p>
          </p:txBody>
        </p:sp>
      </p:grpSp>
      <p:sp>
        <p:nvSpPr>
          <p:cNvPr id="20" name="Овал 19"/>
          <p:cNvSpPr/>
          <p:nvPr/>
        </p:nvSpPr>
        <p:spPr>
          <a:xfrm>
            <a:off x="1714480" y="150017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5429256" y="1500174"/>
            <a:ext cx="3643338" cy="4969036"/>
            <a:chOff x="5429256" y="1500174"/>
            <a:chExt cx="3643338" cy="4969036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5429256" y="4714884"/>
              <a:ext cx="364333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3. Русский химик-органик, пришел к выводу о неустойчивости непредельных спиртов с гидроксильной группой при углеродном атоме, связанном двойной связью. </a:t>
              </a:r>
              <a:endParaRPr lang="ru-RU" dirty="0"/>
            </a:p>
          </p:txBody>
        </p:sp>
        <p:pic>
          <p:nvPicPr>
            <p:cNvPr id="24" name="Рисунок 23" descr="Александр_Павлович_Эльтеков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57884" y="1500174"/>
              <a:ext cx="2428892" cy="3143272"/>
            </a:xfrm>
            <a:prstGeom prst="rect">
              <a:avLst/>
            </a:prstGeom>
          </p:spPr>
        </p:pic>
      </p:grpSp>
      <p:grpSp>
        <p:nvGrpSpPr>
          <p:cNvPr id="26" name="Группа 25"/>
          <p:cNvGrpSpPr/>
          <p:nvPr/>
        </p:nvGrpSpPr>
        <p:grpSpPr>
          <a:xfrm>
            <a:off x="5286380" y="1643050"/>
            <a:ext cx="3714776" cy="4888845"/>
            <a:chOff x="5286380" y="1643050"/>
            <a:chExt cx="3714776" cy="4888845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5286380" y="4500570"/>
              <a:ext cx="3714776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4. Выдающийся русский и советский химик-органик, создатель научной школы, один из основоположников органического катализа и нефтехимии, создатель русского противогаза.</a:t>
              </a:r>
              <a:endParaRPr lang="ru-RU" dirty="0"/>
            </a:p>
          </p:txBody>
        </p:sp>
        <p:pic>
          <p:nvPicPr>
            <p:cNvPr id="28" name="Рисунок 27" descr="Zelinsky01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29322" y="1643050"/>
              <a:ext cx="2228866" cy="2857520"/>
            </a:xfrm>
            <a:prstGeom prst="rect">
              <a:avLst/>
            </a:prstGeom>
          </p:spPr>
        </p:pic>
      </p:grpSp>
      <p:sp>
        <p:nvSpPr>
          <p:cNvPr id="29" name="Овал 28"/>
          <p:cNvSpPr/>
          <p:nvPr/>
        </p:nvSpPr>
        <p:spPr>
          <a:xfrm>
            <a:off x="2323238" y="186622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4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5429256" y="1643050"/>
            <a:ext cx="3571868" cy="5000660"/>
            <a:chOff x="5429256" y="1643050"/>
            <a:chExt cx="3571868" cy="500066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429256" y="4335386"/>
              <a:ext cx="3571868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5. Русский химик-органик, разработал цинкорганические методы синтеза спиртов различных классов. Правило о порядке отщепления </a:t>
              </a:r>
              <a:r>
                <a:rPr lang="ru-RU" dirty="0" err="1" smtClean="0"/>
                <a:t>галогеноводородов</a:t>
              </a:r>
              <a:r>
                <a:rPr lang="ru-RU" dirty="0" smtClean="0"/>
                <a:t> от </a:t>
              </a:r>
              <a:r>
                <a:rPr lang="ru-RU" dirty="0" err="1" smtClean="0"/>
                <a:t>алкилгалогенидов</a:t>
              </a:r>
              <a:r>
                <a:rPr lang="ru-RU" dirty="0" smtClean="0"/>
                <a:t> носит его имя. </a:t>
              </a:r>
              <a:endParaRPr lang="ru-RU" dirty="0"/>
            </a:p>
          </p:txBody>
        </p:sp>
        <p:pic>
          <p:nvPicPr>
            <p:cNvPr id="33" name="Рисунок 32" descr="Alexander_Michailowitsch_Saizew.JPG"/>
            <p:cNvPicPr>
              <a:picLocks noChangeAspect="1"/>
            </p:cNvPicPr>
            <p:nvPr/>
          </p:nvPicPr>
          <p:blipFill>
            <a:blip r:embed="rId6"/>
            <a:srcRect b="5000"/>
            <a:stretch>
              <a:fillRect/>
            </a:stretch>
          </p:blipFill>
          <p:spPr>
            <a:xfrm>
              <a:off x="5929322" y="1643050"/>
              <a:ext cx="2214578" cy="2714644"/>
            </a:xfrm>
            <a:prstGeom prst="rect">
              <a:avLst/>
            </a:prstGeom>
          </p:spPr>
        </p:pic>
      </p:grpSp>
      <p:sp>
        <p:nvSpPr>
          <p:cNvPr id="34" name="Овал 33"/>
          <p:cNvSpPr/>
          <p:nvPr/>
        </p:nvSpPr>
        <p:spPr>
          <a:xfrm>
            <a:off x="2908764" y="1117346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5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3500430" y="185736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6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5214942" y="1643050"/>
            <a:ext cx="3929058" cy="5000660"/>
            <a:chOff x="5214942" y="1643050"/>
            <a:chExt cx="3929058" cy="5000660"/>
          </a:xfrm>
        </p:grpSpPr>
        <p:pic>
          <p:nvPicPr>
            <p:cNvPr id="38" name="Рисунок 37" descr="200px-MarkovnikovVV_1870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29322" y="1643050"/>
              <a:ext cx="2214578" cy="3111482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5214942" y="4612385"/>
              <a:ext cx="3929058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6. Русский химик, основатель научной школы,  установил  правило присоединения </a:t>
              </a:r>
              <a:r>
                <a:rPr lang="ru-RU" dirty="0" err="1" smtClean="0"/>
                <a:t>гидрогалогенидов</a:t>
              </a:r>
              <a:r>
                <a:rPr lang="ru-RU" dirty="0" smtClean="0"/>
                <a:t> к непредельным углеводородам с двойной и тройной связью, впоследствии названное его именем. </a:t>
              </a:r>
              <a:endParaRPr lang="ru-RU" dirty="0"/>
            </a:p>
          </p:txBody>
        </p:sp>
      </p:grpSp>
      <p:sp>
        <p:nvSpPr>
          <p:cNvPr id="40" name="Овал 39"/>
          <p:cNvSpPr/>
          <p:nvPr/>
        </p:nvSpPr>
        <p:spPr>
          <a:xfrm>
            <a:off x="4071934" y="1471466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7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5429256" y="1571612"/>
            <a:ext cx="3714744" cy="5178400"/>
            <a:chOff x="5429256" y="1630494"/>
            <a:chExt cx="3714744" cy="5178400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5429256" y="4500570"/>
              <a:ext cx="371474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7. Русский химик, открыл (1888) нитрующее действие слабого раствора азотной кислоты на </a:t>
              </a:r>
              <a:r>
                <a:rPr lang="ru-RU" dirty="0" err="1" smtClean="0"/>
                <a:t>алканы</a:t>
              </a:r>
              <a:r>
                <a:rPr lang="ru-RU" dirty="0" smtClean="0"/>
                <a:t>, </a:t>
              </a:r>
              <a:r>
                <a:rPr lang="ru-RU" dirty="0" err="1" smtClean="0"/>
                <a:t>циклоалканы</a:t>
              </a:r>
              <a:r>
                <a:rPr lang="ru-RU" dirty="0" smtClean="0"/>
                <a:t> и жирно-ароматические углеводороды. Своей реакцией он «оживил химических мертвецов» (</a:t>
              </a:r>
              <a:r>
                <a:rPr lang="ru-RU" dirty="0" err="1" smtClean="0"/>
                <a:t>алканы</a:t>
              </a:r>
              <a:r>
                <a:rPr lang="ru-RU" dirty="0" smtClean="0"/>
                <a:t>).</a:t>
              </a:r>
              <a:endParaRPr lang="ru-RU" dirty="0"/>
            </a:p>
          </p:txBody>
        </p:sp>
        <p:pic>
          <p:nvPicPr>
            <p:cNvPr id="47" name="Рисунок 46" descr="200px-Konovalov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00760" y="1630494"/>
              <a:ext cx="2203382" cy="2941514"/>
            </a:xfrm>
            <a:prstGeom prst="rect">
              <a:avLst/>
            </a:prstGeom>
          </p:spPr>
        </p:pic>
      </p:grpSp>
      <p:sp>
        <p:nvSpPr>
          <p:cNvPr id="48" name="Овал 47"/>
          <p:cNvSpPr/>
          <p:nvPr/>
        </p:nvSpPr>
        <p:spPr>
          <a:xfrm>
            <a:off x="4697784" y="264318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8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50" name="Группа 49"/>
          <p:cNvGrpSpPr/>
          <p:nvPr/>
        </p:nvGrpSpPr>
        <p:grpSpPr>
          <a:xfrm>
            <a:off x="5286380" y="1687512"/>
            <a:ext cx="3714776" cy="4884760"/>
            <a:chOff x="5286380" y="1687512"/>
            <a:chExt cx="3714776" cy="4884760"/>
          </a:xfrm>
        </p:grpSpPr>
        <p:sp>
          <p:nvSpPr>
            <p:cNvPr id="51" name="Прямоугольник 50"/>
            <p:cNvSpPr/>
            <p:nvPr/>
          </p:nvSpPr>
          <p:spPr>
            <a:xfrm>
              <a:off x="5286380" y="4817946"/>
              <a:ext cx="371477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8. Французский химик, предложил общий способ (позже названный его именем) синтеза насыщенных углеводородов действием металлического натрия на </a:t>
              </a:r>
              <a:r>
                <a:rPr lang="ru-RU" dirty="0" err="1" smtClean="0"/>
                <a:t>алкилгалогениды</a:t>
              </a:r>
              <a:r>
                <a:rPr lang="ru-RU" dirty="0" smtClean="0"/>
                <a:t>.</a:t>
              </a:r>
              <a:endParaRPr lang="ru-RU" dirty="0"/>
            </a:p>
          </p:txBody>
        </p:sp>
        <p:pic>
          <p:nvPicPr>
            <p:cNvPr id="52" name="Рисунок 51" descr="200px-Charles-Adolphe_Wurtz.jpg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04503" y="1687512"/>
              <a:ext cx="2410835" cy="3170248"/>
            </a:xfrm>
            <a:prstGeom prst="rect">
              <a:avLst/>
            </a:prstGeom>
          </p:spPr>
        </p:pic>
      </p:grpSp>
      <p:grpSp>
        <p:nvGrpSpPr>
          <p:cNvPr id="62" name="Группа 61"/>
          <p:cNvGrpSpPr/>
          <p:nvPr/>
        </p:nvGrpSpPr>
        <p:grpSpPr>
          <a:xfrm>
            <a:off x="5286380" y="1428736"/>
            <a:ext cx="3214710" cy="4071966"/>
            <a:chOff x="5572132" y="1571612"/>
            <a:chExt cx="2643206" cy="3286148"/>
          </a:xfrm>
        </p:grpSpPr>
        <p:sp>
          <p:nvSpPr>
            <p:cNvPr id="60" name="Прямоугольник 59"/>
            <p:cNvSpPr/>
            <p:nvPr/>
          </p:nvSpPr>
          <p:spPr>
            <a:xfrm>
              <a:off x="5857884" y="1714488"/>
              <a:ext cx="2286016" cy="31432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Rectangle 2"/>
            <p:cNvSpPr>
              <a:spLocks noChangeArrowheads="1"/>
            </p:cNvSpPr>
            <p:nvPr/>
          </p:nvSpPr>
          <p:spPr bwMode="auto">
            <a:xfrm>
              <a:off x="5572132" y="1571612"/>
              <a:ext cx="2643206" cy="307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endParaRPr>
            </a:p>
            <a:p>
              <a:pPr marL="457200" marR="0" lvl="0" indent="-4572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     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Нажмите на знак с номером вопроса 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появится  фотография  и краткое описание основного вклада ученого в органическую химию.</a:t>
              </a:r>
              <a:r>
                <a:rPr lang="ru-RU" sz="900" dirty="0" smtClean="0">
                  <a:solidFill>
                    <a:schemeClr val="bg1"/>
                  </a:solidFill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 </a:t>
              </a:r>
              <a:br>
                <a:rPr lang="ru-RU" sz="900" dirty="0" smtClean="0">
                  <a:solidFill>
                    <a:schemeClr val="bg1"/>
                  </a:solidFill>
                  <a:latin typeface="Arial" pitchFamily="34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При  нажатии на фотографию 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/>
                  <a:ea typeface="Calibri" pitchFamily="34" charset="0"/>
                  <a:cs typeface="Times New Roman" pitchFamily="18" charset="0"/>
                </a:rPr>
                <a:t>–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описание и фотография  исчезнут</a:t>
              </a: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63" name="Прямоугольник 62">
            <a:hlinkClick r:id="rId9" action="ppaction://hlinksldjump"/>
          </p:cNvPr>
          <p:cNvSpPr/>
          <p:nvPr/>
        </p:nvSpPr>
        <p:spPr>
          <a:xfrm>
            <a:off x="5643570" y="5643578"/>
            <a:ext cx="278608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Проверка</a:t>
            </a:r>
            <a:endParaRPr lang="ru-RU" sz="3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428596" y="1492590"/>
          <a:ext cx="4714912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9364"/>
                <a:gridCol w="589364"/>
                <a:gridCol w="589364"/>
                <a:gridCol w="589364"/>
                <a:gridCol w="589364"/>
                <a:gridCol w="589364"/>
                <a:gridCol w="589364"/>
                <a:gridCol w="589364"/>
              </a:tblGrid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704">
                <a:tc rowSpan="4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Й 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0704">
                <a:tc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2000" b="1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Овал 38"/>
          <p:cNvSpPr/>
          <p:nvPr/>
        </p:nvSpPr>
        <p:spPr>
          <a:xfrm>
            <a:off x="559856" y="185736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1142976" y="221455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</a:t>
            </a:r>
          </a:p>
        </p:txBody>
      </p:sp>
      <p:sp>
        <p:nvSpPr>
          <p:cNvPr id="41" name="Овал 40"/>
          <p:cNvSpPr/>
          <p:nvPr/>
        </p:nvSpPr>
        <p:spPr>
          <a:xfrm>
            <a:off x="1714480" y="150017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</a:t>
            </a:r>
          </a:p>
        </p:txBody>
      </p:sp>
      <p:sp>
        <p:nvSpPr>
          <p:cNvPr id="42" name="Овал 41"/>
          <p:cNvSpPr/>
          <p:nvPr/>
        </p:nvSpPr>
        <p:spPr>
          <a:xfrm>
            <a:off x="2323238" y="186622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4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2908764" y="1117346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5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3500430" y="185736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6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4071934" y="1471466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7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4697784" y="264318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8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10800000">
            <a:off x="428596" y="1498585"/>
            <a:ext cx="471490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 flipH="1" flipV="1">
            <a:off x="-2143172" y="4071148"/>
            <a:ext cx="514353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357158" y="214290"/>
            <a:ext cx="842968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«Химики – это те, кто на самом деле понимает мир»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                                </a:t>
            </a:r>
            <a:r>
              <a:rPr lang="ru-RU" sz="1600" i="1" dirty="0" err="1" smtClean="0"/>
              <a:t>Л.Полинг</a:t>
            </a:r>
            <a:endParaRPr lang="ru-RU" sz="1600" i="1" dirty="0"/>
          </a:p>
        </p:txBody>
      </p:sp>
      <p:grpSp>
        <p:nvGrpSpPr>
          <p:cNvPr id="53" name="Группа 52"/>
          <p:cNvGrpSpPr/>
          <p:nvPr/>
        </p:nvGrpSpPr>
        <p:grpSpPr>
          <a:xfrm>
            <a:off x="5286380" y="1357298"/>
            <a:ext cx="3714776" cy="5357850"/>
            <a:chOff x="5286380" y="1428736"/>
            <a:chExt cx="3714776" cy="5357850"/>
          </a:xfrm>
        </p:grpSpPr>
        <p:pic>
          <p:nvPicPr>
            <p:cNvPr id="54" name="Рисунок 53" descr="200px-Butlerov_A.png"/>
            <p:cNvPicPr>
              <a:picLocks noChangeAspect="1"/>
            </p:cNvPicPr>
            <p:nvPr/>
          </p:nvPicPr>
          <p:blipFill>
            <a:blip r:embed="rId2"/>
            <a:srcRect t="2564" b="7692"/>
            <a:stretch>
              <a:fillRect/>
            </a:stretch>
          </p:blipFill>
          <p:spPr>
            <a:xfrm>
              <a:off x="5977521" y="1428736"/>
              <a:ext cx="2237817" cy="2500330"/>
            </a:xfrm>
            <a:prstGeom prst="rect">
              <a:avLst/>
            </a:prstGeom>
          </p:spPr>
        </p:pic>
        <p:sp>
          <p:nvSpPr>
            <p:cNvPr id="55" name="Прямоугольник 54"/>
            <p:cNvSpPr/>
            <p:nvPr/>
          </p:nvSpPr>
          <p:spPr>
            <a:xfrm>
              <a:off x="5286380" y="3924264"/>
              <a:ext cx="3714776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Александр Михайлович Бутлеров - русский химик, создатель теории химического строения органических веществ, родоначальник «</a:t>
              </a:r>
              <a:r>
                <a:rPr lang="ru-RU" dirty="0" err="1" smtClean="0"/>
                <a:t>бутлеровской</a:t>
              </a:r>
              <a:r>
                <a:rPr lang="ru-RU" dirty="0" smtClean="0"/>
                <a:t> школы» русских химиков, учёный-пчеловод, общественный деятель, ректор Императорского Казанского университета в 1860—1863 гг.</a:t>
              </a:r>
              <a:endParaRPr lang="ru-RU" dirty="0"/>
            </a:p>
          </p:txBody>
        </p:sp>
      </p:grpSp>
      <p:sp>
        <p:nvSpPr>
          <p:cNvPr id="56" name="Стрелка вправо 55">
            <a:hlinkClick r:id="" action="ppaction://hlinkshowjump?jump=endshow"/>
          </p:cNvPr>
          <p:cNvSpPr/>
          <p:nvPr/>
        </p:nvSpPr>
        <p:spPr>
          <a:xfrm>
            <a:off x="8286776" y="6286520"/>
            <a:ext cx="571504" cy="357190"/>
          </a:xfrm>
          <a:prstGeom prst="right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155</TotalTime>
  <Words>366</Words>
  <Application>Microsoft Office PowerPoint</Application>
  <PresentationFormat>Экран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Справедливость</vt:lpstr>
      <vt:lpstr>Кроссворд  «Химики – органики»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Егор</cp:lastModifiedBy>
  <cp:revision>17</cp:revision>
  <dcterms:created xsi:type="dcterms:W3CDTF">2013-01-30T17:48:23Z</dcterms:created>
  <dcterms:modified xsi:type="dcterms:W3CDTF">2025-03-20T16:31:37Z</dcterms:modified>
</cp:coreProperties>
</file>