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5" r:id="rId5"/>
    <p:sldId id="266" r:id="rId6"/>
    <p:sldId id="268" r:id="rId7"/>
    <p:sldId id="263" r:id="rId8"/>
    <p:sldId id="269" r:id="rId9"/>
    <p:sldId id="270" r:id="rId10"/>
    <p:sldId id="271" r:id="rId11"/>
    <p:sldId id="272" r:id="rId12"/>
    <p:sldId id="285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6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153" d="100"/>
          <a:sy n="153" d="100"/>
        </p:scale>
        <p:origin x="2004" y="1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7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7000">
    <p:fad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yatsky-souvenir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vyatskaya-matreshka.ru/" TargetMode="External"/><Relationship Id="rId5" Type="http://schemas.openxmlformats.org/officeDocument/2006/relationships/hyperlink" Target="http://nhpko.ru/&#1087;&#1088;&#1077;&#1076;&#1087;&#1088;&#1080;&#1103;&#1090;&#1080;&#1103;-&#1085;&#1093;&#1087;/&#1079;&#1072;&#1086;-&#171;&#1074;&#1103;&#1090;&#1089;&#1082;&#1080;&#1081;-&#1089;&#1091;&#1074;&#1077;&#1085;&#1080;&#1088;&#187;" TargetMode="External"/><Relationship Id="rId4" Type="http://schemas.openxmlformats.org/officeDocument/2006/relationships/hyperlink" Target="http://www.realmusic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" y="838200"/>
            <a:ext cx="8823148" cy="255454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txBody>
          <a:bodyPr wrap="square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Жизненный путь предприятия </a:t>
            </a:r>
          </a:p>
          <a:p>
            <a:pPr algn="ctr"/>
            <a:r>
              <a:rPr lang="ru-RU" sz="4000" b="1" cap="all" dirty="0" err="1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Зао</a:t>
            </a:r>
            <a:r>
              <a:rPr lang="ru-RU" sz="4000" b="1" cap="all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«Вятский сувенир»</a:t>
            </a:r>
          </a:p>
          <a:p>
            <a:pPr algn="ctr"/>
            <a:r>
              <a:rPr lang="ru-RU" sz="4000" b="1" cap="all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г. Нолинска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3581400"/>
            <a:ext cx="426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Beresta" pitchFamily="2" charset="0"/>
              </a:rPr>
              <a:t>Работу выполнила: </a:t>
            </a:r>
          </a:p>
          <a:p>
            <a:r>
              <a:rPr lang="ru-RU" sz="2400" dirty="0">
                <a:latin typeface="Beresta" pitchFamily="2" charset="0"/>
              </a:rPr>
              <a:t>Куншина Татьяна</a:t>
            </a:r>
          </a:p>
          <a:p>
            <a:r>
              <a:rPr lang="ru-RU" sz="2400" dirty="0">
                <a:latin typeface="Beresta" pitchFamily="2" charset="0"/>
              </a:rPr>
              <a:t>ученица  8 «в» класса               МКОУСО школы с УИОП</a:t>
            </a:r>
          </a:p>
          <a:p>
            <a:r>
              <a:rPr lang="ru-RU" sz="2400" dirty="0">
                <a:latin typeface="Beresta" pitchFamily="2" charset="0"/>
              </a:rPr>
              <a:t> г. Нолинска</a:t>
            </a:r>
          </a:p>
          <a:p>
            <a:r>
              <a:rPr lang="ru-RU" sz="2400" dirty="0">
                <a:latin typeface="Beresta" pitchFamily="2" charset="0"/>
              </a:rPr>
              <a:t>Руководитель: Гущина Т.В., </a:t>
            </a:r>
          </a:p>
          <a:p>
            <a:r>
              <a:rPr lang="ru-RU" sz="2400" dirty="0">
                <a:latin typeface="Beresta" pitchFamily="2" charset="0"/>
              </a:rPr>
              <a:t>учитель русского языка и литературы</a:t>
            </a:r>
          </a:p>
        </p:txBody>
      </p:sp>
      <p:pic>
        <p:nvPicPr>
          <p:cNvPr id="6146" name="Picture 2" descr="D:\Татьяна\на аву\фотосессия\11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275588"/>
            <a:ext cx="2438400" cy="350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 advClick="0" advTm="2000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" y="685800"/>
            <a:ext cx="7620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1980 год </a:t>
            </a:r>
            <a:r>
              <a:rPr lang="ru-RU" sz="3600" dirty="0"/>
              <a:t>– </a:t>
            </a:r>
            <a:r>
              <a:rPr lang="ru-RU" sz="3200" dirty="0"/>
              <a:t>предприятие начинает выпускать авторскую матрёшку.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828800"/>
            <a:ext cx="48768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3962400"/>
            <a:ext cx="4230295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1752600"/>
            <a:ext cx="1214621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2857500" cy="195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81200" y="609600"/>
            <a:ext cx="56493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Авторские работы:</a:t>
            </a:r>
          </a:p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4648200"/>
            <a:ext cx="3269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Аскарова Светлана Николаевна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6019800"/>
            <a:ext cx="2922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Русакова</a:t>
            </a:r>
            <a:r>
              <a:rPr lang="ru-RU" dirty="0"/>
              <a:t> Елена Николаевна</a:t>
            </a:r>
          </a:p>
        </p:txBody>
      </p:sp>
      <p:pic>
        <p:nvPicPr>
          <p:cNvPr id="10" name="Рисунок 9" descr="IMG_37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600200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37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048000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76800" y="5791200"/>
            <a:ext cx="3238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Шишкина Татьяна Михайловна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3962400"/>
            <a:ext cx="3434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Прокашева</a:t>
            </a:r>
            <a:r>
              <a:rPr lang="ru-RU" dirty="0"/>
              <a:t> Светлана Васильевна</a:t>
            </a:r>
          </a:p>
        </p:txBody>
      </p:sp>
      <p:pic>
        <p:nvPicPr>
          <p:cNvPr id="7" name="Рисунок 6" descr="IMG_37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838200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37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819400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66800" y="457200"/>
            <a:ext cx="7086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Сентябрь</a:t>
            </a:r>
            <a:r>
              <a:rPr lang="ru-RU" dirty="0"/>
              <a:t> </a:t>
            </a:r>
            <a:r>
              <a:rPr lang="ru-RU" b="1" dirty="0"/>
              <a:t>1983 </a:t>
            </a:r>
            <a:r>
              <a:rPr lang="ru-RU" dirty="0"/>
              <a:t>года </a:t>
            </a:r>
            <a:r>
              <a:rPr lang="ru-RU" dirty="0" err="1"/>
              <a:t>Нолинская</a:t>
            </a:r>
            <a:r>
              <a:rPr lang="ru-RU" dirty="0"/>
              <a:t> фабрика игрушек переименована в </a:t>
            </a:r>
            <a:r>
              <a:rPr lang="ru-RU" dirty="0" err="1"/>
              <a:t>Нолинскую</a:t>
            </a:r>
            <a:r>
              <a:rPr lang="ru-RU" dirty="0"/>
              <a:t> фабрику сувенирных изделий.</a:t>
            </a:r>
          </a:p>
          <a:p>
            <a:r>
              <a:rPr lang="ru-RU" b="1" dirty="0"/>
              <a:t>Апрель</a:t>
            </a:r>
            <a:r>
              <a:rPr lang="ru-RU" dirty="0"/>
              <a:t> </a:t>
            </a:r>
            <a:r>
              <a:rPr lang="ru-RU" b="1" dirty="0"/>
              <a:t>1992 </a:t>
            </a:r>
            <a:r>
              <a:rPr lang="ru-RU" dirty="0"/>
              <a:t>года фабрика переведена в Кировский филиал совместного предприятия «</a:t>
            </a:r>
            <a:r>
              <a:rPr lang="ru-RU" dirty="0" err="1"/>
              <a:t>Комсист</a:t>
            </a:r>
            <a:r>
              <a:rPr lang="ru-RU" dirty="0"/>
              <a:t>».</a:t>
            </a:r>
          </a:p>
          <a:p>
            <a:r>
              <a:rPr lang="ru-RU" b="1" dirty="0"/>
              <a:t>Декабрь 1992 </a:t>
            </a:r>
            <a:r>
              <a:rPr lang="ru-RU" dirty="0"/>
              <a:t>– </a:t>
            </a:r>
            <a:r>
              <a:rPr lang="ru-RU" dirty="0" err="1"/>
              <a:t>Нолинская</a:t>
            </a:r>
            <a:r>
              <a:rPr lang="ru-RU" dirty="0"/>
              <a:t> фабрика сувенирных изделий была приватизирована и преобразована в товарищество с ограниченной ответственностью «Вятский сувенир».</a:t>
            </a:r>
          </a:p>
          <a:p>
            <a:r>
              <a:rPr lang="ru-RU" b="1" dirty="0"/>
              <a:t>Декабрь 1995 </a:t>
            </a:r>
            <a:r>
              <a:rPr lang="ru-RU" dirty="0"/>
              <a:t>год – реорганизована в акционерное общество закрытого типа.</a:t>
            </a:r>
          </a:p>
          <a:p>
            <a:r>
              <a:rPr lang="ru-RU" b="1" dirty="0"/>
              <a:t>Июнь 2002 </a:t>
            </a:r>
            <a:r>
              <a:rPr lang="ru-RU" dirty="0"/>
              <a:t>год – реорганизована в ЗАО «Вятский сувенир.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4291129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352800"/>
            <a:ext cx="4691737" cy="3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400" y="76200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 1992 года директор предприятия – Жукова Г.В.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350000" cy="423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5800" y="838200"/>
            <a:ext cx="982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Коллектив фабрики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dirty="0"/>
              <a:t>– 125 человек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044757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71800" y="381000"/>
            <a:ext cx="297549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Профессии:</a:t>
            </a:r>
          </a:p>
          <a:p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3789394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182252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3810000"/>
            <a:ext cx="3207585" cy="21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838200" y="3886200"/>
            <a:ext cx="2770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Станочник – распиловщик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934200" y="182880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Обработчик художественных изделий из дерева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05400" y="6019800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Шлифовщик</a:t>
            </a:r>
          </a:p>
        </p:txBody>
      </p:sp>
      <p:pic>
        <p:nvPicPr>
          <p:cNvPr id="14" name="Рисунок 13" descr="0_6fd6e_8b8eed36_XL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267200"/>
            <a:ext cx="2306727" cy="1676400"/>
          </a:xfrm>
          <a:prstGeom prst="rect">
            <a:avLst/>
          </a:prstGeom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4153090" cy="22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395604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3460595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57400" y="3352800"/>
            <a:ext cx="1340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Грунтовщик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29200" y="3886200"/>
            <a:ext cx="3057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Художник росписи по дереву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7800" y="6019800"/>
            <a:ext cx="3656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Отделочник изделий из древесины</a:t>
            </a:r>
          </a:p>
        </p:txBody>
      </p:sp>
      <p:pic>
        <p:nvPicPr>
          <p:cNvPr id="13" name="Рисунок 12" descr="0_6fd58_c3fcaa5e_L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4114800"/>
            <a:ext cx="2573478" cy="2367600"/>
          </a:xfrm>
          <a:prstGeom prst="rect">
            <a:avLst/>
          </a:prstGeom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670" y="-57090"/>
            <a:ext cx="913828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31570" y="282635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Ассортимент продукции: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544" y="2903397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Матрёшки традиционные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58633" y="297180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Матрёшки инкрустированные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5024" y="5126145"/>
            <a:ext cx="25550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 Матрешки авторские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65127" y="5667345"/>
            <a:ext cx="23932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 Матрешки-футляры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544" y="1531800"/>
            <a:ext cx="3059273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1287" y="1455600"/>
            <a:ext cx="2960964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37" y="3493073"/>
            <a:ext cx="3009307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887" y="3425825"/>
            <a:ext cx="27648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169058" y="963870"/>
            <a:ext cx="2764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Предприятие «Вятский сувенир» выпускает более 250 наименований изделий – матрешки,  вазочки, бочонки, солонки и другие сувениры – либо инкрустированные соломкой, либо украшенные росписью.</a:t>
            </a:r>
          </a:p>
          <a:p>
            <a:endParaRPr lang="ru-RU" dirty="0"/>
          </a:p>
          <a:p>
            <a:r>
              <a:rPr lang="ru-RU" dirty="0"/>
              <a:t>Ассортимент изделий народных художественных промыслов систематически обновляется в соответствии с современными требованиями покупателей.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91200" y="5638800"/>
            <a:ext cx="1938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Сувениры разные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5410200"/>
            <a:ext cx="2431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Сувениры новогодние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10200" y="2819400"/>
            <a:ext cx="1862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Сувениры детям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00200" y="2286000"/>
            <a:ext cx="1822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Расписные яйца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347773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685800"/>
            <a:ext cx="3271953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124200"/>
            <a:ext cx="27648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310303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47800" y="457200"/>
            <a:ext cx="6477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Цель работы: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Изучить историю возникновения и развития предприятия</a:t>
            </a:r>
          </a:p>
          <a:p>
            <a:endParaRPr lang="ru-RU" sz="2800" dirty="0"/>
          </a:p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Изучить весь жизненный путь предприятия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Доказать, что предприятие даёт места рабочих профессий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Доказать, что это предприятие даёт пользу</a:t>
            </a:r>
          </a:p>
        </p:txBody>
      </p:sp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00200" y="685800"/>
            <a:ext cx="63387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Особенности продукции: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371600"/>
            <a:ext cx="4495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/>
              <a:t>Основой в композиции росписи нолинской матрёшки является сохранение народных традиций:</a:t>
            </a:r>
          </a:p>
          <a:p>
            <a:r>
              <a:rPr lang="ru-RU" sz="2000" dirty="0"/>
              <a:t> рыже-русые волосы, большие </a:t>
            </a:r>
            <a:r>
              <a:rPr lang="ru-RU" sz="2000" dirty="0" err="1"/>
              <a:t>голубые</a:t>
            </a:r>
            <a:r>
              <a:rPr lang="ru-RU" sz="2000" dirty="0"/>
              <a:t> глаза, яркие сочные цветовые гаммы, преобладание красных цветов в оформлении передников, инкрустация соломкой.</a:t>
            </a:r>
          </a:p>
          <a:p>
            <a:r>
              <a:rPr lang="ru-RU" sz="2000" dirty="0"/>
              <a:t>Матрёшка изображает девушку-северянку с мягкой застенчивой улыбкой. Её лицо завораживает, притягивает- настолько оно мило и приветливо.</a:t>
            </a:r>
          </a:p>
          <a:p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371600"/>
            <a:ext cx="2572863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-228600"/>
            <a:ext cx="9138285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1371600"/>
            <a:ext cx="3124200" cy="4244975"/>
          </a:xfrm>
        </p:spPr>
        <p:txBody>
          <a:bodyPr>
            <a:normAutofit/>
          </a:bodyPr>
          <a:lstStyle/>
          <a:p>
            <a:r>
              <a:rPr lang="ru-RU" sz="2800" dirty="0"/>
              <a:t>Города России:</a:t>
            </a:r>
            <a:r>
              <a:rPr lang="ru-RU" sz="1600" b="0" dirty="0"/>
              <a:t/>
            </a:r>
            <a:br>
              <a:rPr lang="ru-RU" sz="1600" b="0" dirty="0"/>
            </a:br>
            <a:r>
              <a:rPr lang="ru-RU" sz="1600" b="0" dirty="0"/>
              <a:t> </a:t>
            </a:r>
            <a:r>
              <a:rPr lang="ru-RU" sz="1800" b="0" dirty="0"/>
              <a:t>Москва</a:t>
            </a:r>
            <a:br>
              <a:rPr lang="ru-RU" sz="1800" b="0" dirty="0"/>
            </a:br>
            <a:r>
              <a:rPr lang="ru-RU" sz="1800" b="0" dirty="0"/>
              <a:t> Нижний Новгород</a:t>
            </a:r>
            <a:br>
              <a:rPr lang="ru-RU" sz="1800" b="0" dirty="0"/>
            </a:br>
            <a:r>
              <a:rPr lang="ru-RU" sz="1800" b="0" dirty="0"/>
              <a:t> Санкт-Петербург</a:t>
            </a:r>
            <a:br>
              <a:rPr lang="ru-RU" sz="1800" b="0" dirty="0"/>
            </a:br>
            <a:r>
              <a:rPr lang="ru-RU" sz="1800" b="0" dirty="0"/>
              <a:t> Тверь</a:t>
            </a:r>
            <a:br>
              <a:rPr lang="ru-RU" sz="1800" b="0" dirty="0"/>
            </a:br>
            <a:r>
              <a:rPr lang="ru-RU" sz="1800" b="0" dirty="0"/>
              <a:t> Владивосток  </a:t>
            </a:r>
            <a:r>
              <a:rPr lang="ru-RU" sz="1600" b="0" dirty="0"/>
              <a:t/>
            </a:r>
            <a:br>
              <a:rPr lang="ru-RU" sz="1600" b="0" dirty="0"/>
            </a:br>
            <a:r>
              <a:rPr lang="ru-RU" sz="1600" b="0" dirty="0"/>
              <a:t/>
            </a:r>
            <a:br>
              <a:rPr lang="ru-RU" sz="1600" b="0" dirty="0"/>
            </a:br>
            <a:r>
              <a:rPr lang="ru-RU" sz="1600" b="0" dirty="0"/>
              <a:t> </a:t>
            </a:r>
            <a:br>
              <a:rPr lang="ru-RU" sz="1600" b="0" dirty="0"/>
            </a:br>
            <a:r>
              <a:rPr lang="ru-RU" sz="1800" b="0" dirty="0"/>
              <a:t>Также продукция </a:t>
            </a:r>
            <a:r>
              <a:rPr lang="ru-RU" sz="1800" b="0" dirty="0" err="1"/>
              <a:t>Эспортируется</a:t>
            </a:r>
            <a:r>
              <a:rPr lang="ru-RU" sz="1800" b="0" dirty="0"/>
              <a:t> в Японию, Австралию, Аргентину, </a:t>
            </a:r>
            <a:r>
              <a:rPr lang="ru-RU" sz="1800" b="0" dirty="0" err="1"/>
              <a:t>голландию</a:t>
            </a:r>
            <a:r>
              <a:rPr lang="ru-RU" sz="1800" b="0" dirty="0"/>
              <a:t>, Канаду, США </a:t>
            </a:r>
            <a:br>
              <a:rPr lang="ru-RU" sz="1800" b="0" dirty="0"/>
            </a:br>
            <a:r>
              <a:rPr lang="ru-RU" sz="1800" b="0" dirty="0"/>
              <a:t>и </a:t>
            </a:r>
            <a:r>
              <a:rPr lang="ru-RU" sz="1800" b="0" dirty="0" err="1"/>
              <a:t>италию</a:t>
            </a:r>
            <a:r>
              <a:rPr lang="ru-RU" sz="1800" b="0" dirty="0"/>
              <a:t>. </a:t>
            </a:r>
            <a:br>
              <a:rPr lang="ru-RU" sz="1800" b="0" dirty="0"/>
            </a:br>
            <a:endParaRPr lang="ru-RU" sz="1800" b="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81000"/>
            <a:ext cx="3171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Рынок сбыта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62400" y="1371600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БЛИЖНЕЕ ЗАРУБЕЖЬЕ:</a:t>
            </a:r>
            <a:br>
              <a:rPr lang="ru-RU" sz="2800" b="1" dirty="0"/>
            </a:br>
            <a:r>
              <a:rPr lang="ru-RU" dirty="0"/>
              <a:t>КАЗАХСТАН</a:t>
            </a:r>
            <a:br>
              <a:rPr lang="ru-RU" dirty="0"/>
            </a:br>
            <a:r>
              <a:rPr lang="ru-RU" dirty="0"/>
              <a:t>ЭСТОНИЯ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590800"/>
            <a:ext cx="48768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" y="290377"/>
            <a:ext cx="838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Участие в конкурсах, выставках–награды.</a:t>
            </a:r>
          </a:p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Фабрика ежегодно участвует в выставках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Зимняя,Весенняя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Ладья,Всероссийская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Спасская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ярмарка,фестиваль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НХП «Вятский лапоть», «Подарок Санкт-Петербургу» и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др.Художники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принимают участие в конкурсах «Молодые дарования», «Мастеровые Вятки»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30" y="4322250"/>
            <a:ext cx="5401770" cy="236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3707985"/>
            <a:ext cx="3303270" cy="2859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400" y="7620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Участие в конкурсах, выставках–награды.</a:t>
            </a:r>
          </a:p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Фабрика ежегодно участвует в выставках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Зимняя,Весенняя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Ладья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0" y="2667000"/>
            <a:ext cx="5805314" cy="405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004" y="2130425"/>
            <a:ext cx="3076396" cy="441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4676301"/>
      </p:ext>
    </p:extLst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76600" y="381000"/>
            <a:ext cx="17764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Вывод: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143000"/>
            <a:ext cx="7696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Batang" pitchFamily="18" charset="-127"/>
              </a:rPr>
              <a:t>Я изучила историю предприятия и доказала, что предприятие ЗАО «Вятский сувенир» развивается, даёт рабочие места и радует покупателей своей продукцией.</a:t>
            </a:r>
            <a:endParaRPr lang="ru-RU" dirty="0">
              <a:latin typeface="+mj-lt"/>
              <a:ea typeface="Batang" pitchFamily="18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6017913" cy="4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762000"/>
            <a:ext cx="31646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Библиография: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1981200"/>
            <a:ext cx="7774949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hlinkClick r:id="rId3"/>
              </a:rPr>
              <a:t>http://www.vyatsky-souvenir.ru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en-US" sz="2400" dirty="0">
                <a:hlinkClick r:id="rId4"/>
              </a:rPr>
              <a:t>http://www.realmusic.ru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 статья в газете «Шаг за шагом – к мировому рынку»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hlinkClick r:id="rId5"/>
              </a:rPr>
              <a:t>http://nhpko.ru/</a:t>
            </a:r>
            <a:r>
              <a:rPr lang="ru-RU" sz="2400" dirty="0" err="1">
                <a:hlinkClick r:id="rId5"/>
              </a:rPr>
              <a:t>предприятия-нхп</a:t>
            </a:r>
            <a:r>
              <a:rPr lang="ru-RU" sz="2400" dirty="0">
                <a:hlinkClick r:id="rId5"/>
              </a:rPr>
              <a:t>/</a:t>
            </a:r>
            <a:r>
              <a:rPr lang="ru-RU" sz="2400" dirty="0" err="1">
                <a:hlinkClick r:id="rId5"/>
              </a:rPr>
              <a:t>зао</a:t>
            </a:r>
            <a:r>
              <a:rPr lang="ru-RU" sz="2400" dirty="0">
                <a:hlinkClick r:id="rId5"/>
              </a:rPr>
              <a:t>-«</a:t>
            </a:r>
            <a:r>
              <a:rPr lang="ru-RU" sz="2400" dirty="0" err="1">
                <a:hlinkClick r:id="rId5"/>
              </a:rPr>
              <a:t>вятский-сувенир</a:t>
            </a:r>
            <a:r>
              <a:rPr lang="ru-RU" sz="2400" dirty="0">
                <a:hlinkClick r:id="rId5"/>
              </a:rPr>
              <a:t>»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en-US" sz="2400" dirty="0">
                <a:hlinkClick r:id="rId6"/>
              </a:rPr>
              <a:t>http://www.vyatskaya-matreshka.ru/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14400" y="685800"/>
            <a:ext cx="7239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Нолинская</a:t>
            </a:r>
            <a:r>
              <a:rPr lang="ru-RU" b="1" dirty="0"/>
              <a:t> фабрика сувениров </a:t>
            </a:r>
            <a:r>
              <a:rPr lang="ru-RU" dirty="0"/>
              <a:t>берет своё начало от артели, объединившей в 1928 году несколько кустарей-одиночек и разместившейся в небольшом двухэтажном домике.  </a:t>
            </a:r>
            <a:r>
              <a:rPr lang="ru-RU" b="1" dirty="0"/>
              <a:t>27 июля 1930 </a:t>
            </a:r>
            <a:r>
              <a:rPr lang="ru-RU" dirty="0"/>
              <a:t>года артель была зарегистрирована, как государственное предприятие под названием промысловая артель инвалидов. 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esta" pitchFamily="2" charset="0"/>
              </a:rPr>
              <a:t>Основная продукция артели: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667000"/>
            <a:ext cx="2529653" cy="15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62400" y="4419600"/>
            <a:ext cx="1009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Гармонь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175120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5800" y="4648200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Бочки для засолки овощей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172200" y="579120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Сани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3886200"/>
            <a:ext cx="2563800" cy="17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3400" y="990600"/>
            <a:ext cx="792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А </a:t>
            </a:r>
            <a:r>
              <a:rPr lang="ru-RU" sz="2400" b="1" dirty="0"/>
              <a:t>в 1953 году </a:t>
            </a:r>
            <a:r>
              <a:rPr lang="ru-RU" sz="2400" dirty="0"/>
              <a:t>артель инвалидов была преобразована в артель «Свобода», в то время в ней работало уже 36 человек. В артели производилась точка деревянных шаров для химической промышленности, детские игрушки на токарной основе.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2971800"/>
            <a:ext cx="4004944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971800"/>
            <a:ext cx="5112618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8382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1958 год</a:t>
            </a:r>
            <a:r>
              <a:rPr lang="ru-RU" sz="2400" dirty="0"/>
              <a:t> артель «Свобода» поставляет 1000 матрёшек на Брюссельскую выставку. Это было первое знакомство иностранных фирм с </a:t>
            </a:r>
            <a:r>
              <a:rPr lang="ru-RU" sz="2400" dirty="0" err="1"/>
              <a:t>Нолинской</a:t>
            </a:r>
            <a:r>
              <a:rPr lang="ru-RU" sz="2400" dirty="0"/>
              <a:t> матрёшкой. До 1960 года выпускалось только 2 вида матрёшек – 4-х и 5-и предметные.</a:t>
            </a:r>
          </a:p>
        </p:txBody>
      </p:sp>
      <p:pic>
        <p:nvPicPr>
          <p:cNvPr id="6" name="Рисунок 5" descr="0_6def3_9238cb7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667000"/>
            <a:ext cx="3429000" cy="3429000"/>
          </a:xfrm>
          <a:prstGeom prst="rect">
            <a:avLst/>
          </a:prstGeom>
        </p:spPr>
      </p:pic>
      <p:pic>
        <p:nvPicPr>
          <p:cNvPr id="7" name="Рисунок 6" descr="0_6fd6a_581ea30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38400"/>
            <a:ext cx="3485664" cy="3276000"/>
          </a:xfrm>
          <a:prstGeom prst="rect">
            <a:avLst/>
          </a:prstGeom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2000" y="914400"/>
            <a:ext cx="76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1964 год </a:t>
            </a:r>
            <a:r>
              <a:rPr lang="ru-RU" sz="2000" dirty="0"/>
              <a:t>артель «Свобода» была реорганизована в </a:t>
            </a:r>
            <a:r>
              <a:rPr lang="ru-RU" sz="2000" dirty="0" err="1"/>
              <a:t>Нолинскую</a:t>
            </a:r>
            <a:r>
              <a:rPr lang="ru-RU" sz="2000" dirty="0"/>
              <a:t> фабрику игрушек. В расширяющемся ассортименте утверждена разработка главного художника предприятия В.Н. Никонова – «Матрёшка – груша».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590800"/>
            <a:ext cx="3047988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895600"/>
            <a:ext cx="4229948" cy="29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3000" y="762000"/>
            <a:ext cx="335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1968 году </a:t>
            </a:r>
            <a:r>
              <a:rPr lang="ru-RU" sz="2400" dirty="0"/>
              <a:t>была основана технология оформления матрёшек анилиновыми красителями. Применение красителей позволило иметь короткий технологический цикл в отделке, значительно повысилась производительность труда.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3601800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00" y="914400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1978 год </a:t>
            </a:r>
            <a:r>
              <a:rPr lang="ru-RU" sz="2400" dirty="0"/>
              <a:t>– художественный совет по декоративно-прикладному искусству при Кировском облисполкоме одобрил производство матрёшек, инкрустированных соломкой.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514600"/>
            <a:ext cx="7418678" cy="34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асть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0600" y="1066800"/>
            <a:ext cx="7467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ИНКРУСТАЦИЯ </a:t>
            </a:r>
            <a:r>
              <a:rPr lang="ru-RU" sz="2400" dirty="0"/>
              <a:t>- </a:t>
            </a:r>
            <a:r>
              <a:rPr lang="ru-RU" sz="3200" dirty="0"/>
              <a:t>техника декорирования какой-либо поверхности сочетанием разных материалов и, различного цвета, фактуры, текстуры.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3352800"/>
            <a:ext cx="3174266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124200"/>
            <a:ext cx="3207127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6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812</TotalTime>
  <Words>658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Batang</vt:lpstr>
      <vt:lpstr>Beresta</vt:lpstr>
      <vt:lpstr>Book Antiqua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Города России:  Москва  Нижний Новгород  Санкт-Петербург  Тверь  Владивосток      Также продукция Эспортируется в Японию, Австралию, Аргентину, голландию, Канаду, США  и италию.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Горев Максим Игоревич</cp:lastModifiedBy>
  <cp:revision>87</cp:revision>
  <dcterms:created xsi:type="dcterms:W3CDTF">2013-06-13T12:35:43Z</dcterms:created>
  <dcterms:modified xsi:type="dcterms:W3CDTF">2025-04-21T07:29:18Z</dcterms:modified>
</cp:coreProperties>
</file>