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8" r:id="rId3"/>
    <p:sldId id="305" r:id="rId4"/>
    <p:sldId id="307" r:id="rId5"/>
    <p:sldId id="279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23" r:id="rId14"/>
    <p:sldId id="316" r:id="rId15"/>
    <p:sldId id="315" r:id="rId16"/>
    <p:sldId id="324" r:id="rId17"/>
    <p:sldId id="294" r:id="rId18"/>
  </p:sldIdLst>
  <p:sldSz cx="24384000" cy="13716000"/>
  <p:notesSz cx="5143500" cy="9144000"/>
  <p:custDataLst>
    <p:tags r:id="rId20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73"/>
    <a:srgbClr val="4569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42" d="100"/>
          <a:sy n="42" d="100"/>
        </p:scale>
        <p:origin x="702" y="7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E8AFE-AF0A-4A49-A143-BD358BC78C07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22266-50EE-4DDD-A796-1A196B02E6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319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22266-50EE-4DDD-A796-1A196B02E62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22266-50EE-4DDD-A796-1A196B02E62A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2693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22266-50EE-4DDD-A796-1A196B02E62A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85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22266-50EE-4DDD-A796-1A196B02E62A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00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22266-50EE-4DDD-A796-1A196B02E62A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496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22266-50EE-4DDD-A796-1A196B02E62A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100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22266-50EE-4DDD-A796-1A196B02E62A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040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22266-50EE-4DDD-A796-1A196B02E62A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040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22266-50EE-4DDD-A796-1A196B02E62A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275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22266-50EE-4DDD-A796-1A196B02E62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353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22266-50EE-4DDD-A796-1A196B02E62A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493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22266-50EE-4DDD-A796-1A196B02E62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77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22266-50EE-4DDD-A796-1A196B02E62A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880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22266-50EE-4DDD-A796-1A196B02E62A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668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22266-50EE-4DDD-A796-1A196B02E62A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925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22266-50EE-4DDD-A796-1A196B02E62A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822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22266-50EE-4DDD-A796-1A196B02E62A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186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6A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2" name="image 1000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-26693"/>
            <a:ext cx="24384000" cy="13703300"/>
          </a:xfrm>
          <a:prstGeom prst="rect">
            <a:avLst/>
          </a:prstGeom>
        </p:spPr>
      </p:pic>
      <p:pic>
        <p:nvPicPr>
          <p:cNvPr id="10008" name="image 1000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3360" y="1477569"/>
            <a:ext cx="11374700" cy="9659812"/>
          </a:xfrm>
          <a:prstGeom prst="rect">
            <a:avLst/>
          </a:prstGeom>
        </p:spPr>
      </p:pic>
      <p:sp>
        <p:nvSpPr>
          <p:cNvPr id="10004" name="Object 10004"/>
          <p:cNvSpPr txBox="1"/>
          <p:nvPr/>
        </p:nvSpPr>
        <p:spPr>
          <a:xfrm>
            <a:off x="437420" y="1948070"/>
            <a:ext cx="10865619" cy="6432144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/>
            <a:endParaRPr lang="ru-RU" sz="8000" b="1" spc="224" dirty="0">
              <a:solidFill>
                <a:schemeClr val="bg1"/>
              </a:solidFill>
              <a:latin typeface="Gabriola" panose="04040605051002020D02" pitchFamily="82" charset="0"/>
              <a:ea typeface="幼圆" panose="02010509060101010101" pitchFamily="49" charset="-122"/>
            </a:endParaRPr>
          </a:p>
          <a:p>
            <a:pPr algn="ctr"/>
            <a:r>
              <a:rPr lang="ru-RU" sz="7500" b="1" spc="224" dirty="0" smtClean="0">
                <a:solidFill>
                  <a:schemeClr val="bg1"/>
                </a:solidFill>
                <a:latin typeface="Gabriola" panose="04040605051002020D02" pitchFamily="82" charset="0"/>
                <a:ea typeface="幼圆" panose="02010509060101010101" pitchFamily="49" charset="-122"/>
              </a:rPr>
              <a:t>Мастер-класс </a:t>
            </a:r>
            <a:r>
              <a:rPr lang="ru-RU" sz="7500" b="1" spc="224" dirty="0">
                <a:solidFill>
                  <a:schemeClr val="bg1"/>
                </a:solidFill>
                <a:latin typeface="Gabriola" panose="04040605051002020D02" pitchFamily="82" charset="0"/>
                <a:ea typeface="幼圆" panose="02010509060101010101" pitchFamily="49" charset="-122"/>
              </a:rPr>
              <a:t>Белых Ольги Михайловны</a:t>
            </a:r>
            <a:endParaRPr lang="en-US" sz="7500" b="1" dirty="0">
              <a:solidFill>
                <a:schemeClr val="bg1"/>
              </a:solidFill>
              <a:latin typeface="Gabriola" panose="04040605051002020D02" pitchFamily="82" charset="0"/>
            </a:endParaRPr>
          </a:p>
          <a:p>
            <a:pPr algn="ctr">
              <a:lnSpc>
                <a:spcPct val="100000"/>
              </a:lnSpc>
            </a:pPr>
            <a:r>
              <a:rPr lang="ru-RU" sz="7500" b="1" spc="224" dirty="0">
                <a:solidFill>
                  <a:schemeClr val="bg1"/>
                </a:solidFill>
                <a:latin typeface="Gabriola" panose="04040605051002020D02" pitchFamily="82" charset="0"/>
                <a:ea typeface="幼圆" panose="02010509060101010101" pitchFamily="49" charset="-122"/>
              </a:rPr>
              <a:t>«Работа педагога-наставника </a:t>
            </a:r>
          </a:p>
          <a:p>
            <a:pPr algn="ctr">
              <a:lnSpc>
                <a:spcPct val="100000"/>
              </a:lnSpc>
            </a:pPr>
            <a:r>
              <a:rPr lang="ru-RU" sz="7500" b="1" spc="224" dirty="0">
                <a:solidFill>
                  <a:schemeClr val="bg1"/>
                </a:solidFill>
                <a:latin typeface="Gabriola" panose="04040605051002020D02" pitchFamily="82" charset="0"/>
                <a:ea typeface="幼圆" panose="02010509060101010101" pitchFamily="49" charset="-122"/>
              </a:rPr>
              <a:t>с молодым специалистом по формированию метапонятия </a:t>
            </a:r>
          </a:p>
          <a:p>
            <a:pPr algn="ctr">
              <a:lnSpc>
                <a:spcPct val="100000"/>
              </a:lnSpc>
            </a:pPr>
            <a:r>
              <a:rPr lang="ru-RU" sz="7500" b="1" spc="224" dirty="0">
                <a:solidFill>
                  <a:schemeClr val="bg1"/>
                </a:solidFill>
                <a:latin typeface="Gabriola" panose="04040605051002020D02" pitchFamily="82" charset="0"/>
                <a:ea typeface="幼圆" panose="02010509060101010101" pitchFamily="49" charset="-122"/>
              </a:rPr>
              <a:t>в процессе обучения»</a:t>
            </a:r>
          </a:p>
          <a:p>
            <a:pPr algn="ctr">
              <a:lnSpc>
                <a:spcPct val="100000"/>
              </a:lnSpc>
            </a:pPr>
            <a:endParaRPr lang="ru-RU" sz="8000" b="1" spc="224" dirty="0">
              <a:solidFill>
                <a:srgbClr val="426974">
                  <a:alpha val="100000"/>
                </a:srgbClr>
              </a:solidFill>
              <a:latin typeface="Gabriola" panose="04040605051002020D02" pitchFamily="82" charset="0"/>
              <a:ea typeface="幼圆" panose="02010509060101010101" pitchFamily="49" charset="-122"/>
            </a:endParaRPr>
          </a:p>
          <a:p>
            <a:pPr algn="ctr">
              <a:lnSpc>
                <a:spcPct val="100000"/>
              </a:lnSpc>
            </a:pPr>
            <a:endParaRPr lang="ru-RU" sz="8000" b="1" spc="224" dirty="0">
              <a:solidFill>
                <a:srgbClr val="426974">
                  <a:alpha val="100000"/>
                </a:srgbClr>
              </a:solidFill>
              <a:latin typeface="Gabriola" panose="04040605051002020D02" pitchFamily="82" charset="0"/>
              <a:ea typeface="幼圆" panose="02010509060101010101" pitchFamily="49" charset="-122"/>
            </a:endParaRPr>
          </a:p>
        </p:txBody>
      </p:sp>
      <p:pic>
        <p:nvPicPr>
          <p:cNvPr id="10006" name="image 1000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V="1">
            <a:off x="12645185" y="5861794"/>
            <a:ext cx="10489135" cy="594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2C649C-7818-4F25-8587-9FB4414EFA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22848" y="6307475"/>
            <a:ext cx="5526363" cy="53795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76EDF6-32A0-4E25-A74E-E286A4D0E331}"/>
              </a:ext>
            </a:extLst>
          </p:cNvPr>
          <p:cNvSpPr txBox="1"/>
          <p:nvPr/>
        </p:nvSpPr>
        <p:spPr>
          <a:xfrm>
            <a:off x="14264640" y="3925600"/>
            <a:ext cx="8564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latin typeface="Gabriola" panose="04040605051002020D02" pitchFamily="82" charset="0"/>
              </a:rPr>
              <a:t>Ежедневник наставника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0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02" name="image 10000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1000021" name="image 10000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043900" y="10274300"/>
            <a:ext cx="1752600" cy="2209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346518-5254-4411-B947-B60FE1EE7E36}"/>
              </a:ext>
            </a:extLst>
          </p:cNvPr>
          <p:cNvSpPr txBox="1"/>
          <p:nvPr/>
        </p:nvSpPr>
        <p:spPr>
          <a:xfrm>
            <a:off x="13077070" y="681415"/>
            <a:ext cx="9902069" cy="1058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endParaRPr lang="ru-RU" sz="4400" b="1" dirty="0">
              <a:solidFill>
                <a:srgbClr val="456A73"/>
              </a:solidFill>
              <a:latin typeface="Gabriola" panose="04040605051002020D02" pitchFamily="82" charset="0"/>
            </a:endParaRPr>
          </a:p>
          <a:p>
            <a:pPr eaLnBrk="1" hangingPunct="1">
              <a:defRPr/>
            </a:pPr>
            <a:endParaRPr lang="ru-RU" sz="4400" b="1" dirty="0">
              <a:solidFill>
                <a:srgbClr val="456A73"/>
              </a:solidFill>
              <a:latin typeface="Gabriola" panose="04040605051002020D02" pitchFamily="82" charset="0"/>
            </a:endParaRPr>
          </a:p>
          <a:p>
            <a:pPr algn="just" eaLnBrk="1" hangingPunct="1">
              <a:defRPr/>
            </a:pPr>
            <a:r>
              <a:rPr lang="ru-RU" sz="8800" b="1" dirty="0">
                <a:solidFill>
                  <a:srgbClr val="0070C0"/>
                </a:solidFill>
                <a:latin typeface="Gabriola" panose="04040605051002020D02" pitchFamily="82" charset="0"/>
              </a:rPr>
              <a:t>Основные свойства</a:t>
            </a:r>
          </a:p>
          <a:p>
            <a:pPr algn="just" eaLnBrk="1" hangingPunct="1">
              <a:defRPr/>
            </a:pPr>
            <a:r>
              <a:rPr lang="ru-RU" sz="7200" dirty="0">
                <a:latin typeface="Gabriola" panose="04040605051002020D02" pitchFamily="82" charset="0"/>
              </a:rPr>
              <a:t>Если соединение реагирует с </a:t>
            </a:r>
            <a:r>
              <a:rPr lang="ru-RU" sz="7200" b="1" dirty="0">
                <a:solidFill>
                  <a:srgbClr val="FF0000"/>
                </a:solidFill>
                <a:latin typeface="Gabriola" panose="04040605051002020D02" pitchFamily="82" charset="0"/>
              </a:rPr>
              <a:t>кислотой</a:t>
            </a:r>
            <a:r>
              <a:rPr lang="ru-RU" sz="7200" dirty="0">
                <a:latin typeface="Gabriola" panose="04040605051002020D02" pitchFamily="82" charset="0"/>
              </a:rPr>
              <a:t> с образованием соли и воды, то оно обладает </a:t>
            </a:r>
            <a:r>
              <a:rPr lang="ru-RU" sz="7200" dirty="0">
                <a:solidFill>
                  <a:srgbClr val="456A73"/>
                </a:solidFill>
                <a:latin typeface="Gabriola" panose="04040605051002020D02" pitchFamily="82" charset="0"/>
              </a:rPr>
              <a:t>основными свойствами:</a:t>
            </a:r>
          </a:p>
          <a:p>
            <a:pPr eaLnBrk="1" hangingPunct="1">
              <a:defRPr/>
            </a:pPr>
            <a:endParaRPr lang="ru-RU" sz="4400" dirty="0">
              <a:solidFill>
                <a:srgbClr val="456A73"/>
              </a:solidFill>
              <a:latin typeface="Gabriola" panose="04040605051002020D02" pitchFamily="82" charset="0"/>
            </a:endParaRPr>
          </a:p>
          <a:p>
            <a:pPr eaLnBrk="1" hangingPunct="1">
              <a:defRPr/>
            </a:pPr>
            <a:endParaRPr lang="ru-RU" sz="3600" dirty="0">
              <a:solidFill>
                <a:srgbClr val="456A73"/>
              </a:solidFill>
              <a:latin typeface="Gabriola" panose="04040605051002020D02" pitchFamily="82" charset="0"/>
            </a:endParaRPr>
          </a:p>
          <a:p>
            <a:pPr eaLnBrk="1" hangingPunct="1">
              <a:defRPr/>
            </a:pPr>
            <a:r>
              <a:rPr lang="ru-RU" sz="6600" b="1" dirty="0" err="1">
                <a:solidFill>
                  <a:srgbClr val="0070C0"/>
                </a:solidFill>
                <a:latin typeface="Gabriola" panose="04040605051002020D02" pitchFamily="82" charset="0"/>
              </a:rPr>
              <a:t>Ca</a:t>
            </a:r>
            <a:r>
              <a:rPr lang="ru-RU" sz="6600" b="1" dirty="0">
                <a:solidFill>
                  <a:srgbClr val="0070C0"/>
                </a:solidFill>
                <a:latin typeface="Gabriola" panose="04040605051002020D02" pitchFamily="82" charset="0"/>
              </a:rPr>
              <a:t>(OH)2 </a:t>
            </a:r>
            <a:r>
              <a:rPr lang="ru-RU" sz="6600" dirty="0">
                <a:latin typeface="Gabriola" panose="04040605051002020D02" pitchFamily="82" charset="0"/>
              </a:rPr>
              <a:t>+ H2SO4 = CaSO4+ 2H2O</a:t>
            </a:r>
          </a:p>
          <a:p>
            <a:pPr algn="ctr"/>
            <a:endParaRPr lang="ru-RU" sz="7200" b="1" dirty="0">
              <a:solidFill>
                <a:srgbClr val="456A73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570CD3-905E-4E35-9706-643E2873865B}"/>
              </a:ext>
            </a:extLst>
          </p:cNvPr>
          <p:cNvSpPr txBox="1"/>
          <p:nvPr/>
        </p:nvSpPr>
        <p:spPr>
          <a:xfrm>
            <a:off x="1587500" y="1995111"/>
            <a:ext cx="9429985" cy="904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8800" b="1" dirty="0">
                <a:solidFill>
                  <a:srgbClr val="FF0000"/>
                </a:solidFill>
                <a:latin typeface="Gabriola" panose="04040605051002020D02" pitchFamily="82" charset="0"/>
              </a:rPr>
              <a:t>Кислотные свойства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7200" dirty="0">
                <a:latin typeface="Gabriola" panose="04040605051002020D02" pitchFamily="82" charset="0"/>
              </a:rPr>
              <a:t>Если соединение реагирует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briola" panose="04040605051002020D02" pitchFamily="82" charset="0"/>
              </a:rPr>
              <a:t>со щёлочью</a:t>
            </a:r>
            <a:r>
              <a:rPr lang="ru-RU" sz="7200" b="1" dirty="0">
                <a:solidFill>
                  <a:srgbClr val="0070C0"/>
                </a:solidFill>
                <a:latin typeface="Gabriola" panose="04040605051002020D02" pitchFamily="82" charset="0"/>
              </a:rPr>
              <a:t> </a:t>
            </a:r>
            <a:r>
              <a:rPr lang="ru-RU" sz="7200" dirty="0">
                <a:latin typeface="Gabriola" panose="04040605051002020D02" pitchFamily="82" charset="0"/>
              </a:rPr>
              <a:t>с образованием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7200" dirty="0">
                <a:latin typeface="Gabriola" panose="04040605051002020D02" pitchFamily="82" charset="0"/>
              </a:rPr>
              <a:t>соли и воды, то оно обладает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7200" dirty="0">
                <a:latin typeface="Gabriola" panose="04040605051002020D02" pitchFamily="82" charset="0"/>
              </a:rPr>
              <a:t> </a:t>
            </a:r>
            <a:r>
              <a:rPr lang="ru-RU" sz="72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briola" panose="04040605051002020D02" pitchFamily="82" charset="0"/>
              </a:rPr>
              <a:t>кислотными свойствами</a:t>
            </a:r>
            <a:r>
              <a:rPr lang="ru-RU" sz="7200" dirty="0">
                <a:latin typeface="Gabriola" panose="04040605051002020D02" pitchFamily="82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8000" dirty="0">
              <a:latin typeface="Gabriola" panose="04040605051002020D02" pitchFamily="82" charset="0"/>
            </a:endParaRPr>
          </a:p>
          <a:p>
            <a:pPr eaLnBrk="1" hangingPunct="1"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briola" panose="04040605051002020D02" pitchFamily="82" charset="0"/>
              </a:rPr>
              <a:t>H</a:t>
            </a:r>
            <a:r>
              <a:rPr lang="en-US" sz="6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briola" panose="04040605051002020D02" pitchFamily="82" charset="0"/>
              </a:rPr>
              <a:t>2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briola" panose="04040605051002020D02" pitchFamily="82" charset="0"/>
              </a:rPr>
              <a:t>SO</a:t>
            </a:r>
            <a:r>
              <a:rPr lang="en-US" sz="6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briola" panose="04040605051002020D02" pitchFamily="82" charset="0"/>
              </a:rPr>
              <a:t>4</a:t>
            </a:r>
            <a:r>
              <a:rPr lang="en-US" sz="6600" dirty="0">
                <a:latin typeface="Gabriola" panose="04040605051002020D02" pitchFamily="82" charset="0"/>
              </a:rPr>
              <a:t> + 2KOH = K</a:t>
            </a:r>
            <a:r>
              <a:rPr lang="en-US" sz="6600" baseline="-25000" dirty="0">
                <a:latin typeface="Gabriola" panose="04040605051002020D02" pitchFamily="82" charset="0"/>
              </a:rPr>
              <a:t>2</a:t>
            </a:r>
            <a:r>
              <a:rPr lang="en-US" sz="6600" dirty="0">
                <a:latin typeface="Gabriola" panose="04040605051002020D02" pitchFamily="82" charset="0"/>
              </a:rPr>
              <a:t>SO</a:t>
            </a:r>
            <a:r>
              <a:rPr lang="en-US" sz="6600" baseline="-25000" dirty="0">
                <a:latin typeface="Gabriola" panose="04040605051002020D02" pitchFamily="82" charset="0"/>
              </a:rPr>
              <a:t>4</a:t>
            </a:r>
            <a:r>
              <a:rPr lang="en-US" sz="6600" dirty="0">
                <a:latin typeface="Gabriola" panose="04040605051002020D02" pitchFamily="82" charset="0"/>
              </a:rPr>
              <a:t> + 2H</a:t>
            </a:r>
            <a:r>
              <a:rPr lang="en-US" sz="6600" baseline="-25000" dirty="0">
                <a:latin typeface="Gabriola" panose="04040605051002020D02" pitchFamily="82" charset="0"/>
              </a:rPr>
              <a:t>2</a:t>
            </a:r>
            <a:r>
              <a:rPr lang="en-US" sz="6600" dirty="0">
                <a:latin typeface="Gabriola" panose="04040605051002020D02" pitchFamily="82" charset="0"/>
              </a:rPr>
              <a:t>O</a:t>
            </a:r>
          </a:p>
          <a:p>
            <a:endParaRPr lang="ru-RU" sz="54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204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02" name="image 10000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1000021" name="image 10000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043900" y="10274300"/>
            <a:ext cx="1752600" cy="2209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346518-5254-4411-B947-B60FE1EE7E36}"/>
              </a:ext>
            </a:extLst>
          </p:cNvPr>
          <p:cNvSpPr txBox="1"/>
          <p:nvPr/>
        </p:nvSpPr>
        <p:spPr>
          <a:xfrm>
            <a:off x="12992730" y="1231900"/>
            <a:ext cx="11009633" cy="104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endParaRPr lang="ru-RU" sz="6000" b="1" dirty="0">
              <a:solidFill>
                <a:srgbClr val="456A73"/>
              </a:solidFill>
              <a:latin typeface="Gabriola" panose="04040605051002020D02" pitchFamily="82" charset="0"/>
            </a:endParaRPr>
          </a:p>
          <a:p>
            <a:pPr eaLnBrk="1" hangingPunct="1"/>
            <a:r>
              <a:rPr lang="ru-RU" sz="6000" dirty="0">
                <a:latin typeface="Gabriola" panose="04040605051002020D02" pitchFamily="82" charset="0"/>
              </a:rPr>
              <a:t>Взаимодействует </a:t>
            </a:r>
            <a:r>
              <a:rPr lang="ru-RU" sz="6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briola" panose="04040605051002020D02" pitchFamily="82" charset="0"/>
              </a:rPr>
              <a:t>с</a:t>
            </a:r>
            <a:r>
              <a:rPr lang="ru-RU" sz="6000" dirty="0">
                <a:latin typeface="Gabriola" panose="04040605051002020D02" pitchFamily="82" charset="0"/>
              </a:rPr>
              <a:t>  </a:t>
            </a:r>
            <a:r>
              <a:rPr lang="ru-RU" sz="6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briola" panose="04040605051002020D02" pitchFamily="82" charset="0"/>
              </a:rPr>
              <a:t>кислотой</a:t>
            </a:r>
            <a:r>
              <a:rPr lang="ru-RU" sz="6000" dirty="0">
                <a:latin typeface="Gabriola" panose="04040605051002020D02" pitchFamily="82" charset="0"/>
              </a:rPr>
              <a:t>, следовательно,  </a:t>
            </a:r>
            <a:r>
              <a:rPr lang="ru-RU" sz="6000" dirty="0">
                <a:solidFill>
                  <a:srgbClr val="456A73"/>
                </a:solidFill>
                <a:latin typeface="Gabriola" panose="04040605051002020D02" pitchFamily="82" charset="0"/>
              </a:rPr>
              <a:t>проявляет </a:t>
            </a:r>
            <a:r>
              <a:rPr lang="ru-RU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briola" panose="04040605051002020D02" pitchFamily="82" charset="0"/>
              </a:rPr>
              <a:t>основные свойства: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6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en-US" sz="6000" dirty="0">
                <a:solidFill>
                  <a:srgbClr val="456A7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briola" panose="04040605051002020D02" pitchFamily="82" charset="0"/>
              </a:rPr>
              <a:t>2Al(OH)</a:t>
            </a:r>
            <a:r>
              <a:rPr lang="en-US" sz="6000" baseline="-25000" dirty="0">
                <a:solidFill>
                  <a:srgbClr val="456A7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briola" panose="04040605051002020D02" pitchFamily="82" charset="0"/>
              </a:rPr>
              <a:t>3</a:t>
            </a:r>
            <a:r>
              <a:rPr lang="ru-RU" sz="6000" baseline="-25000" dirty="0">
                <a:solidFill>
                  <a:srgbClr val="456A73"/>
                </a:solidFill>
                <a:latin typeface="Gabriola" panose="04040605051002020D02" pitchFamily="82" charset="0"/>
              </a:rPr>
              <a:t> </a:t>
            </a:r>
            <a:r>
              <a:rPr lang="ru-RU" sz="4000" baseline="-25000" dirty="0">
                <a:solidFill>
                  <a:srgbClr val="456A73"/>
                </a:solidFill>
                <a:latin typeface="Gabriola" panose="04040605051002020D02" pitchFamily="82" charset="0"/>
              </a:rPr>
              <a:t>осадок </a:t>
            </a:r>
            <a:r>
              <a:rPr lang="ru-RU" sz="6000" dirty="0">
                <a:latin typeface="Gabriola" panose="04040605051002020D02" pitchFamily="82" charset="0"/>
              </a:rPr>
              <a:t>+</a:t>
            </a:r>
            <a:r>
              <a:rPr lang="ru-RU" sz="6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briola" panose="04040605051002020D02" pitchFamily="82" charset="0"/>
              </a:rPr>
              <a:t>3H</a:t>
            </a:r>
            <a:r>
              <a:rPr lang="ru-RU" sz="6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briola" panose="04040605051002020D02" pitchFamily="82" charset="0"/>
              </a:rPr>
              <a:t>2</a:t>
            </a:r>
            <a:r>
              <a:rPr 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briola" panose="04040605051002020D02" pitchFamily="82" charset="0"/>
              </a:rPr>
              <a:t>SO</a:t>
            </a:r>
            <a:r>
              <a:rPr lang="ru-RU" sz="6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briola" panose="04040605051002020D02" pitchFamily="82" charset="0"/>
              </a:rPr>
              <a:t>4</a:t>
            </a:r>
            <a:r>
              <a:rPr lang="ru-RU" sz="6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en-US" sz="6000" dirty="0">
                <a:latin typeface="Gabriola" panose="04040605051002020D02" pitchFamily="82" charset="0"/>
              </a:rPr>
              <a:t> = Al</a:t>
            </a:r>
            <a:r>
              <a:rPr lang="en-US" sz="6000" baseline="-25000" dirty="0">
                <a:latin typeface="Gabriola" panose="04040605051002020D02" pitchFamily="82" charset="0"/>
              </a:rPr>
              <a:t>2</a:t>
            </a:r>
            <a:r>
              <a:rPr lang="en-US" sz="6000" dirty="0">
                <a:latin typeface="Gabriola" panose="04040605051002020D02" pitchFamily="82" charset="0"/>
              </a:rPr>
              <a:t>(SO</a:t>
            </a:r>
            <a:r>
              <a:rPr lang="en-US" sz="6000" baseline="-25000" dirty="0">
                <a:latin typeface="Gabriola" panose="04040605051002020D02" pitchFamily="82" charset="0"/>
              </a:rPr>
              <a:t>4</a:t>
            </a:r>
            <a:r>
              <a:rPr lang="en-US" sz="6000" dirty="0">
                <a:latin typeface="Gabriola" panose="04040605051002020D02" pitchFamily="82" charset="0"/>
              </a:rPr>
              <a:t>)</a:t>
            </a:r>
            <a:r>
              <a:rPr lang="en-US" sz="6000" baseline="-25000" dirty="0">
                <a:latin typeface="Gabriola" panose="04040605051002020D02" pitchFamily="82" charset="0"/>
              </a:rPr>
              <a:t>3</a:t>
            </a:r>
            <a:r>
              <a:rPr lang="en-US" sz="6000" dirty="0">
                <a:latin typeface="Gabriola" panose="04040605051002020D02" pitchFamily="82" charset="0"/>
              </a:rPr>
              <a:t>+ 6H</a:t>
            </a:r>
            <a:r>
              <a:rPr lang="en-US" sz="6000" baseline="-25000" dirty="0">
                <a:latin typeface="Gabriola" panose="04040605051002020D02" pitchFamily="82" charset="0"/>
              </a:rPr>
              <a:t>2</a:t>
            </a:r>
            <a:r>
              <a:rPr lang="en-US" sz="6000" dirty="0">
                <a:latin typeface="Gabriola" panose="04040605051002020D02" pitchFamily="82" charset="0"/>
              </a:rPr>
              <a:t>O</a:t>
            </a:r>
            <a:endParaRPr lang="ru-RU" sz="6000" dirty="0">
              <a:latin typeface="Gabriola" panose="04040605051002020D02" pitchFamily="82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6000" dirty="0">
              <a:latin typeface="Gabriola" panose="04040605051002020D02" pitchFamily="82" charset="0"/>
            </a:endParaRPr>
          </a:p>
          <a:p>
            <a:pPr eaLnBrk="1" hangingPunct="1"/>
            <a:r>
              <a:rPr lang="ru-RU" sz="6000" dirty="0">
                <a:latin typeface="Gabriola" panose="04040605051002020D02" pitchFamily="82" charset="0"/>
              </a:rPr>
              <a:t>Взаимодействует </a:t>
            </a:r>
            <a:r>
              <a:rPr lang="ru-RU" sz="6000" dirty="0">
                <a:solidFill>
                  <a:srgbClr val="456A7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briola" panose="04040605051002020D02" pitchFamily="82" charset="0"/>
              </a:rPr>
              <a:t>со щёлочью</a:t>
            </a:r>
            <a:r>
              <a:rPr lang="ru-RU" sz="6000" dirty="0">
                <a:latin typeface="Gabriola" panose="04040605051002020D02" pitchFamily="82" charset="0"/>
              </a:rPr>
              <a:t>, следовательно, проявляет </a:t>
            </a:r>
            <a:r>
              <a:rPr lang="ru-RU" sz="6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briola" panose="04040605051002020D02" pitchFamily="82" charset="0"/>
              </a:rPr>
              <a:t>кислотные свойства: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briola" panose="04040605051002020D02" pitchFamily="82" charset="0"/>
              </a:rPr>
              <a:t>Al(OH)</a:t>
            </a:r>
            <a:r>
              <a:rPr lang="en-US" sz="6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briola" panose="04040605051002020D02" pitchFamily="82" charset="0"/>
              </a:rPr>
              <a:t>3</a:t>
            </a:r>
            <a:r>
              <a:rPr lang="ru-RU" sz="6000" baseline="-25000" dirty="0">
                <a:latin typeface="Gabriola" panose="04040605051002020D02" pitchFamily="82" charset="0"/>
              </a:rPr>
              <a:t> осадок</a:t>
            </a:r>
            <a:r>
              <a:rPr lang="ru-RU" sz="6000" dirty="0">
                <a:latin typeface="Gabriola" panose="04040605051002020D02" pitchFamily="82" charset="0"/>
              </a:rPr>
              <a:t> + </a:t>
            </a:r>
            <a:r>
              <a:rPr lang="en-US" sz="6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briola" panose="04040605051002020D02" pitchFamily="82" charset="0"/>
              </a:rPr>
              <a:t>NaOH</a:t>
            </a:r>
            <a:r>
              <a:rPr lang="en-US" sz="6000" dirty="0">
                <a:solidFill>
                  <a:schemeClr val="tx2">
                    <a:lumMod val="50000"/>
                  </a:schemeClr>
                </a:solidFill>
                <a:latin typeface="Gabriola" panose="04040605051002020D02" pitchFamily="82" charset="0"/>
              </a:rPr>
              <a:t> </a:t>
            </a:r>
            <a:r>
              <a:rPr lang="en-US" sz="6000" dirty="0">
                <a:latin typeface="Gabriola" panose="04040605051002020D02" pitchFamily="82" charset="0"/>
              </a:rPr>
              <a:t>= Na[Al(OH)</a:t>
            </a:r>
            <a:r>
              <a:rPr lang="en-US" sz="6000" baseline="-25000" dirty="0">
                <a:latin typeface="Gabriola" panose="04040605051002020D02" pitchFamily="82" charset="0"/>
              </a:rPr>
              <a:t>4</a:t>
            </a:r>
            <a:r>
              <a:rPr lang="en-US" sz="6000" dirty="0">
                <a:latin typeface="Gabriola" panose="04040605051002020D02" pitchFamily="82" charset="0"/>
              </a:rPr>
              <a:t>]</a:t>
            </a:r>
            <a:endParaRPr lang="ru-RU" sz="60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abriola" panose="04040605051002020D02" pitchFamily="82" charset="0"/>
            </a:endParaRPr>
          </a:p>
          <a:p>
            <a:pPr algn="ctr"/>
            <a:endParaRPr lang="ru-RU" sz="7200" b="1" dirty="0">
              <a:solidFill>
                <a:srgbClr val="456A73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570CD3-905E-4E35-9706-643E2873865B}"/>
              </a:ext>
            </a:extLst>
          </p:cNvPr>
          <p:cNvSpPr txBox="1"/>
          <p:nvPr/>
        </p:nvSpPr>
        <p:spPr>
          <a:xfrm>
            <a:off x="1868396" y="4118768"/>
            <a:ext cx="184731" cy="12311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9900" b="1" dirty="0">
              <a:solidFill>
                <a:srgbClr val="456A73"/>
              </a:solidFill>
              <a:latin typeface="Gabriola" panose="04040605051002020D02" pitchFamily="82" charset="0"/>
            </a:endParaRPr>
          </a:p>
          <a:p>
            <a:endParaRPr lang="ru-RU" sz="59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82FA85-3A1F-47BD-8752-45C5DDA31861}"/>
              </a:ext>
            </a:extLst>
          </p:cNvPr>
          <p:cNvSpPr txBox="1"/>
          <p:nvPr/>
        </p:nvSpPr>
        <p:spPr>
          <a:xfrm>
            <a:off x="2386008" y="3272403"/>
            <a:ext cx="8220715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>
                <a:solidFill>
                  <a:srgbClr val="456A73"/>
                </a:solidFill>
                <a:latin typeface="Gabriola" panose="04040605051002020D02" pitchFamily="82" charset="0"/>
              </a:rPr>
              <a:t>Доказательства </a:t>
            </a:r>
            <a:r>
              <a:rPr lang="ru-RU" sz="11500" b="1" dirty="0">
                <a:solidFill>
                  <a:srgbClr val="0070C0"/>
                </a:solidFill>
                <a:latin typeface="Gabriola" panose="04040605051002020D02" pitchFamily="82" charset="0"/>
              </a:rPr>
              <a:t>амфот</a:t>
            </a:r>
            <a:r>
              <a:rPr lang="ru-RU" sz="11500" b="1" dirty="0">
                <a:solidFill>
                  <a:srgbClr val="FF0000"/>
                </a:solidFill>
                <a:latin typeface="Gabriola" panose="04040605051002020D02" pitchFamily="82" charset="0"/>
              </a:rPr>
              <a:t>ерности</a:t>
            </a:r>
            <a:r>
              <a:rPr lang="ru-RU" sz="11500" b="1" dirty="0">
                <a:solidFill>
                  <a:srgbClr val="456A73"/>
                </a:solidFill>
                <a:latin typeface="Gabriola" panose="04040605051002020D02" pitchFamily="82" charset="0"/>
              </a:rPr>
              <a:t> гидроксида алюминия.</a:t>
            </a:r>
          </a:p>
        </p:txBody>
      </p:sp>
    </p:spTree>
    <p:extLst>
      <p:ext uri="{BB962C8B-B14F-4D97-AF65-F5344CB8AC3E}">
        <p14:creationId xmlns:p14="http://schemas.microsoft.com/office/powerpoint/2010/main" val="181721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02" name="image 10000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1000021" name="image 10000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043900" y="10274300"/>
            <a:ext cx="1752600" cy="2209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346518-5254-4411-B947-B60FE1EE7E36}"/>
              </a:ext>
            </a:extLst>
          </p:cNvPr>
          <p:cNvSpPr txBox="1"/>
          <p:nvPr/>
        </p:nvSpPr>
        <p:spPr>
          <a:xfrm>
            <a:off x="13366517" y="681415"/>
            <a:ext cx="9902069" cy="12834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endParaRPr lang="ru-RU" sz="4400" b="1" dirty="0">
              <a:solidFill>
                <a:srgbClr val="456A73"/>
              </a:solidFill>
              <a:latin typeface="Gabriola" panose="04040605051002020D02" pitchFamily="82" charset="0"/>
            </a:endParaRPr>
          </a:p>
          <a:p>
            <a:pPr eaLnBrk="1" hangingPunct="1">
              <a:defRPr/>
            </a:pPr>
            <a:endParaRPr lang="ru-RU" sz="4400" b="1" dirty="0">
              <a:solidFill>
                <a:srgbClr val="456A73"/>
              </a:solidFill>
              <a:latin typeface="Gabriola" panose="04040605051002020D02" pitchFamily="82" charset="0"/>
            </a:endParaRPr>
          </a:p>
          <a:p>
            <a:pPr algn="ctr"/>
            <a:r>
              <a:rPr lang="ru-RU" sz="7200" b="1" dirty="0">
                <a:solidFill>
                  <a:srgbClr val="456A73"/>
                </a:solidFill>
                <a:latin typeface="Gabriola" panose="04040605051002020D02" pitchFamily="82" charset="0"/>
              </a:rPr>
              <a:t>Правильный ответ</a:t>
            </a:r>
          </a:p>
          <a:p>
            <a:pPr algn="ctr"/>
            <a:endParaRPr lang="ru-RU" sz="7200" b="1" dirty="0">
              <a:solidFill>
                <a:srgbClr val="456A73"/>
              </a:solidFill>
              <a:latin typeface="Gabriola" panose="04040605051002020D02" pitchFamily="82" charset="0"/>
            </a:endParaRPr>
          </a:p>
          <a:p>
            <a:pPr algn="ctr"/>
            <a:endParaRPr lang="ru-RU" sz="2800" b="1" dirty="0">
              <a:solidFill>
                <a:srgbClr val="456A73"/>
              </a:solidFill>
              <a:latin typeface="Gabriola" panose="04040605051002020D02" pitchFamily="82" charset="0"/>
            </a:endParaRPr>
          </a:p>
          <a:p>
            <a:pPr algn="ctr"/>
            <a:endParaRPr lang="ru-RU" sz="6600" b="1" dirty="0">
              <a:solidFill>
                <a:srgbClr val="456A73"/>
              </a:solidFill>
              <a:latin typeface="Gabriola" panose="04040605051002020D02" pitchFamily="82" charset="0"/>
            </a:endParaRPr>
          </a:p>
          <a:p>
            <a:r>
              <a:rPr lang="en-US" sz="6600" dirty="0">
                <a:latin typeface="Gabriola" panose="04040605051002020D02" pitchFamily="82" charset="0"/>
              </a:rPr>
              <a:t>Mg(OH)2 </a:t>
            </a:r>
            <a:r>
              <a:rPr lang="ru-RU" sz="6600" dirty="0">
                <a:latin typeface="Gabriola" panose="04040605051002020D02" pitchFamily="82" charset="0"/>
              </a:rPr>
              <a:t>,</a:t>
            </a:r>
            <a:r>
              <a:rPr lang="en-US" sz="6600" dirty="0">
                <a:latin typeface="Gabriola" panose="04040605051002020D02" pitchFamily="82" charset="0"/>
              </a:rPr>
              <a:t>  </a:t>
            </a:r>
            <a:r>
              <a:rPr lang="ru-RU" sz="6600" dirty="0">
                <a:latin typeface="Gabriola" panose="04040605051002020D02" pitchFamily="82" charset="0"/>
              </a:rPr>
              <a:t>   </a:t>
            </a:r>
            <a:r>
              <a:rPr lang="en-US" sz="6600" b="1" dirty="0" err="1">
                <a:solidFill>
                  <a:srgbClr val="00B050"/>
                </a:solidFill>
                <a:latin typeface="Gabriola" panose="04040605051002020D02" pitchFamily="82" charset="0"/>
              </a:rPr>
              <a:t>Zn</a:t>
            </a:r>
            <a:r>
              <a:rPr lang="en-US" sz="6600" dirty="0" err="1">
                <a:latin typeface="Gabriola" panose="04040605051002020D02" pitchFamily="82" charset="0"/>
              </a:rPr>
              <a:t>O</a:t>
            </a:r>
            <a:r>
              <a:rPr lang="ru-RU" sz="6600" dirty="0">
                <a:latin typeface="Gabriola" panose="04040605051002020D02" pitchFamily="82" charset="0"/>
              </a:rPr>
              <a:t> , С</a:t>
            </a:r>
            <a:r>
              <a:rPr lang="en-US" sz="6600" dirty="0" err="1">
                <a:latin typeface="Gabriola" panose="04040605051002020D02" pitchFamily="82" charset="0"/>
              </a:rPr>
              <a:t>aO</a:t>
            </a:r>
            <a:r>
              <a:rPr lang="ru-RU" sz="6600" dirty="0">
                <a:latin typeface="Gabriola" panose="04040605051002020D02" pitchFamily="82" charset="0"/>
              </a:rPr>
              <a:t>,</a:t>
            </a:r>
            <a:r>
              <a:rPr lang="en-US" sz="6600" dirty="0">
                <a:latin typeface="Gabriola" panose="04040605051002020D02" pitchFamily="82" charset="0"/>
              </a:rPr>
              <a:t>   Cu(OH)2</a:t>
            </a:r>
          </a:p>
          <a:p>
            <a:r>
              <a:rPr lang="en-US" sz="6600" b="1" dirty="0">
                <a:solidFill>
                  <a:srgbClr val="00B050"/>
                </a:solidFill>
                <a:latin typeface="Gabriola" panose="04040605051002020D02" pitchFamily="82" charset="0"/>
              </a:rPr>
              <a:t>Al</a:t>
            </a:r>
            <a:r>
              <a:rPr lang="en-US" sz="6600" dirty="0">
                <a:latin typeface="Gabriola" panose="04040605051002020D02" pitchFamily="82" charset="0"/>
              </a:rPr>
              <a:t>(OH)3</a:t>
            </a:r>
            <a:r>
              <a:rPr lang="ru-RU" sz="6600" dirty="0">
                <a:latin typeface="Gabriola" panose="04040605051002020D02" pitchFamily="82" charset="0"/>
              </a:rPr>
              <a:t>,</a:t>
            </a:r>
            <a:r>
              <a:rPr lang="en-US" sz="6600" dirty="0">
                <a:latin typeface="Gabriola" panose="04040605051002020D02" pitchFamily="82" charset="0"/>
              </a:rPr>
              <a:t>   </a:t>
            </a:r>
            <a:r>
              <a:rPr lang="en-US" sz="6600" b="1" dirty="0" err="1">
                <a:solidFill>
                  <a:srgbClr val="00B050"/>
                </a:solidFill>
                <a:latin typeface="Gabriola" panose="04040605051002020D02" pitchFamily="82" charset="0"/>
              </a:rPr>
              <a:t>Be</a:t>
            </a:r>
            <a:r>
              <a:rPr lang="en-US" sz="6600" dirty="0" err="1">
                <a:latin typeface="Gabriola" panose="04040605051002020D02" pitchFamily="82" charset="0"/>
              </a:rPr>
              <a:t>O</a:t>
            </a:r>
            <a:r>
              <a:rPr lang="ru-RU" sz="6600" dirty="0">
                <a:latin typeface="Gabriola" panose="04040605051002020D02" pitchFamily="82" charset="0"/>
              </a:rPr>
              <a:t>,</a:t>
            </a:r>
            <a:r>
              <a:rPr lang="en-US" sz="6600" dirty="0">
                <a:latin typeface="Gabriola" panose="04040605051002020D02" pitchFamily="82" charset="0"/>
              </a:rPr>
              <a:t>    </a:t>
            </a:r>
            <a:r>
              <a:rPr lang="en-US" sz="6600" dirty="0" err="1">
                <a:latin typeface="Gabriola" panose="04040605051002020D02" pitchFamily="82" charset="0"/>
              </a:rPr>
              <a:t>AgOH</a:t>
            </a:r>
            <a:r>
              <a:rPr lang="ru-RU" sz="6600" dirty="0">
                <a:latin typeface="Gabriola" panose="04040605051002020D02" pitchFamily="82" charset="0"/>
              </a:rPr>
              <a:t>,</a:t>
            </a:r>
            <a:r>
              <a:rPr lang="en-US" sz="6600" dirty="0">
                <a:latin typeface="Gabriola" panose="04040605051002020D02" pitchFamily="82" charset="0"/>
              </a:rPr>
              <a:t>   </a:t>
            </a:r>
            <a:r>
              <a:rPr lang="en-US" sz="6600" b="1" dirty="0">
                <a:solidFill>
                  <a:srgbClr val="00B050"/>
                </a:solidFill>
                <a:latin typeface="Gabriola" panose="04040605051002020D02" pitchFamily="82" charset="0"/>
              </a:rPr>
              <a:t>Be</a:t>
            </a:r>
            <a:r>
              <a:rPr lang="en-US" sz="6600" dirty="0">
                <a:latin typeface="Gabriola" panose="04040605051002020D02" pitchFamily="82" charset="0"/>
              </a:rPr>
              <a:t>(OH)2</a:t>
            </a:r>
          </a:p>
          <a:p>
            <a:r>
              <a:rPr lang="en-US" sz="6600" b="1" dirty="0">
                <a:solidFill>
                  <a:srgbClr val="00B050"/>
                </a:solidFill>
                <a:latin typeface="Gabriola" panose="04040605051002020D02" pitchFamily="82" charset="0"/>
              </a:rPr>
              <a:t>Zn</a:t>
            </a:r>
            <a:r>
              <a:rPr lang="en-US" sz="6600" dirty="0">
                <a:latin typeface="Gabriola" panose="04040605051002020D02" pitchFamily="82" charset="0"/>
              </a:rPr>
              <a:t>(OH)2</a:t>
            </a:r>
            <a:r>
              <a:rPr lang="ru-RU" sz="6600" dirty="0">
                <a:latin typeface="Gabriola" panose="04040605051002020D02" pitchFamily="82" charset="0"/>
              </a:rPr>
              <a:t>,</a:t>
            </a:r>
            <a:r>
              <a:rPr lang="en-US" sz="6600" dirty="0">
                <a:latin typeface="Gabriola" panose="04040605051002020D02" pitchFamily="82" charset="0"/>
              </a:rPr>
              <a:t>   NaOH</a:t>
            </a:r>
            <a:r>
              <a:rPr lang="ru-RU" sz="6600" dirty="0">
                <a:latin typeface="Gabriola" panose="04040605051002020D02" pitchFamily="82" charset="0"/>
              </a:rPr>
              <a:t>,</a:t>
            </a:r>
            <a:r>
              <a:rPr lang="en-US" sz="6600" dirty="0">
                <a:latin typeface="Gabriola" panose="04040605051002020D02" pitchFamily="82" charset="0"/>
              </a:rPr>
              <a:t>   K2O</a:t>
            </a:r>
            <a:r>
              <a:rPr lang="ru-RU" sz="6600" dirty="0">
                <a:latin typeface="Gabriola" panose="04040605051002020D02" pitchFamily="82" charset="0"/>
              </a:rPr>
              <a:t>,</a:t>
            </a:r>
            <a:r>
              <a:rPr lang="en-US" sz="6600" dirty="0">
                <a:latin typeface="Gabriola" panose="04040605051002020D02" pitchFamily="82" charset="0"/>
              </a:rPr>
              <a:t>   </a:t>
            </a:r>
            <a:r>
              <a:rPr lang="en-US" sz="6600" b="1" dirty="0">
                <a:solidFill>
                  <a:srgbClr val="00B050"/>
                </a:solidFill>
                <a:latin typeface="Gabriola" panose="04040605051002020D02" pitchFamily="82" charset="0"/>
              </a:rPr>
              <a:t>Al</a:t>
            </a:r>
            <a:r>
              <a:rPr lang="en-US" sz="6600" dirty="0">
                <a:latin typeface="Gabriola" panose="04040605051002020D02" pitchFamily="82" charset="0"/>
              </a:rPr>
              <a:t>2O3</a:t>
            </a:r>
          </a:p>
          <a:p>
            <a:pPr algn="ctr"/>
            <a:endParaRPr lang="ru-RU" sz="7200" b="1" dirty="0">
              <a:solidFill>
                <a:srgbClr val="456A73"/>
              </a:solidFill>
              <a:latin typeface="Gabriola" panose="04040605051002020D02" pitchFamily="82" charset="0"/>
            </a:endParaRPr>
          </a:p>
          <a:p>
            <a:pPr algn="ctr"/>
            <a:endParaRPr lang="ru-RU" sz="7200" b="1" dirty="0">
              <a:solidFill>
                <a:srgbClr val="456A73"/>
              </a:solidFill>
              <a:latin typeface="Gabriola" panose="04040605051002020D02" pitchFamily="82" charset="0"/>
            </a:endParaRPr>
          </a:p>
          <a:p>
            <a:pPr algn="ctr"/>
            <a:endParaRPr lang="ru-RU" sz="7200" b="1" dirty="0">
              <a:solidFill>
                <a:srgbClr val="456A73"/>
              </a:solidFill>
              <a:latin typeface="Gabriola" panose="04040605051002020D02" pitchFamily="82" charset="0"/>
            </a:endParaRPr>
          </a:p>
          <a:p>
            <a:pPr algn="ctr"/>
            <a:endParaRPr lang="ru-RU" sz="7200" b="1" dirty="0">
              <a:solidFill>
                <a:srgbClr val="456A73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570CD3-905E-4E35-9706-643E2873865B}"/>
              </a:ext>
            </a:extLst>
          </p:cNvPr>
          <p:cNvSpPr txBox="1"/>
          <p:nvPr/>
        </p:nvSpPr>
        <p:spPr>
          <a:xfrm>
            <a:off x="1587500" y="1995111"/>
            <a:ext cx="9429985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8000" b="1" dirty="0">
                <a:solidFill>
                  <a:srgbClr val="456A73"/>
                </a:solidFill>
                <a:latin typeface="Gabriola" panose="04040605051002020D02" pitchFamily="82" charset="0"/>
              </a:rPr>
              <a:t>Выберите формулы амфотерных соединений: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8000" b="1" dirty="0">
              <a:solidFill>
                <a:srgbClr val="456A73"/>
              </a:solidFill>
              <a:latin typeface="Gabriola" panose="04040605051002020D02" pitchFamily="82" charset="0"/>
            </a:endParaRPr>
          </a:p>
          <a:p>
            <a:r>
              <a:rPr lang="en-US" sz="6600" dirty="0">
                <a:latin typeface="Gabriola" panose="04040605051002020D02" pitchFamily="82" charset="0"/>
              </a:rPr>
              <a:t>Mg(OH)2 </a:t>
            </a:r>
            <a:r>
              <a:rPr lang="ru-RU" sz="6600" dirty="0">
                <a:latin typeface="Gabriola" panose="04040605051002020D02" pitchFamily="82" charset="0"/>
              </a:rPr>
              <a:t>,</a:t>
            </a:r>
            <a:r>
              <a:rPr lang="en-US" sz="6600" dirty="0">
                <a:latin typeface="Gabriola" panose="04040605051002020D02" pitchFamily="82" charset="0"/>
              </a:rPr>
              <a:t>  </a:t>
            </a:r>
            <a:r>
              <a:rPr lang="ru-RU" sz="6600" dirty="0">
                <a:latin typeface="Gabriola" panose="04040605051002020D02" pitchFamily="82" charset="0"/>
              </a:rPr>
              <a:t>   </a:t>
            </a:r>
            <a:r>
              <a:rPr lang="en-US" sz="6600" dirty="0" err="1">
                <a:latin typeface="Gabriola" panose="04040605051002020D02" pitchFamily="82" charset="0"/>
              </a:rPr>
              <a:t>ZnO</a:t>
            </a:r>
            <a:r>
              <a:rPr lang="ru-RU" sz="6600" dirty="0">
                <a:latin typeface="Gabriola" panose="04040605051002020D02" pitchFamily="82" charset="0"/>
              </a:rPr>
              <a:t> , С</a:t>
            </a:r>
            <a:r>
              <a:rPr lang="en-US" sz="6600" dirty="0" err="1">
                <a:latin typeface="Gabriola" panose="04040605051002020D02" pitchFamily="82" charset="0"/>
              </a:rPr>
              <a:t>aO</a:t>
            </a:r>
            <a:r>
              <a:rPr lang="ru-RU" sz="6600" dirty="0">
                <a:latin typeface="Gabriola" panose="04040605051002020D02" pitchFamily="82" charset="0"/>
              </a:rPr>
              <a:t>,</a:t>
            </a:r>
            <a:r>
              <a:rPr lang="en-US" sz="6600" dirty="0">
                <a:latin typeface="Gabriola" panose="04040605051002020D02" pitchFamily="82" charset="0"/>
              </a:rPr>
              <a:t>   Cu(OH)2</a:t>
            </a:r>
          </a:p>
          <a:p>
            <a:r>
              <a:rPr lang="en-US" sz="6600" dirty="0">
                <a:latin typeface="Gabriola" panose="04040605051002020D02" pitchFamily="82" charset="0"/>
              </a:rPr>
              <a:t>Al(OH)3</a:t>
            </a:r>
            <a:r>
              <a:rPr lang="ru-RU" sz="6600" dirty="0">
                <a:latin typeface="Gabriola" panose="04040605051002020D02" pitchFamily="82" charset="0"/>
              </a:rPr>
              <a:t>,</a:t>
            </a:r>
            <a:r>
              <a:rPr lang="en-US" sz="6600" dirty="0">
                <a:latin typeface="Gabriola" panose="04040605051002020D02" pitchFamily="82" charset="0"/>
              </a:rPr>
              <a:t>   </a:t>
            </a:r>
            <a:r>
              <a:rPr lang="en-US" sz="6600" dirty="0" err="1">
                <a:latin typeface="Gabriola" panose="04040605051002020D02" pitchFamily="82" charset="0"/>
              </a:rPr>
              <a:t>BeO</a:t>
            </a:r>
            <a:r>
              <a:rPr lang="ru-RU" sz="6600" dirty="0">
                <a:latin typeface="Gabriola" panose="04040605051002020D02" pitchFamily="82" charset="0"/>
              </a:rPr>
              <a:t>,</a:t>
            </a:r>
            <a:r>
              <a:rPr lang="en-US" sz="6600" dirty="0">
                <a:latin typeface="Gabriola" panose="04040605051002020D02" pitchFamily="82" charset="0"/>
              </a:rPr>
              <a:t>    </a:t>
            </a:r>
            <a:r>
              <a:rPr lang="en-US" sz="6600" dirty="0" err="1">
                <a:latin typeface="Gabriola" panose="04040605051002020D02" pitchFamily="82" charset="0"/>
              </a:rPr>
              <a:t>AgOH</a:t>
            </a:r>
            <a:r>
              <a:rPr lang="ru-RU" sz="6600" dirty="0">
                <a:latin typeface="Gabriola" panose="04040605051002020D02" pitchFamily="82" charset="0"/>
              </a:rPr>
              <a:t>,</a:t>
            </a:r>
            <a:r>
              <a:rPr lang="en-US" sz="6600" dirty="0">
                <a:latin typeface="Gabriola" panose="04040605051002020D02" pitchFamily="82" charset="0"/>
              </a:rPr>
              <a:t>   Be(OH)2</a:t>
            </a:r>
          </a:p>
          <a:p>
            <a:r>
              <a:rPr lang="en-US" sz="6600" dirty="0">
                <a:latin typeface="Gabriola" panose="04040605051002020D02" pitchFamily="82" charset="0"/>
              </a:rPr>
              <a:t>Zn(OH)2</a:t>
            </a:r>
            <a:r>
              <a:rPr lang="ru-RU" sz="6600" dirty="0">
                <a:latin typeface="Gabriola" panose="04040605051002020D02" pitchFamily="82" charset="0"/>
              </a:rPr>
              <a:t>,</a:t>
            </a:r>
            <a:r>
              <a:rPr lang="en-US" sz="6600" dirty="0">
                <a:latin typeface="Gabriola" panose="04040605051002020D02" pitchFamily="82" charset="0"/>
              </a:rPr>
              <a:t>   NaOH</a:t>
            </a:r>
            <a:r>
              <a:rPr lang="ru-RU" sz="6600" dirty="0">
                <a:latin typeface="Gabriola" panose="04040605051002020D02" pitchFamily="82" charset="0"/>
              </a:rPr>
              <a:t>,</a:t>
            </a:r>
            <a:r>
              <a:rPr lang="en-US" sz="6600" dirty="0">
                <a:latin typeface="Gabriola" panose="04040605051002020D02" pitchFamily="82" charset="0"/>
              </a:rPr>
              <a:t>   K2O</a:t>
            </a:r>
            <a:r>
              <a:rPr lang="ru-RU" sz="6600" dirty="0">
                <a:latin typeface="Gabriola" panose="04040605051002020D02" pitchFamily="82" charset="0"/>
              </a:rPr>
              <a:t>,</a:t>
            </a:r>
            <a:r>
              <a:rPr lang="en-US" sz="6600" dirty="0">
                <a:latin typeface="Gabriola" panose="04040605051002020D02" pitchFamily="82" charset="0"/>
              </a:rPr>
              <a:t>   Al2O3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54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492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02" name="image 10000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1000021" name="image 10000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043900" y="10274300"/>
            <a:ext cx="1752600" cy="2209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346518-5254-4411-B947-B60FE1EE7E36}"/>
              </a:ext>
            </a:extLst>
          </p:cNvPr>
          <p:cNvSpPr txBox="1"/>
          <p:nvPr/>
        </p:nvSpPr>
        <p:spPr>
          <a:xfrm>
            <a:off x="12992731" y="1231900"/>
            <a:ext cx="10015970" cy="1080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endParaRPr lang="ru-RU" sz="4800" b="1" dirty="0">
              <a:solidFill>
                <a:srgbClr val="456A73"/>
              </a:solidFill>
              <a:latin typeface="Gabriola" panose="04040605051002020D02" pitchFamily="8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4800" dirty="0">
                <a:latin typeface="Gabriola" panose="04040605051002020D02" pitchFamily="82" charset="0"/>
              </a:rPr>
              <a:t>Параграф № 54, записи в тетради.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4800" dirty="0">
              <a:latin typeface="Gabriola" panose="04040605051002020D02" pitchFamily="8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briola" panose="04040605051002020D02" pitchFamily="82" charset="0"/>
              </a:rPr>
              <a:t>Обязательный минимум</a:t>
            </a:r>
            <a:r>
              <a:rPr lang="ru-RU" sz="4800" dirty="0">
                <a:latin typeface="Gabriola" panose="04040605051002020D02" pitchFamily="82" charset="0"/>
              </a:rPr>
              <a:t> – найти массу соли, которая образуется при взаимодействии 0,5 моль  гидроксида  алюминия с гидроксидом натрия.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4800" dirty="0">
                <a:latin typeface="Gabriola" panose="04040605051002020D02" pitchFamily="82" charset="0"/>
              </a:rPr>
              <a:t>  </a:t>
            </a:r>
          </a:p>
          <a:p>
            <a:pPr eaLnBrk="1" hangingPunct="1">
              <a:lnSpc>
                <a:spcPct val="80000"/>
              </a:lnSpc>
            </a:pPr>
            <a:r>
              <a:rPr lang="ru-RU" sz="4800" b="1" dirty="0">
                <a:latin typeface="Gabriola" panose="04040605051002020D02" pitchFamily="82" charset="0"/>
              </a:rPr>
              <a:t> 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briola" panose="04040605051002020D02" pitchFamily="82" charset="0"/>
              </a:rPr>
              <a:t>Тренировочное задание</a:t>
            </a:r>
            <a:r>
              <a:rPr lang="ru-RU" sz="4800" dirty="0">
                <a:latin typeface="Gabriola" panose="04040605051002020D02" pitchFamily="82" charset="0"/>
              </a:rPr>
              <a:t> – Подтвердите уравнениями реакций  амфотерность оксида цинка.</a:t>
            </a:r>
            <a:r>
              <a:rPr lang="ru-RU" sz="4800" dirty="0">
                <a:effectLst/>
                <a:latin typeface="Gabriola" panose="04040605051002020D02" pitchFamily="82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4800" dirty="0">
              <a:latin typeface="Gabriola" panose="04040605051002020D02" pitchFamily="8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briola" panose="04040605051002020D02" pitchFamily="82" charset="0"/>
              </a:rPr>
              <a:t>Творческое задание</a:t>
            </a:r>
            <a:r>
              <a:rPr lang="ru-RU" sz="4800" dirty="0">
                <a:latin typeface="Gabriola" panose="04040605051002020D02" pitchFamily="82" charset="0"/>
              </a:rPr>
              <a:t> –   Проанализируйте содержание учебника химии  и докажите, что амфотерность – </a:t>
            </a:r>
            <a:r>
              <a:rPr lang="ru-RU" sz="4800" b="1" dirty="0">
                <a:latin typeface="Gabriola" panose="04040605051002020D02" pitchFamily="82" charset="0"/>
              </a:rPr>
              <a:t>не единственный частный</a:t>
            </a:r>
            <a:r>
              <a:rPr lang="ru-RU" sz="4800" dirty="0">
                <a:latin typeface="Gabriola" panose="04040605051002020D02" pitchFamily="82" charset="0"/>
              </a:rPr>
              <a:t> случай проявления </a:t>
            </a:r>
            <a:r>
              <a:rPr lang="ru-RU" sz="4800" b="1" dirty="0">
                <a:latin typeface="Gabriola" panose="04040605051002020D02" pitchFamily="82" charset="0"/>
              </a:rPr>
              <a:t>дуализма </a:t>
            </a:r>
            <a:r>
              <a:rPr lang="ru-RU" sz="4800" dirty="0">
                <a:latin typeface="Gabriola" panose="04040605051002020D02" pitchFamily="82" charset="0"/>
              </a:rPr>
              <a:t>в химии.</a:t>
            </a:r>
            <a:r>
              <a:rPr lang="ru-RU" sz="4800" dirty="0">
                <a:effectLst/>
                <a:latin typeface="Gabriola" panose="04040605051002020D02" pitchFamily="82" charset="0"/>
              </a:rPr>
              <a:t> </a:t>
            </a:r>
            <a:endParaRPr lang="ru-RU" sz="4800" dirty="0">
              <a:latin typeface="Gabriola" panose="04040605051002020D02" pitchFamily="82" charset="0"/>
            </a:endParaRPr>
          </a:p>
          <a:p>
            <a:pPr algn="ctr"/>
            <a:endParaRPr lang="ru-RU" sz="7200" b="1" dirty="0">
              <a:solidFill>
                <a:srgbClr val="456A73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570CD3-905E-4E35-9706-643E2873865B}"/>
              </a:ext>
            </a:extLst>
          </p:cNvPr>
          <p:cNvSpPr txBox="1"/>
          <p:nvPr/>
        </p:nvSpPr>
        <p:spPr>
          <a:xfrm>
            <a:off x="1868396" y="4118768"/>
            <a:ext cx="184731" cy="12311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9900" b="1" dirty="0">
              <a:solidFill>
                <a:srgbClr val="456A73"/>
              </a:solidFill>
              <a:latin typeface="Gabriola" panose="04040605051002020D02" pitchFamily="82" charset="0"/>
            </a:endParaRPr>
          </a:p>
          <a:p>
            <a:endParaRPr lang="ru-RU" sz="59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82FA85-3A1F-47BD-8752-45C5DDA31861}"/>
              </a:ext>
            </a:extLst>
          </p:cNvPr>
          <p:cNvSpPr txBox="1"/>
          <p:nvPr/>
        </p:nvSpPr>
        <p:spPr>
          <a:xfrm>
            <a:off x="2053127" y="4430643"/>
            <a:ext cx="822071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>
                <a:solidFill>
                  <a:srgbClr val="456A73"/>
                </a:solidFill>
                <a:latin typeface="Gabriola" panose="04040605051002020D02" pitchFamily="82" charset="0"/>
              </a:rPr>
              <a:t>Домашнее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2333459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02" name="image 10000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1000021" name="image 10000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043900" y="10274300"/>
            <a:ext cx="1752600" cy="2209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346518-5254-4411-B947-B60FE1EE7E36}"/>
              </a:ext>
            </a:extLst>
          </p:cNvPr>
          <p:cNvSpPr txBox="1"/>
          <p:nvPr/>
        </p:nvSpPr>
        <p:spPr>
          <a:xfrm>
            <a:off x="1587500" y="1211783"/>
            <a:ext cx="9902069" cy="13703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endParaRPr lang="ru-RU" sz="4400" b="1" dirty="0">
              <a:solidFill>
                <a:srgbClr val="456A73"/>
              </a:solidFill>
              <a:latin typeface="Gabriola" panose="04040605051002020D02" pitchFamily="82" charset="0"/>
            </a:endParaRPr>
          </a:p>
          <a:p>
            <a:pPr eaLnBrk="1" hangingPunct="1">
              <a:defRPr/>
            </a:pPr>
            <a:endParaRPr lang="ru-RU" sz="4400" b="1" dirty="0">
              <a:solidFill>
                <a:srgbClr val="456A73"/>
              </a:solidFill>
              <a:latin typeface="Gabriola" panose="04040605051002020D02" pitchFamily="82" charset="0"/>
            </a:endParaRPr>
          </a:p>
          <a:p>
            <a:pPr algn="ctr"/>
            <a:r>
              <a:rPr lang="ru-RU" sz="8000" b="1" dirty="0">
                <a:solidFill>
                  <a:srgbClr val="456A73"/>
                </a:solidFill>
                <a:latin typeface="Gabriola" panose="04040605051002020D02" pitchFamily="82" charset="0"/>
              </a:rPr>
              <a:t>Рефлексия </a:t>
            </a:r>
          </a:p>
          <a:p>
            <a:pPr algn="ctr"/>
            <a:r>
              <a:rPr lang="ru-RU" sz="8000" b="1" dirty="0">
                <a:solidFill>
                  <a:srgbClr val="456A73"/>
                </a:solidFill>
                <a:latin typeface="Gabriola" panose="04040605051002020D02" pitchFamily="82" charset="0"/>
              </a:rPr>
              <a:t>наставников</a:t>
            </a:r>
          </a:p>
          <a:p>
            <a:pPr algn="ctr"/>
            <a:endParaRPr lang="ru-RU" sz="2800" b="1" dirty="0">
              <a:solidFill>
                <a:srgbClr val="456A73"/>
              </a:solidFill>
              <a:latin typeface="Gabriola" panose="04040605051002020D02" pitchFamily="82" charset="0"/>
            </a:endParaRPr>
          </a:p>
          <a:p>
            <a:pPr algn="ctr"/>
            <a:endParaRPr lang="ru-RU" sz="3600" b="1" dirty="0">
              <a:solidFill>
                <a:srgbClr val="456A73"/>
              </a:solidFill>
              <a:latin typeface="Gabriola" panose="04040605051002020D02" pitchFamily="82" charset="0"/>
            </a:endParaRPr>
          </a:p>
          <a:p>
            <a:pPr marL="47625" marR="47625" lvl="0" indent="190500" algn="just">
              <a:lnSpc>
                <a:spcPct val="115000"/>
              </a:lnSpc>
              <a:buClr>
                <a:srgbClr val="D6ECFF"/>
              </a:buClr>
            </a:pPr>
            <a:r>
              <a:rPr lang="ru-RU" sz="5400" b="1" dirty="0">
                <a:latin typeface="Gabriola" panose="04040605051002020D02" pitchFamily="82" charset="0"/>
              </a:rPr>
              <a:t>Фокус-группа наставников</a:t>
            </a:r>
            <a:r>
              <a:rPr lang="ru-RU" sz="5400" dirty="0">
                <a:latin typeface="Gabriola" panose="04040605051002020D02" pitchFamily="82" charset="0"/>
              </a:rPr>
              <a:t>: </a:t>
            </a:r>
            <a:r>
              <a:rPr lang="ru-RU" sz="5400" dirty="0">
                <a:latin typeface="Gabriola" panose="04040605051002020D02" pitchFamily="82" charset="0"/>
                <a:ea typeface="Times New Roman"/>
                <a:cs typeface="Times New Roman"/>
              </a:rPr>
              <a:t>выделить  этапы  формирования метапонятия и поставить их в логической последовательности, согласно структуры урока.</a:t>
            </a:r>
            <a:endParaRPr lang="ru-RU" sz="5400" dirty="0">
              <a:latin typeface="Gabriola" panose="04040605051002020D02" pitchFamily="82" charset="0"/>
            </a:endParaRPr>
          </a:p>
          <a:p>
            <a:pPr algn="ctr"/>
            <a:endParaRPr lang="ru-RU" sz="4400" b="1" dirty="0">
              <a:latin typeface="Gabriola" panose="04040605051002020D02" pitchFamily="82" charset="0"/>
            </a:endParaRPr>
          </a:p>
          <a:p>
            <a:pPr algn="ctr"/>
            <a:endParaRPr lang="ru-RU" sz="7200" b="1" dirty="0">
              <a:solidFill>
                <a:srgbClr val="456A73"/>
              </a:solidFill>
              <a:latin typeface="Gabriola" panose="04040605051002020D02" pitchFamily="82" charset="0"/>
            </a:endParaRPr>
          </a:p>
          <a:p>
            <a:pPr algn="ctr"/>
            <a:endParaRPr lang="ru-RU" sz="7200" b="1" dirty="0">
              <a:solidFill>
                <a:srgbClr val="456A73"/>
              </a:solidFill>
              <a:latin typeface="Gabriola" panose="04040605051002020D02" pitchFamily="82" charset="0"/>
            </a:endParaRPr>
          </a:p>
          <a:p>
            <a:pPr algn="ctr"/>
            <a:endParaRPr lang="ru-RU" sz="7200" b="1" dirty="0">
              <a:solidFill>
                <a:srgbClr val="456A73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570CD3-905E-4E35-9706-643E2873865B}"/>
              </a:ext>
            </a:extLst>
          </p:cNvPr>
          <p:cNvSpPr txBox="1"/>
          <p:nvPr/>
        </p:nvSpPr>
        <p:spPr>
          <a:xfrm>
            <a:off x="13221792" y="2437559"/>
            <a:ext cx="9429985" cy="884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8000" b="1" dirty="0">
                <a:solidFill>
                  <a:srgbClr val="456A73"/>
                </a:solidFill>
                <a:latin typeface="Gabriola" panose="04040605051002020D02" pitchFamily="82" charset="0"/>
              </a:rPr>
              <a:t>Рефлексия молодых специалистов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4400" b="1" dirty="0">
              <a:latin typeface="Gabriola" panose="04040605051002020D02" pitchFamily="82" charset="0"/>
            </a:endParaRPr>
          </a:p>
          <a:p>
            <a:pPr marL="47625" marR="47625" lvl="0" indent="190500" algn="just">
              <a:lnSpc>
                <a:spcPct val="115000"/>
              </a:lnSpc>
              <a:buClr>
                <a:srgbClr val="D6ECFF"/>
              </a:buClr>
            </a:pPr>
            <a:r>
              <a:rPr lang="ru-RU" sz="5400" b="1" dirty="0">
                <a:latin typeface="Gabriola" panose="04040605051002020D02" pitchFamily="82" charset="0"/>
              </a:rPr>
              <a:t>Фокус-группа молодых специалистов</a:t>
            </a:r>
            <a:r>
              <a:rPr lang="ru-RU" sz="3200" dirty="0">
                <a:latin typeface="Gabriola" panose="04040605051002020D02" pitchFamily="82" charset="0"/>
              </a:rPr>
              <a:t>: </a:t>
            </a:r>
            <a:r>
              <a:rPr lang="ru-RU" sz="5400" dirty="0">
                <a:latin typeface="Gabriola" panose="04040605051002020D02" pitchFamily="82" charset="0"/>
                <a:ea typeface="Times New Roman"/>
                <a:cs typeface="Times New Roman"/>
              </a:rPr>
              <a:t>выделить методы и приёмы, которые я использую  на различных этапах урока, найти им практическое применение в своей деятельности</a:t>
            </a:r>
            <a:r>
              <a:rPr lang="ru-RU" sz="5400" b="1" dirty="0">
                <a:latin typeface="Gabriola" panose="04040605051002020D02" pitchFamily="82" charset="0"/>
                <a:ea typeface="Times New Roman"/>
                <a:cs typeface="Times New Roman"/>
              </a:rPr>
              <a:t>.</a:t>
            </a:r>
            <a:endParaRPr lang="ru-RU" sz="2800" dirty="0">
              <a:latin typeface="Gabriola" panose="04040605051002020D02" pitchFamily="82" charset="0"/>
              <a:ea typeface="Times New Roman"/>
              <a:cs typeface="Times New Roman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54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304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02" name="image 10000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346518-5254-4411-B947-B60FE1EE7E36}"/>
              </a:ext>
            </a:extLst>
          </p:cNvPr>
          <p:cNvSpPr txBox="1"/>
          <p:nvPr/>
        </p:nvSpPr>
        <p:spPr>
          <a:xfrm>
            <a:off x="12812574" y="1881253"/>
            <a:ext cx="9703030" cy="995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endParaRPr lang="ru-RU" b="1" dirty="0">
              <a:solidFill>
                <a:srgbClr val="456A73"/>
              </a:solidFill>
              <a:latin typeface="Gabriola" panose="04040605051002020D02" pitchFamily="82" charset="0"/>
            </a:endParaRPr>
          </a:p>
          <a:p>
            <a:pPr eaLnBrk="1" hangingPunct="1">
              <a:defRPr/>
            </a:pPr>
            <a:endParaRPr lang="ru-RU" b="1" dirty="0">
              <a:solidFill>
                <a:srgbClr val="456A73"/>
              </a:solidFill>
              <a:latin typeface="Gabriola" panose="04040605051002020D02" pitchFamily="82" charset="0"/>
            </a:endParaRPr>
          </a:p>
          <a:p>
            <a:pPr eaLnBrk="1" hangingPunct="1">
              <a:defRPr/>
            </a:pPr>
            <a:endParaRPr lang="ru-RU" b="1" dirty="0">
              <a:solidFill>
                <a:srgbClr val="456A73"/>
              </a:solidFill>
              <a:latin typeface="Gabriola" panose="04040605051002020D02" pitchFamily="82" charset="0"/>
            </a:endParaRPr>
          </a:p>
          <a:p>
            <a:pPr eaLnBrk="1" hangingPunct="1">
              <a:defRPr/>
            </a:pPr>
            <a:endParaRPr lang="ru-RU" b="1" dirty="0">
              <a:solidFill>
                <a:srgbClr val="456A73"/>
              </a:solidFill>
              <a:latin typeface="Gabriola" panose="04040605051002020D02" pitchFamily="82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4800" dirty="0">
                <a:latin typeface="Gabriola" panose="04040605051002020D02" pitchFamily="82" charset="0"/>
                <a:ea typeface="Times New Roman"/>
                <a:cs typeface="Times New Roman"/>
              </a:rPr>
              <a:t>Химия, 8 класс </a:t>
            </a:r>
            <a:r>
              <a:rPr lang="ru-RU" sz="4800" b="1" dirty="0">
                <a:latin typeface="Gabriola" panose="04040605051002020D02" pitchFamily="82" charset="0"/>
                <a:ea typeface="Times New Roman"/>
                <a:cs typeface="Times New Roman"/>
              </a:rPr>
              <a:t>–</a:t>
            </a:r>
            <a:r>
              <a:rPr lang="ru-RU" sz="4800" dirty="0">
                <a:latin typeface="Gabriola" panose="04040605051002020D02" pitchFamily="82" charset="0"/>
                <a:ea typeface="Times New Roman"/>
                <a:cs typeface="Times New Roman"/>
              </a:rPr>
              <a:t> </a:t>
            </a:r>
            <a:r>
              <a:rPr lang="ru-RU" sz="4800" b="1" dirty="0">
                <a:latin typeface="Gabriola" panose="04040605051002020D02" pitchFamily="82" charset="0"/>
                <a:ea typeface="Times New Roman"/>
                <a:cs typeface="Times New Roman"/>
              </a:rPr>
              <a:t>«Периодическая </a:t>
            </a:r>
            <a:r>
              <a:rPr lang="ru-RU" sz="4800" b="1" dirty="0">
                <a:solidFill>
                  <a:srgbClr val="FF0000"/>
                </a:solidFill>
                <a:latin typeface="Gabriola" panose="04040605051002020D02" pitchFamily="82" charset="0"/>
                <a:ea typeface="Times New Roman"/>
                <a:cs typeface="Times New Roman"/>
              </a:rPr>
              <a:t>система </a:t>
            </a:r>
            <a:r>
              <a:rPr lang="ru-RU" sz="4800" b="1" dirty="0">
                <a:latin typeface="Gabriola" panose="04040605051002020D02" pitchFamily="82" charset="0"/>
                <a:ea typeface="Times New Roman"/>
                <a:cs typeface="Times New Roman"/>
              </a:rPr>
              <a:t>химических элементов Д.И. Менделеева».</a:t>
            </a:r>
            <a:r>
              <a:rPr lang="ru-RU" sz="4800" dirty="0">
                <a:latin typeface="Gabriola" panose="04040605051002020D02" pitchFamily="82" charset="0"/>
                <a:ea typeface="Times New Roman"/>
                <a:cs typeface="Times New Roman"/>
              </a:rPr>
              <a:t> </a:t>
            </a:r>
            <a:endParaRPr lang="ru-RU" sz="4000" dirty="0">
              <a:latin typeface="Gabriola" panose="04040605051002020D02" pitchFamily="82" charset="0"/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4800" dirty="0">
                <a:latin typeface="Gabriola" panose="04040605051002020D02" pitchFamily="82" charset="0"/>
                <a:ea typeface="Times New Roman"/>
                <a:cs typeface="Times New Roman"/>
              </a:rPr>
              <a:t>Математика, </a:t>
            </a:r>
            <a:r>
              <a:rPr lang="ru-RU" sz="4800" dirty="0" smtClean="0">
                <a:latin typeface="Gabriola" panose="04040605051002020D02" pitchFamily="82" charset="0"/>
                <a:ea typeface="Times New Roman"/>
                <a:cs typeface="Times New Roman"/>
              </a:rPr>
              <a:t>8 </a:t>
            </a:r>
            <a:r>
              <a:rPr lang="ru-RU" sz="4800" dirty="0">
                <a:latin typeface="Gabriola" panose="04040605051002020D02" pitchFamily="82" charset="0"/>
                <a:ea typeface="Times New Roman"/>
                <a:cs typeface="Times New Roman"/>
              </a:rPr>
              <a:t>класс – </a:t>
            </a:r>
            <a:r>
              <a:rPr lang="ru-RU" sz="4800" b="1" dirty="0">
                <a:latin typeface="Gabriola" panose="04040605051002020D02" pitchFamily="82" charset="0"/>
                <a:ea typeface="Times New Roman"/>
                <a:cs typeface="Times New Roman"/>
              </a:rPr>
              <a:t>«</a:t>
            </a:r>
            <a:r>
              <a:rPr lang="ru-RU" sz="4800" b="1" dirty="0">
                <a:solidFill>
                  <a:srgbClr val="FF0000"/>
                </a:solidFill>
                <a:latin typeface="Gabriola" panose="04040605051002020D02" pitchFamily="82" charset="0"/>
                <a:ea typeface="Times New Roman"/>
                <a:cs typeface="Times New Roman"/>
              </a:rPr>
              <a:t>Система </a:t>
            </a:r>
            <a:r>
              <a:rPr lang="ru-RU" sz="4800" b="1" dirty="0">
                <a:latin typeface="Gabriola" panose="04040605051002020D02" pitchFamily="82" charset="0"/>
                <a:ea typeface="Times New Roman"/>
                <a:cs typeface="Times New Roman"/>
              </a:rPr>
              <a:t> уравнений». </a:t>
            </a:r>
            <a:endParaRPr lang="ru-RU" sz="4000" b="1" dirty="0">
              <a:latin typeface="Gabriola" panose="04040605051002020D02" pitchFamily="82" charset="0"/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</a:pPr>
            <a:r>
              <a:rPr lang="ru-RU" sz="4800" dirty="0">
                <a:latin typeface="Gabriola" panose="04040605051002020D02" pitchFamily="82" charset="0"/>
                <a:ea typeface="Times New Roman"/>
                <a:cs typeface="Times New Roman"/>
              </a:rPr>
              <a:t>Русский язык, 5 класс – </a:t>
            </a:r>
            <a:r>
              <a:rPr lang="ru-RU" sz="4800" b="1" dirty="0">
                <a:latin typeface="Gabriola" panose="04040605051002020D02" pitchFamily="82" charset="0"/>
                <a:cs typeface="Times New Roman" panose="02020603050405020304" pitchFamily="18" charset="0"/>
              </a:rPr>
              <a:t>«</a:t>
            </a:r>
            <a:r>
              <a:rPr lang="ru-RU" sz="4800" b="1" dirty="0">
                <a:solidFill>
                  <a:srgbClr val="FF0000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Система</a:t>
            </a:r>
            <a:r>
              <a:rPr lang="ru-RU" sz="4800" b="1" dirty="0">
                <a:latin typeface="Gabriola" panose="04040605051002020D02" pitchFamily="82" charset="0"/>
                <a:cs typeface="Times New Roman" panose="02020603050405020304" pitchFamily="18" charset="0"/>
              </a:rPr>
              <a:t> частей речи»</a:t>
            </a:r>
            <a:r>
              <a:rPr lang="ru-RU" sz="4800" dirty="0">
                <a:latin typeface="Gabriola" panose="04040605051002020D02" pitchFamily="82" charset="0"/>
              </a:rPr>
              <a:t> </a:t>
            </a:r>
            <a:r>
              <a:rPr lang="ru-RU" sz="4800" dirty="0">
                <a:solidFill>
                  <a:srgbClr val="545454"/>
                </a:solidFill>
                <a:latin typeface="Gabriola" panose="04040605051002020D02" pitchFamily="82" charset="0"/>
                <a:ea typeface="Times New Roman"/>
                <a:cs typeface="Times New Roman"/>
              </a:rPr>
              <a:t> </a:t>
            </a:r>
            <a:endParaRPr lang="ru-RU" sz="4000" dirty="0">
              <a:latin typeface="Gabriola" panose="04040605051002020D02" pitchFamily="82" charset="0"/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4800" dirty="0" smtClean="0">
                <a:latin typeface="Gabriola" panose="04040605051002020D02" pitchFamily="82" charset="0"/>
                <a:ea typeface="Times New Roman"/>
                <a:cs typeface="Times New Roman"/>
              </a:rPr>
              <a:t>Окружающий мир,  </a:t>
            </a:r>
            <a:r>
              <a:rPr lang="ru-RU" sz="4800" dirty="0">
                <a:latin typeface="Gabriola" panose="04040605051002020D02" pitchFamily="82" charset="0"/>
                <a:ea typeface="Times New Roman"/>
                <a:cs typeface="Times New Roman"/>
              </a:rPr>
              <a:t>4</a:t>
            </a:r>
            <a:r>
              <a:rPr lang="ru-RU" sz="4800" dirty="0" smtClean="0">
                <a:latin typeface="Gabriola" panose="04040605051002020D02" pitchFamily="82" charset="0"/>
                <a:ea typeface="Times New Roman"/>
                <a:cs typeface="Times New Roman"/>
              </a:rPr>
              <a:t> </a:t>
            </a:r>
            <a:r>
              <a:rPr lang="ru-RU" sz="4800" dirty="0">
                <a:latin typeface="Gabriola" panose="04040605051002020D02" pitchFamily="82" charset="0"/>
                <a:ea typeface="Times New Roman"/>
                <a:cs typeface="Times New Roman"/>
              </a:rPr>
              <a:t>класс -   </a:t>
            </a:r>
            <a:r>
              <a:rPr lang="ru-RU" sz="4800" b="1" dirty="0">
                <a:latin typeface="Gabriola" panose="04040605051002020D02" pitchFamily="82" charset="0"/>
                <a:ea typeface="Times New Roman"/>
                <a:cs typeface="Times New Roman"/>
              </a:rPr>
              <a:t>«Солнечная </a:t>
            </a:r>
            <a:r>
              <a:rPr lang="ru-RU" sz="4800" b="1" dirty="0">
                <a:solidFill>
                  <a:srgbClr val="FF0000"/>
                </a:solidFill>
                <a:latin typeface="Gabriola" panose="04040605051002020D02" pitchFamily="82" charset="0"/>
                <a:ea typeface="Times New Roman"/>
                <a:cs typeface="Times New Roman"/>
              </a:rPr>
              <a:t>система</a:t>
            </a:r>
            <a:r>
              <a:rPr lang="ru-RU" sz="4800" b="1" dirty="0">
                <a:latin typeface="Gabriola" panose="04040605051002020D02" pitchFamily="82" charset="0"/>
                <a:ea typeface="Times New Roman"/>
                <a:cs typeface="Times New Roman"/>
              </a:rPr>
              <a:t>»</a:t>
            </a:r>
            <a:endParaRPr lang="ru-RU" sz="4000" b="1" dirty="0">
              <a:latin typeface="Gabriola" panose="04040605051002020D02" pitchFamily="82" charset="0"/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4800" dirty="0">
                <a:latin typeface="Gabriola" panose="04040605051002020D02" pitchFamily="82" charset="0"/>
                <a:ea typeface="Times New Roman"/>
                <a:cs typeface="Times New Roman"/>
              </a:rPr>
              <a:t>Биология,  8 класс  </a:t>
            </a:r>
            <a:r>
              <a:rPr lang="ru-RU" sz="4800" b="1" dirty="0">
                <a:latin typeface="Gabriola" panose="04040605051002020D02" pitchFamily="82" charset="0"/>
                <a:ea typeface="Times New Roman"/>
                <a:cs typeface="Times New Roman"/>
              </a:rPr>
              <a:t>- «Нервная </a:t>
            </a:r>
            <a:r>
              <a:rPr lang="ru-RU" sz="4800" b="1" dirty="0">
                <a:solidFill>
                  <a:srgbClr val="FF0000"/>
                </a:solidFill>
                <a:latin typeface="Gabriola" panose="04040605051002020D02" pitchFamily="82" charset="0"/>
                <a:ea typeface="Times New Roman"/>
                <a:cs typeface="Times New Roman"/>
              </a:rPr>
              <a:t>система</a:t>
            </a:r>
            <a:r>
              <a:rPr lang="ru-RU" sz="4800" b="1" dirty="0">
                <a:latin typeface="Gabriola" panose="04040605051002020D02" pitchFamily="82" charset="0"/>
                <a:ea typeface="Times New Roman"/>
                <a:cs typeface="Times New Roman"/>
              </a:rPr>
              <a:t>»</a:t>
            </a:r>
            <a:endParaRPr lang="ru-RU" sz="4000" b="1" dirty="0">
              <a:latin typeface="Gabriola" panose="04040605051002020D02" pitchFamily="82" charset="0"/>
              <a:ea typeface="Times New Roman"/>
              <a:cs typeface="Times New Roman"/>
            </a:endParaRPr>
          </a:p>
          <a:p>
            <a:pPr algn="ctr"/>
            <a:endParaRPr lang="ru-RU" sz="7200" b="1" dirty="0">
              <a:solidFill>
                <a:srgbClr val="456A73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570CD3-905E-4E35-9706-643E2873865B}"/>
              </a:ext>
            </a:extLst>
          </p:cNvPr>
          <p:cNvSpPr txBox="1"/>
          <p:nvPr/>
        </p:nvSpPr>
        <p:spPr>
          <a:xfrm>
            <a:off x="1868396" y="4118768"/>
            <a:ext cx="8335936" cy="134960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800" b="1" dirty="0">
                <a:solidFill>
                  <a:srgbClr val="456A73"/>
                </a:solidFill>
                <a:latin typeface="Gabriola" panose="04040605051002020D02" pitchFamily="82" charset="0"/>
              </a:rPr>
              <a:t>Метапонятие</a:t>
            </a:r>
          </a:p>
          <a:p>
            <a:pPr algn="ctr"/>
            <a:r>
              <a:rPr lang="ru-RU" sz="13800" b="1" dirty="0">
                <a:solidFill>
                  <a:srgbClr val="FF0000"/>
                </a:solidFill>
                <a:latin typeface="Gabriola" panose="04040605051002020D02" pitchFamily="82" charset="0"/>
              </a:rPr>
              <a:t>«Система»</a:t>
            </a:r>
          </a:p>
          <a:p>
            <a:endParaRPr lang="ru-RU" sz="59500" dirty="0"/>
          </a:p>
        </p:txBody>
      </p:sp>
    </p:spTree>
    <p:extLst>
      <p:ext uri="{BB962C8B-B14F-4D97-AF65-F5344CB8AC3E}">
        <p14:creationId xmlns:p14="http://schemas.microsoft.com/office/powerpoint/2010/main" val="2412650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02" name="image 10000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346518-5254-4411-B947-B60FE1EE7E36}"/>
              </a:ext>
            </a:extLst>
          </p:cNvPr>
          <p:cNvSpPr txBox="1"/>
          <p:nvPr/>
        </p:nvSpPr>
        <p:spPr>
          <a:xfrm>
            <a:off x="12812574" y="1881253"/>
            <a:ext cx="970303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endParaRPr lang="ru-RU" b="1" dirty="0">
              <a:solidFill>
                <a:srgbClr val="456A73"/>
              </a:solidFill>
              <a:latin typeface="Gabriola" panose="04040605051002020D02" pitchFamily="82" charset="0"/>
            </a:endParaRPr>
          </a:p>
          <a:p>
            <a:pPr eaLnBrk="1" hangingPunct="1">
              <a:defRPr/>
            </a:pPr>
            <a:endParaRPr lang="ru-RU" b="1" dirty="0">
              <a:solidFill>
                <a:srgbClr val="456A73"/>
              </a:solidFill>
              <a:latin typeface="Gabriola" panose="04040605051002020D02" pitchFamily="82" charset="0"/>
            </a:endParaRPr>
          </a:p>
          <a:p>
            <a:pPr eaLnBrk="1" hangingPunct="1">
              <a:defRPr/>
            </a:pPr>
            <a:endParaRPr lang="ru-RU" b="1" dirty="0">
              <a:solidFill>
                <a:srgbClr val="456A73"/>
              </a:solidFill>
              <a:latin typeface="Gabriola" panose="04040605051002020D02" pitchFamily="82" charset="0"/>
            </a:endParaRPr>
          </a:p>
          <a:p>
            <a:pPr eaLnBrk="1" hangingPunct="1">
              <a:defRPr/>
            </a:pPr>
            <a:endParaRPr lang="ru-RU" b="1" dirty="0">
              <a:solidFill>
                <a:srgbClr val="456A73"/>
              </a:solidFill>
              <a:latin typeface="Gabriola" panose="04040605051002020D02" pitchFamily="82" charset="0"/>
            </a:endParaRPr>
          </a:p>
          <a:p>
            <a:pPr algn="ctr"/>
            <a:r>
              <a:rPr lang="ru-RU" sz="7200" dirty="0">
                <a:latin typeface="Gabriola" panose="04040605051002020D02" pitchFamily="82" charset="0"/>
              </a:rPr>
              <a:t>Смоделируйте 1-2 приёма, с помощью которых можно  раскрыть сущность метапонятия </a:t>
            </a:r>
            <a:r>
              <a:rPr lang="ru-RU" sz="7200" dirty="0">
                <a:solidFill>
                  <a:srgbClr val="FF0000"/>
                </a:solidFill>
                <a:latin typeface="Gabriola" panose="04040605051002020D02" pitchFamily="82" charset="0"/>
              </a:rPr>
              <a:t>«система» </a:t>
            </a:r>
            <a:r>
              <a:rPr lang="ru-RU" sz="7200" dirty="0">
                <a:latin typeface="Gabriola" panose="04040605051002020D02" pitchFamily="82" charset="0"/>
              </a:rPr>
              <a:t>с позиции определенного предмета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570CD3-905E-4E35-9706-643E2873865B}"/>
              </a:ext>
            </a:extLst>
          </p:cNvPr>
          <p:cNvSpPr txBox="1"/>
          <p:nvPr/>
        </p:nvSpPr>
        <p:spPr>
          <a:xfrm>
            <a:off x="1868396" y="4118768"/>
            <a:ext cx="8335936" cy="134960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800" b="1" dirty="0">
                <a:solidFill>
                  <a:srgbClr val="456A73"/>
                </a:solidFill>
                <a:latin typeface="Gabriola" panose="04040605051002020D02" pitchFamily="82" charset="0"/>
              </a:rPr>
              <a:t>Метапонятие</a:t>
            </a:r>
          </a:p>
          <a:p>
            <a:pPr algn="ctr"/>
            <a:r>
              <a:rPr lang="ru-RU" sz="13800" b="1" dirty="0">
                <a:solidFill>
                  <a:srgbClr val="FF0000"/>
                </a:solidFill>
                <a:latin typeface="Gabriola" panose="04040605051002020D02" pitchFamily="82" charset="0"/>
              </a:rPr>
              <a:t>«Система»</a:t>
            </a:r>
          </a:p>
          <a:p>
            <a:endParaRPr lang="ru-RU" sz="59500" dirty="0"/>
          </a:p>
        </p:txBody>
      </p:sp>
    </p:spTree>
    <p:extLst>
      <p:ext uri="{BB962C8B-B14F-4D97-AF65-F5344CB8AC3E}">
        <p14:creationId xmlns:p14="http://schemas.microsoft.com/office/powerpoint/2010/main" val="2412650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002" name="image 15000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50800" y="6350"/>
            <a:ext cx="24384000" cy="13716000"/>
          </a:xfrm>
          <a:prstGeom prst="rect">
            <a:avLst/>
          </a:prstGeom>
        </p:spPr>
      </p:pic>
      <p:pic>
        <p:nvPicPr>
          <p:cNvPr id="150003" name="image 15000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027400" y="4025900"/>
            <a:ext cx="4114800" cy="5194300"/>
          </a:xfrm>
          <a:prstGeom prst="rect">
            <a:avLst/>
          </a:prstGeom>
        </p:spPr>
      </p:pic>
      <p:pic>
        <p:nvPicPr>
          <p:cNvPr id="150006" name="image 15000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192000" y="279400"/>
            <a:ext cx="1206500" cy="13169900"/>
          </a:xfrm>
          <a:prstGeom prst="rect">
            <a:avLst/>
          </a:prstGeom>
        </p:spPr>
      </p:pic>
      <p:pic>
        <p:nvPicPr>
          <p:cNvPr id="150007" name="image 15000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645900" y="2743200"/>
            <a:ext cx="990600" cy="482600"/>
          </a:xfrm>
          <a:prstGeom prst="rect">
            <a:avLst/>
          </a:prstGeom>
        </p:spPr>
      </p:pic>
      <p:pic>
        <p:nvPicPr>
          <p:cNvPr id="150008" name="image 15000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645900" y="5321300"/>
            <a:ext cx="990600" cy="482600"/>
          </a:xfrm>
          <a:prstGeom prst="rect">
            <a:avLst/>
          </a:prstGeom>
        </p:spPr>
      </p:pic>
      <p:pic>
        <p:nvPicPr>
          <p:cNvPr id="150009" name="image 15000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645900" y="7912100"/>
            <a:ext cx="990600" cy="482600"/>
          </a:xfrm>
          <a:prstGeom prst="rect">
            <a:avLst/>
          </a:prstGeom>
        </p:spPr>
      </p:pic>
      <p:pic>
        <p:nvPicPr>
          <p:cNvPr id="1500010" name="image 15000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645900" y="10490200"/>
            <a:ext cx="990600" cy="482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EC02AE-4E7F-4504-97F4-D5348C9893CB}"/>
              </a:ext>
            </a:extLst>
          </p:cNvPr>
          <p:cNvSpPr txBox="1"/>
          <p:nvPr/>
        </p:nvSpPr>
        <p:spPr>
          <a:xfrm>
            <a:off x="1942865" y="4112448"/>
            <a:ext cx="942998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6600" b="1" dirty="0">
                <a:solidFill>
                  <a:srgbClr val="456A73"/>
                </a:solidFill>
                <a:latin typeface="Gabriola" panose="04040605051002020D02" pitchFamily="82" charset="0"/>
              </a:rPr>
              <a:t>«Кто испытал наслаждение творчеством, для того уже все другие наслаждения не существуют.»                       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6600" dirty="0">
                <a:solidFill>
                  <a:srgbClr val="456A73"/>
                </a:solidFill>
                <a:latin typeface="Gabriola" panose="04040605051002020D02" pitchFamily="82" charset="0"/>
              </a:rPr>
              <a:t> </a:t>
            </a:r>
            <a:r>
              <a:rPr lang="ru-RU" sz="6600" b="1" dirty="0">
                <a:solidFill>
                  <a:srgbClr val="456A73"/>
                </a:solidFill>
                <a:latin typeface="Gabriola" panose="04040605051002020D02" pitchFamily="82" charset="0"/>
              </a:rPr>
              <a:t>Чехов А.П.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54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173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02" name="image 10000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-121920"/>
            <a:ext cx="24384000" cy="13716000"/>
          </a:xfrm>
          <a:prstGeom prst="rect">
            <a:avLst/>
          </a:prstGeom>
        </p:spPr>
      </p:pic>
      <p:pic>
        <p:nvPicPr>
          <p:cNvPr id="1000021" name="image 10000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043900" y="10274300"/>
            <a:ext cx="1752600" cy="2209800"/>
          </a:xfrm>
          <a:prstGeom prst="rect">
            <a:avLst/>
          </a:prstGeom>
        </p:spPr>
      </p:pic>
      <p:sp>
        <p:nvSpPr>
          <p:cNvPr id="92" name="文本框 91">
            <a:extLst>
              <a:ext uri="{FF2B5EF4-FFF2-40B4-BE49-F238E27FC236}">
                <a16:creationId xmlns:a16="http://schemas.microsoft.com/office/drawing/2014/main" id="{EDCA2A20-B1A1-4750-B911-9814B1A3C3B8}"/>
              </a:ext>
            </a:extLst>
          </p:cNvPr>
          <p:cNvSpPr txBox="1"/>
          <p:nvPr/>
        </p:nvSpPr>
        <p:spPr>
          <a:xfrm>
            <a:off x="1664421" y="1796891"/>
            <a:ext cx="956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zh-CN" sz="7200" b="1" dirty="0">
                <a:solidFill>
                  <a:srgbClr val="456A73"/>
                </a:solidFill>
                <a:latin typeface="Gabriola" panose="04040605051002020D02" pitchFamily="82" charset="0"/>
                <a:ea typeface="方正喵呜体" panose="02010600010101010101" pitchFamily="2" charset="-122"/>
                <a:cs typeface="萝莉体 第二版" panose="02000500000000000000" pitchFamily="2" charset="-122"/>
                <a:sym typeface="+mn-lt"/>
              </a:rPr>
              <a:t>Задачи совместной работы</a:t>
            </a:r>
            <a:endParaRPr lang="zh-CN" altLang="en-US" sz="7200" b="1" dirty="0">
              <a:solidFill>
                <a:srgbClr val="456A73"/>
              </a:solidFill>
              <a:latin typeface="Gabriola" panose="04040605051002020D02" pitchFamily="82" charset="0"/>
              <a:ea typeface="方正喵呜体" panose="02010600010101010101" pitchFamily="2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E3E316-34CA-4B42-9594-2D5BED0CB0E3}"/>
              </a:ext>
            </a:extLst>
          </p:cNvPr>
          <p:cNvSpPr txBox="1"/>
          <p:nvPr/>
        </p:nvSpPr>
        <p:spPr>
          <a:xfrm>
            <a:off x="12983510" y="3668237"/>
            <a:ext cx="9967793" cy="77559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latin typeface="Gabriola" panose="04040605051002020D02" pitchFamily="82" charset="0"/>
              </a:rPr>
              <a:t>5. Оказывать методическую и психологическую </a:t>
            </a:r>
          </a:p>
          <a:p>
            <a:r>
              <a:rPr lang="ru-RU" sz="4800" dirty="0">
                <a:latin typeface="Gabriola" panose="04040605051002020D02" pitchFamily="82" charset="0"/>
              </a:rPr>
              <a:t>поддержку  молодому специалисту в процессе </a:t>
            </a:r>
          </a:p>
          <a:p>
            <a:r>
              <a:rPr lang="ru-RU" sz="4800" dirty="0">
                <a:latin typeface="Gabriola" panose="04040605051002020D02" pitchFamily="82" charset="0"/>
              </a:rPr>
              <a:t>его обучения формированию метапонятий</a:t>
            </a:r>
          </a:p>
          <a:p>
            <a:r>
              <a:rPr lang="ru-RU" sz="4800" dirty="0">
                <a:latin typeface="Gabriola" panose="04040605051002020D02" pitchFamily="82" charset="0"/>
              </a:rPr>
              <a:t>на уроках химии  и преодолении трудностей </a:t>
            </a:r>
          </a:p>
          <a:p>
            <a:r>
              <a:rPr lang="ru-RU" sz="4800" dirty="0">
                <a:latin typeface="Gabriola" panose="04040605051002020D02" pitchFamily="82" charset="0"/>
              </a:rPr>
              <a:t>профессиональной деятельности.</a:t>
            </a:r>
          </a:p>
          <a:p>
            <a:r>
              <a:rPr lang="ru-RU" sz="4800" dirty="0">
                <a:latin typeface="Gabriola" panose="04040605051002020D02" pitchFamily="82" charset="0"/>
              </a:rPr>
              <a:t>6. Стимулировать развитие индивидуального </a:t>
            </a:r>
          </a:p>
          <a:p>
            <a:r>
              <a:rPr lang="ru-RU" sz="4800" dirty="0">
                <a:latin typeface="Gabriola" panose="04040605051002020D02" pitchFamily="82" charset="0"/>
              </a:rPr>
              <a:t>стиля творческой деятельности.</a:t>
            </a:r>
          </a:p>
          <a:p>
            <a:r>
              <a:rPr lang="ru-RU" sz="4800" dirty="0">
                <a:latin typeface="Gabriola" panose="04040605051002020D02" pitchFamily="82" charset="0"/>
              </a:rPr>
              <a:t>7. Реализовать на практике внедрение </a:t>
            </a:r>
          </a:p>
          <a:p>
            <a:r>
              <a:rPr lang="ru-RU" sz="4800" dirty="0">
                <a:latin typeface="Gabriola" panose="04040605051002020D02" pitchFamily="82" charset="0"/>
              </a:rPr>
              <a:t>в учебный процесс элементов метапредметного </a:t>
            </a:r>
          </a:p>
          <a:p>
            <a:r>
              <a:rPr lang="ru-RU" sz="4800" dirty="0">
                <a:latin typeface="Gabriola" panose="04040605051002020D02" pitchFamily="82" charset="0"/>
              </a:rPr>
              <a:t>подхода: метазнания, метапонятия.</a:t>
            </a:r>
          </a:p>
          <a:p>
            <a:endParaRPr lang="ru-RU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C99EC3C-267C-49A5-81B7-8CF2E7A8722F}"/>
              </a:ext>
            </a:extLst>
          </p:cNvPr>
          <p:cNvSpPr txBox="1"/>
          <p:nvPr/>
        </p:nvSpPr>
        <p:spPr>
          <a:xfrm>
            <a:off x="1432697" y="3682565"/>
            <a:ext cx="10685939" cy="77559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latin typeface="Gabriola" panose="04040605051002020D02" pitchFamily="82" charset="0"/>
              </a:rPr>
              <a:t>1. Сформировать  профессиональную  мотивацию</a:t>
            </a:r>
          </a:p>
          <a:p>
            <a:r>
              <a:rPr lang="ru-RU" sz="4800" dirty="0">
                <a:latin typeface="Gabriola" panose="04040605051002020D02" pitchFamily="82" charset="0"/>
              </a:rPr>
              <a:t>совершенствоваться в выбранной профессии. </a:t>
            </a:r>
          </a:p>
          <a:p>
            <a:r>
              <a:rPr lang="ru-RU" sz="4800" dirty="0">
                <a:latin typeface="Gabriola" panose="04040605051002020D02" pitchFamily="82" charset="0"/>
              </a:rPr>
              <a:t>2. Выявить профессиональные дефициты молодого</a:t>
            </a:r>
          </a:p>
          <a:p>
            <a:r>
              <a:rPr lang="ru-RU" sz="4800" dirty="0">
                <a:latin typeface="Gabriola" panose="04040605051002020D02" pitchFamily="82" charset="0"/>
              </a:rPr>
              <a:t>педагога с помощью диагностического </a:t>
            </a:r>
          </a:p>
          <a:p>
            <a:r>
              <a:rPr lang="ru-RU" sz="4800" dirty="0">
                <a:latin typeface="Gabriola" panose="04040605051002020D02" pitchFamily="82" charset="0"/>
              </a:rPr>
              <a:t>инструментария. </a:t>
            </a:r>
          </a:p>
          <a:p>
            <a:r>
              <a:rPr lang="ru-RU" sz="4800" dirty="0">
                <a:latin typeface="Gabriola" panose="04040605051002020D02" pitchFamily="82" charset="0"/>
              </a:rPr>
              <a:t>3. Разработать план профессионального </a:t>
            </a:r>
          </a:p>
          <a:p>
            <a:r>
              <a:rPr lang="ru-RU" sz="4800" dirty="0">
                <a:latin typeface="Gabriola" panose="04040605051002020D02" pitchFamily="82" charset="0"/>
              </a:rPr>
              <a:t>становления молодого педагога и реализовать его.</a:t>
            </a:r>
          </a:p>
          <a:p>
            <a:r>
              <a:rPr lang="ru-RU" sz="4800" dirty="0">
                <a:latin typeface="Gabriola" panose="04040605051002020D02" pitchFamily="82" charset="0"/>
              </a:rPr>
              <a:t>4.Способствовать развитию профессионального </a:t>
            </a:r>
          </a:p>
          <a:p>
            <a:r>
              <a:rPr lang="ru-RU" sz="4800" dirty="0">
                <a:latin typeface="Gabriola" panose="04040605051002020D02" pitchFamily="82" charset="0"/>
              </a:rPr>
              <a:t>мышления молодого педагога и готовности </a:t>
            </a:r>
          </a:p>
          <a:p>
            <a:r>
              <a:rPr lang="ru-RU" sz="4800" dirty="0">
                <a:latin typeface="Gabriola" panose="04040605051002020D02" pitchFamily="82" charset="0"/>
              </a:rPr>
              <a:t>к инновационным преобразованиям.</a:t>
            </a:r>
          </a:p>
          <a:p>
            <a:endParaRPr lang="ru-RU" dirty="0"/>
          </a:p>
        </p:txBody>
      </p:sp>
      <p:sp>
        <p:nvSpPr>
          <p:cNvPr id="87" name="文本框 91">
            <a:extLst>
              <a:ext uri="{FF2B5EF4-FFF2-40B4-BE49-F238E27FC236}">
                <a16:creationId xmlns:a16="http://schemas.microsoft.com/office/drawing/2014/main" id="{53967D5B-BB8E-4674-875A-1D407CBAB456}"/>
              </a:ext>
            </a:extLst>
          </p:cNvPr>
          <p:cNvSpPr txBox="1"/>
          <p:nvPr/>
        </p:nvSpPr>
        <p:spPr>
          <a:xfrm>
            <a:off x="12894641" y="1796891"/>
            <a:ext cx="956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zh-CN" sz="7200" b="1" dirty="0">
                <a:solidFill>
                  <a:srgbClr val="456A73"/>
                </a:solidFill>
                <a:latin typeface="Gabriola" panose="04040605051002020D02" pitchFamily="82" charset="0"/>
                <a:ea typeface="方正喵呜体" panose="02010600010101010101" pitchFamily="2" charset="-122"/>
                <a:cs typeface="萝莉体 第二版" panose="02000500000000000000" pitchFamily="2" charset="-122"/>
                <a:sym typeface="+mn-lt"/>
              </a:rPr>
              <a:t>Задачи совместной работы</a:t>
            </a:r>
            <a:endParaRPr lang="zh-CN" altLang="en-US" sz="7200" b="1" dirty="0">
              <a:solidFill>
                <a:srgbClr val="456A73"/>
              </a:solidFill>
              <a:latin typeface="Gabriola" panose="04040605051002020D02" pitchFamily="82" charset="0"/>
              <a:ea typeface="方正喵呜体" panose="02010600010101010101" pitchFamily="2" charset="-122"/>
              <a:cs typeface="萝莉体 第二版" panose="02000500000000000000" pitchFamily="2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6091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02" name="image 10000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-121920"/>
            <a:ext cx="24384000" cy="13716000"/>
          </a:xfrm>
          <a:prstGeom prst="rect">
            <a:avLst/>
          </a:prstGeom>
        </p:spPr>
      </p:pic>
      <p:pic>
        <p:nvPicPr>
          <p:cNvPr id="6" name="image 100002">
            <a:extLst>
              <a:ext uri="{FF2B5EF4-FFF2-40B4-BE49-F238E27FC236}">
                <a16:creationId xmlns:a16="http://schemas.microsoft.com/office/drawing/2014/main" id="{E1EACCD8-8C4D-4B64-8FF0-88800D0CD3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-121920"/>
            <a:ext cx="24384000" cy="13716000"/>
          </a:xfrm>
          <a:prstGeom prst="rect">
            <a:avLst/>
          </a:prstGeom>
        </p:spPr>
      </p:pic>
      <p:sp>
        <p:nvSpPr>
          <p:cNvPr id="7" name="文本框 91">
            <a:extLst>
              <a:ext uri="{FF2B5EF4-FFF2-40B4-BE49-F238E27FC236}">
                <a16:creationId xmlns:a16="http://schemas.microsoft.com/office/drawing/2014/main" id="{867B9818-F08D-4599-A38A-790D51BA3C11}"/>
              </a:ext>
            </a:extLst>
          </p:cNvPr>
          <p:cNvSpPr txBox="1"/>
          <p:nvPr/>
        </p:nvSpPr>
        <p:spPr>
          <a:xfrm>
            <a:off x="1617821" y="1196726"/>
            <a:ext cx="956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zh-CN" sz="7200" b="1" dirty="0">
                <a:solidFill>
                  <a:srgbClr val="456A73"/>
                </a:solidFill>
                <a:latin typeface="Gabriola" panose="04040605051002020D02" pitchFamily="82" charset="0"/>
                <a:ea typeface="方正喵呜体" panose="02010600010101010101" pitchFamily="2" charset="-122"/>
                <a:cs typeface="萝莉体 第二版" panose="02000500000000000000" pitchFamily="2" charset="-122"/>
                <a:sym typeface="+mn-lt"/>
              </a:rPr>
              <a:t>Формы передачи опыта</a:t>
            </a:r>
            <a:endParaRPr lang="zh-CN" altLang="en-US" sz="7200" b="1" dirty="0">
              <a:solidFill>
                <a:srgbClr val="456A73"/>
              </a:solidFill>
              <a:latin typeface="Gabriola" panose="04040605051002020D02" pitchFamily="82" charset="0"/>
              <a:ea typeface="方正喵呜体" panose="02010600010101010101" pitchFamily="2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8C53B8-6BF0-416F-9A75-A7ED9F26FC7E}"/>
              </a:ext>
            </a:extLst>
          </p:cNvPr>
          <p:cNvSpPr txBox="1"/>
          <p:nvPr/>
        </p:nvSpPr>
        <p:spPr>
          <a:xfrm>
            <a:off x="1751044" y="3155392"/>
            <a:ext cx="8610049" cy="77559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latin typeface="Gabriola" panose="04040605051002020D02" pitchFamily="82" charset="0"/>
              </a:rPr>
              <a:t>1. Личные беседы </a:t>
            </a:r>
          </a:p>
          <a:p>
            <a:r>
              <a:rPr lang="ru-RU" sz="6000" dirty="0">
                <a:latin typeface="Gabriola" panose="04040605051002020D02" pitchFamily="82" charset="0"/>
              </a:rPr>
              <a:t>2. </a:t>
            </a:r>
            <a:r>
              <a:rPr lang="ru-RU" sz="6000" b="1" dirty="0" err="1">
                <a:solidFill>
                  <a:srgbClr val="FF0000"/>
                </a:solidFill>
                <a:latin typeface="Gabriola" panose="04040605051002020D02" pitchFamily="82" charset="0"/>
              </a:rPr>
              <a:t>Взаимопосещение</a:t>
            </a:r>
            <a:r>
              <a:rPr lang="ru-RU" sz="6000" b="1" dirty="0">
                <a:solidFill>
                  <a:srgbClr val="FF0000"/>
                </a:solidFill>
                <a:latin typeface="Gabriola" panose="04040605051002020D02" pitchFamily="82" charset="0"/>
              </a:rPr>
              <a:t>  уроков </a:t>
            </a:r>
          </a:p>
          <a:p>
            <a:r>
              <a:rPr lang="ru-RU" sz="6000" dirty="0">
                <a:latin typeface="Gabriola" panose="04040605051002020D02" pitchFamily="82" charset="0"/>
              </a:rPr>
              <a:t>3. Совместное посещение</a:t>
            </a:r>
          </a:p>
          <a:p>
            <a:r>
              <a:rPr lang="ru-RU" sz="6000" dirty="0">
                <a:latin typeface="Gabriola" panose="04040605051002020D02" pitchFamily="82" charset="0"/>
              </a:rPr>
              <a:t>Методических мероприятий.</a:t>
            </a:r>
          </a:p>
          <a:p>
            <a:r>
              <a:rPr lang="ru-RU" sz="6000" dirty="0">
                <a:latin typeface="Gabriola" panose="04040605051002020D02" pitchFamily="82" charset="0"/>
              </a:rPr>
              <a:t>4. Сетевое взаимодействие </a:t>
            </a:r>
          </a:p>
          <a:p>
            <a:r>
              <a:rPr lang="ru-RU" sz="6000" dirty="0">
                <a:latin typeface="Gabriola" panose="04040605051002020D02" pitchFamily="82" charset="0"/>
              </a:rPr>
              <a:t>с неограниченными временными </a:t>
            </a:r>
          </a:p>
          <a:p>
            <a:r>
              <a:rPr lang="ru-RU" sz="6000" dirty="0">
                <a:latin typeface="Gabriola" panose="04040605051002020D02" pitchFamily="82" charset="0"/>
              </a:rPr>
              <a:t>рамками.</a:t>
            </a:r>
          </a:p>
          <a:p>
            <a:r>
              <a:rPr lang="ru-RU" sz="6000" dirty="0">
                <a:latin typeface="Gabriola" panose="04040605051002020D02" pitchFamily="82" charset="0"/>
              </a:rPr>
              <a:t>5. Педагогическая мастерская. </a:t>
            </a:r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3936D7-47DE-4796-99A9-FE6804ADC245}"/>
              </a:ext>
            </a:extLst>
          </p:cNvPr>
          <p:cNvSpPr txBox="1"/>
          <p:nvPr/>
        </p:nvSpPr>
        <p:spPr>
          <a:xfrm>
            <a:off x="13000911" y="3155392"/>
            <a:ext cx="10133250" cy="907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6000" dirty="0">
                <a:latin typeface="Gabriola" panose="04040605051002020D02" pitchFamily="82" charset="0"/>
              </a:rPr>
              <a:t>Взаимообмен информацией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6000" dirty="0">
                <a:latin typeface="Gabriola" panose="04040605051002020D02" pitchFamily="82" charset="0"/>
              </a:rPr>
              <a:t>Личный пример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6000" dirty="0">
                <a:latin typeface="Gabriola" panose="04040605051002020D02" pitchFamily="82" charset="0"/>
              </a:rPr>
              <a:t>Информирование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6000" dirty="0">
                <a:latin typeface="Gabriola" panose="04040605051002020D02" pitchFamily="82" charset="0"/>
              </a:rPr>
              <a:t>Консультирование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6000">
                <a:latin typeface="Gabriola" panose="04040605051002020D02" pitchFamily="82" charset="0"/>
              </a:rPr>
              <a:t>Деловая игра</a:t>
            </a:r>
            <a:endParaRPr lang="ru-RU" sz="6000" dirty="0">
              <a:latin typeface="Gabriola" panose="04040605051002020D02" pitchFamily="8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6000" dirty="0">
                <a:latin typeface="Gabriola" panose="04040605051002020D02" pitchFamily="82" charset="0"/>
              </a:rPr>
              <a:t>Мозговой штурм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6000" dirty="0">
                <a:latin typeface="Gabriola" panose="04040605051002020D02" pitchFamily="82" charset="0"/>
              </a:rPr>
              <a:t>Моделирование элементов и целостных  уроков с </a:t>
            </a:r>
            <a:r>
              <a:rPr lang="ru-RU" sz="6000" dirty="0" err="1">
                <a:latin typeface="Gabriola" panose="04040605051002020D02" pitchFamily="82" charset="0"/>
              </a:rPr>
              <a:t>метакомпонентом</a:t>
            </a:r>
            <a:endParaRPr lang="ru-RU" sz="6000" dirty="0">
              <a:latin typeface="Gabriola" panose="04040605051002020D02" pitchFamily="82" charset="0"/>
            </a:endParaRPr>
          </a:p>
          <a:p>
            <a:endParaRPr lang="ru-RU" sz="4400" dirty="0">
              <a:latin typeface="Gabriola" panose="04040605051002020D02" pitchFamily="82" charset="0"/>
            </a:endParaRPr>
          </a:p>
        </p:txBody>
      </p:sp>
      <p:sp>
        <p:nvSpPr>
          <p:cNvPr id="11" name="文本框 91">
            <a:extLst>
              <a:ext uri="{FF2B5EF4-FFF2-40B4-BE49-F238E27FC236}">
                <a16:creationId xmlns:a16="http://schemas.microsoft.com/office/drawing/2014/main" id="{97C5D9FD-92CA-4B01-8A9A-C81AD67086A1}"/>
              </a:ext>
            </a:extLst>
          </p:cNvPr>
          <p:cNvSpPr txBox="1"/>
          <p:nvPr/>
        </p:nvSpPr>
        <p:spPr>
          <a:xfrm>
            <a:off x="12717184" y="855074"/>
            <a:ext cx="101332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zh-CN" sz="7200" b="1" dirty="0">
                <a:solidFill>
                  <a:srgbClr val="456A73"/>
                </a:solidFill>
                <a:latin typeface="Gabriola" panose="04040605051002020D02" pitchFamily="82" charset="0"/>
                <a:ea typeface="方正喵呜体" panose="02010600010101010101" pitchFamily="2" charset="-122"/>
                <a:cs typeface="萝莉体 第二版" panose="02000500000000000000" pitchFamily="2" charset="-122"/>
                <a:sym typeface="+mn-lt"/>
              </a:rPr>
              <a:t>Методы, используемые </a:t>
            </a:r>
          </a:p>
          <a:p>
            <a:pPr algn="ctr">
              <a:defRPr/>
            </a:pPr>
            <a:r>
              <a:rPr lang="ru-RU" altLang="zh-CN" sz="7200" b="1" dirty="0">
                <a:solidFill>
                  <a:srgbClr val="456A73"/>
                </a:solidFill>
                <a:latin typeface="Gabriola" panose="04040605051002020D02" pitchFamily="82" charset="0"/>
                <a:ea typeface="方正喵呜体" panose="02010600010101010101" pitchFamily="2" charset="-122"/>
                <a:cs typeface="萝莉体 第二版" panose="02000500000000000000" pitchFamily="2" charset="-122"/>
                <a:sym typeface="+mn-lt"/>
              </a:rPr>
              <a:t>при передаче опыта</a:t>
            </a:r>
            <a:endParaRPr lang="zh-CN" altLang="en-US" sz="7200" b="1" dirty="0">
              <a:solidFill>
                <a:srgbClr val="456A73"/>
              </a:solidFill>
              <a:latin typeface="Gabriola" panose="04040605051002020D02" pitchFamily="82" charset="0"/>
              <a:ea typeface="方正喵呜体" panose="02010600010101010101" pitchFamily="2" charset="-122"/>
              <a:cs typeface="萝莉体 第二版" panose="02000500000000000000" pitchFamily="2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2952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02" name="image 10000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92" name="文本框 91">
            <a:extLst>
              <a:ext uri="{FF2B5EF4-FFF2-40B4-BE49-F238E27FC236}">
                <a16:creationId xmlns:a16="http://schemas.microsoft.com/office/drawing/2014/main" id="{EDCA2A20-B1A1-4750-B911-9814B1A3C3B8}"/>
              </a:ext>
            </a:extLst>
          </p:cNvPr>
          <p:cNvSpPr txBox="1"/>
          <p:nvPr/>
        </p:nvSpPr>
        <p:spPr>
          <a:xfrm>
            <a:off x="13006574" y="2583253"/>
            <a:ext cx="9565799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zh-CN" sz="7200" b="1" dirty="0">
                <a:solidFill>
                  <a:srgbClr val="456A73"/>
                </a:solidFill>
                <a:latin typeface="Gabriola" panose="04040605051002020D02" pitchFamily="82" charset="0"/>
                <a:ea typeface="方正喵呜体" panose="02010600010101010101" pitchFamily="2" charset="-122"/>
                <a:cs typeface="萝莉体 第二版" panose="02000500000000000000" pitchFamily="2" charset="-122"/>
                <a:sym typeface="+mn-lt"/>
              </a:rPr>
              <a:t>Мастер-класс : </a:t>
            </a:r>
            <a:endParaRPr lang="ru-RU" altLang="zh-CN" sz="5400" b="1" dirty="0">
              <a:solidFill>
                <a:srgbClr val="FF0000"/>
              </a:solidFill>
              <a:latin typeface="Gabriola" panose="04040605051002020D02" pitchFamily="82" charset="0"/>
              <a:ea typeface="方正喵呜体" panose="02010600010101010101" pitchFamily="2" charset="-122"/>
              <a:cs typeface="萝莉体 第二版" panose="02000500000000000000" pitchFamily="2" charset="-122"/>
              <a:sym typeface="+mn-lt"/>
            </a:endParaRPr>
          </a:p>
          <a:p>
            <a:pPr algn="ctr">
              <a:defRPr/>
            </a:pPr>
            <a:r>
              <a:rPr lang="ru-RU" altLang="zh-CN" sz="5400" b="1" dirty="0">
                <a:solidFill>
                  <a:srgbClr val="00B050"/>
                </a:solidFill>
                <a:latin typeface="Gabriola" panose="04040605051002020D02" pitchFamily="82" charset="0"/>
                <a:ea typeface="方正喵呜体" panose="02010600010101010101" pitchFamily="2" charset="-122"/>
                <a:cs typeface="萝莉体 第二版" panose="02000500000000000000" pitchFamily="2" charset="-122"/>
                <a:sym typeface="+mn-lt"/>
              </a:rPr>
              <a:t>«Работа педагога-наставника с молодым специалистом по формированию метапонятия в процессе обучения»</a:t>
            </a:r>
          </a:p>
          <a:p>
            <a:pPr algn="ctr">
              <a:defRPr/>
            </a:pPr>
            <a:endParaRPr lang="ru-RU" altLang="zh-CN" sz="5400" b="1" dirty="0">
              <a:solidFill>
                <a:srgbClr val="FF0000"/>
              </a:solidFill>
              <a:latin typeface="Gabriola" panose="04040605051002020D02" pitchFamily="82" charset="0"/>
              <a:ea typeface="方正喵呜体" panose="02010600010101010101" pitchFamily="2" charset="-122"/>
              <a:cs typeface="萝莉体 第二版" panose="02000500000000000000" pitchFamily="2" charset="-122"/>
              <a:sym typeface="+mn-lt"/>
            </a:endParaRPr>
          </a:p>
          <a:p>
            <a:pPr algn="ctr">
              <a:defRPr/>
            </a:pPr>
            <a:r>
              <a:rPr lang="ru-RU" altLang="zh-CN" sz="7200" b="1" dirty="0">
                <a:solidFill>
                  <a:srgbClr val="456A73"/>
                </a:solidFill>
                <a:latin typeface="Gabriola" panose="04040605051002020D02" pitchFamily="82" charset="0"/>
                <a:ea typeface="方正喵呜体" panose="02010600010101010101" pitchFamily="2" charset="-122"/>
                <a:cs typeface="萝莉体 第二版" panose="02000500000000000000" pitchFamily="2" charset="-122"/>
                <a:sym typeface="+mn-lt"/>
              </a:rPr>
              <a:t>Форма: </a:t>
            </a:r>
            <a:r>
              <a:rPr lang="ru-RU" altLang="zh-CN" sz="5400" b="1" dirty="0">
                <a:solidFill>
                  <a:srgbClr val="FF0000"/>
                </a:solidFill>
                <a:latin typeface="Gabriola" panose="04040605051002020D02" pitchFamily="82" charset="0"/>
                <a:ea typeface="方正喵呜体" panose="02010600010101010101" pitchFamily="2" charset="-122"/>
                <a:cs typeface="萝莉体 第二版" panose="02000500000000000000" pitchFamily="2" charset="-122"/>
                <a:sym typeface="+mn-lt"/>
              </a:rPr>
              <a:t>присутствие молодого специалиста на уроке наставника</a:t>
            </a:r>
          </a:p>
          <a:p>
            <a:pPr algn="ctr">
              <a:defRPr/>
            </a:pPr>
            <a:endParaRPr lang="ru-RU" altLang="zh-CN" sz="7200" b="1" dirty="0">
              <a:solidFill>
                <a:srgbClr val="456A73"/>
              </a:solidFill>
              <a:latin typeface="Gabriola" panose="04040605051002020D02" pitchFamily="82" charset="0"/>
              <a:ea typeface="方正喵呜体" panose="02010600010101010101" pitchFamily="2" charset="-122"/>
              <a:cs typeface="萝莉体 第二版" panose="02000500000000000000" pitchFamily="2" charset="-122"/>
              <a:sym typeface="+mn-lt"/>
            </a:endParaRPr>
          </a:p>
          <a:p>
            <a:pPr algn="ctr">
              <a:defRPr/>
            </a:pPr>
            <a:endParaRPr lang="ru-RU" altLang="zh-CN" sz="5400" b="1" dirty="0">
              <a:solidFill>
                <a:srgbClr val="456A73"/>
              </a:solidFill>
              <a:latin typeface="Gabriola" panose="04040605051002020D02" pitchFamily="82" charset="0"/>
              <a:ea typeface="方正喵呜体" panose="02010600010101010101" pitchFamily="2" charset="-122"/>
              <a:cs typeface="萝莉体 第二版" panose="02000500000000000000" pitchFamily="2" charset="-122"/>
              <a:sym typeface="+mn-lt"/>
            </a:endParaRPr>
          </a:p>
          <a:p>
            <a:pPr algn="ctr">
              <a:defRPr/>
            </a:pPr>
            <a:endParaRPr lang="ru-RU" altLang="zh-CN" sz="5400" b="1" dirty="0">
              <a:solidFill>
                <a:srgbClr val="456A73"/>
              </a:solidFill>
              <a:latin typeface="Gabriola" panose="04040605051002020D02" pitchFamily="82" charset="0"/>
              <a:ea typeface="方正喵呜体" panose="02010600010101010101" pitchFamily="2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C99EC3C-267C-49A5-81B7-8CF2E7A8722F}"/>
              </a:ext>
            </a:extLst>
          </p:cNvPr>
          <p:cNvSpPr txBox="1"/>
          <p:nvPr/>
        </p:nvSpPr>
        <p:spPr>
          <a:xfrm>
            <a:off x="2835475" y="2583253"/>
            <a:ext cx="79287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456A73"/>
                </a:solidFill>
                <a:latin typeface="Gabriola" panose="04040605051002020D02" pitchFamily="82" charset="0"/>
              </a:rPr>
              <a:t>Что такое метапонятие?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46C3E5-3F20-4680-8534-933E2642B7C5}"/>
              </a:ext>
            </a:extLst>
          </p:cNvPr>
          <p:cNvSpPr txBox="1"/>
          <p:nvPr/>
        </p:nvSpPr>
        <p:spPr>
          <a:xfrm>
            <a:off x="2023670" y="4776042"/>
            <a:ext cx="1662596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Gabriola" panose="04040605051002020D02" pitchFamily="82" charset="0"/>
                <a:ea typeface="Times New Roman"/>
              </a:rPr>
              <a:t>Метапонятия</a:t>
            </a:r>
            <a:r>
              <a:rPr lang="ru-RU" sz="5400" dirty="0">
                <a:latin typeface="Gabriola" panose="04040605051002020D02" pitchFamily="82" charset="0"/>
                <a:ea typeface="Times New Roman"/>
              </a:rPr>
              <a:t> – понятия, которые </a:t>
            </a:r>
          </a:p>
          <a:p>
            <a:r>
              <a:rPr lang="ru-RU" sz="5400" dirty="0">
                <a:latin typeface="Gabriola" panose="04040605051002020D02" pitchFamily="82" charset="0"/>
                <a:ea typeface="Times New Roman"/>
              </a:rPr>
              <a:t>используются в различных дисциплинах</a:t>
            </a:r>
          </a:p>
          <a:p>
            <a:r>
              <a:rPr lang="ru-RU" sz="5400" dirty="0">
                <a:latin typeface="Gabriola" panose="04040605051002020D02" pitchFamily="82" charset="0"/>
                <a:ea typeface="Times New Roman"/>
              </a:rPr>
              <a:t> и сферах (закон, связь, система, свойство,</a:t>
            </a:r>
          </a:p>
          <a:p>
            <a:r>
              <a:rPr lang="ru-RU" sz="5400" dirty="0">
                <a:latin typeface="Gabriola" panose="04040605051002020D02" pitchFamily="82" charset="0"/>
                <a:ea typeface="Times New Roman"/>
              </a:rPr>
              <a:t>реакция, структура,  знак, схема, </a:t>
            </a:r>
          </a:p>
          <a:p>
            <a:r>
              <a:rPr lang="ru-RU" sz="5400" dirty="0">
                <a:latin typeface="Gabriola" panose="04040605051002020D02" pitchFamily="82" charset="0"/>
                <a:ea typeface="Times New Roman"/>
              </a:rPr>
              <a:t>амфотерность).</a:t>
            </a:r>
            <a:endParaRPr lang="ru-RU" sz="5400" dirty="0">
              <a:latin typeface="Gabriola" panose="04040605051002020D02" pitchFamily="82" charset="0"/>
            </a:endParaRPr>
          </a:p>
          <a:p>
            <a:endParaRPr lang="ru-RU" sz="54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342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02" name="image 10000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1000021" name="image 10000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043900" y="10274300"/>
            <a:ext cx="1752600" cy="2209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346518-5254-4411-B947-B60FE1EE7E36}"/>
              </a:ext>
            </a:extLst>
          </p:cNvPr>
          <p:cNvSpPr txBox="1"/>
          <p:nvPr/>
        </p:nvSpPr>
        <p:spPr>
          <a:xfrm>
            <a:off x="1587500" y="2103120"/>
            <a:ext cx="9720580" cy="864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rgbClr val="456A73"/>
                </a:solidFill>
                <a:latin typeface="Gabriola" panose="04040605051002020D02" pitchFamily="82" charset="0"/>
              </a:rPr>
              <a:t>Задачи перед фокус-группой наставников:</a:t>
            </a:r>
          </a:p>
          <a:p>
            <a:pPr algn="ctr"/>
            <a:endParaRPr lang="ru-RU" sz="6600" b="1" dirty="0">
              <a:solidFill>
                <a:srgbClr val="456A73"/>
              </a:solidFill>
              <a:latin typeface="Gabriola" panose="04040605051002020D02" pitchFamily="82" charset="0"/>
            </a:endParaRPr>
          </a:p>
          <a:p>
            <a:r>
              <a:rPr lang="ru-RU" sz="6600" dirty="0">
                <a:latin typeface="Gabriola" panose="04040605051002020D02" pitchFamily="82" charset="0"/>
              </a:rPr>
              <a:t>- выделить  этапы  формирования метапонятия и расположить их в логической последовательности, согласно </a:t>
            </a:r>
            <a:r>
              <a:rPr lang="ru-RU" sz="6600" dirty="0" smtClean="0">
                <a:latin typeface="Gabriola" panose="04040605051002020D02" pitchFamily="82" charset="0"/>
              </a:rPr>
              <a:t>структуре </a:t>
            </a:r>
            <a:r>
              <a:rPr lang="ru-RU" sz="6600" dirty="0">
                <a:latin typeface="Gabriola" panose="04040605051002020D02" pitchFamily="82" charset="0"/>
              </a:rPr>
              <a:t>урока.</a:t>
            </a:r>
          </a:p>
          <a:p>
            <a:pPr algn="ctr"/>
            <a:endParaRPr lang="ru-RU" sz="6600" b="1" dirty="0">
              <a:solidFill>
                <a:srgbClr val="456A73"/>
              </a:solidFill>
              <a:latin typeface="Gabriola" panose="04040605051002020D02" pitchFamily="8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1E2A2D-468B-42B7-A6B4-C5177B576849}"/>
              </a:ext>
            </a:extLst>
          </p:cNvPr>
          <p:cNvSpPr txBox="1"/>
          <p:nvPr/>
        </p:nvSpPr>
        <p:spPr>
          <a:xfrm>
            <a:off x="12985750" y="2025908"/>
            <a:ext cx="9720580" cy="966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rgbClr val="456A73"/>
                </a:solidFill>
                <a:latin typeface="Gabriola" panose="04040605051002020D02" pitchFamily="82" charset="0"/>
              </a:rPr>
              <a:t>Задачи перед фокус-группой молодых специалистов:</a:t>
            </a:r>
          </a:p>
          <a:p>
            <a:pPr algn="ctr"/>
            <a:endParaRPr lang="ru-RU" sz="6600" b="1" dirty="0">
              <a:solidFill>
                <a:srgbClr val="456A73"/>
              </a:solidFill>
              <a:latin typeface="Gabriola" panose="04040605051002020D02" pitchFamily="82" charset="0"/>
            </a:endParaRPr>
          </a:p>
          <a:p>
            <a:r>
              <a:rPr lang="ru-RU" sz="6600" dirty="0">
                <a:latin typeface="Gabriola" panose="04040605051002020D02" pitchFamily="82" charset="0"/>
              </a:rPr>
              <a:t>- выделить методы и приёмы, которые я использую  на различных этапах урока, найти им практическое применение в своей деятельности.</a:t>
            </a:r>
          </a:p>
          <a:p>
            <a:pPr algn="ctr"/>
            <a:endParaRPr lang="ru-RU" sz="6600" b="1" dirty="0">
              <a:solidFill>
                <a:srgbClr val="456A73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825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02" name="image 10000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1000021" name="image 10000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043900" y="10274300"/>
            <a:ext cx="1752600" cy="2209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346518-5254-4411-B947-B60FE1EE7E36}"/>
              </a:ext>
            </a:extLst>
          </p:cNvPr>
          <p:cNvSpPr txBox="1"/>
          <p:nvPr/>
        </p:nvSpPr>
        <p:spPr>
          <a:xfrm>
            <a:off x="13075920" y="4180344"/>
            <a:ext cx="97205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800" b="1" dirty="0">
                <a:solidFill>
                  <a:srgbClr val="456A73"/>
                </a:solidFill>
                <a:latin typeface="Gabriola" panose="04040605051002020D02" pitchFamily="82" charset="0"/>
              </a:rPr>
              <a:t>Тема урока:</a:t>
            </a:r>
          </a:p>
          <a:p>
            <a:pPr algn="ctr"/>
            <a:r>
              <a:rPr lang="ru-RU" sz="13800" b="1" dirty="0">
                <a:solidFill>
                  <a:srgbClr val="FF0000"/>
                </a:solidFill>
                <a:latin typeface="Gabriola" panose="04040605051002020D02" pitchFamily="82" charset="0"/>
              </a:rPr>
              <a:t>Амфотерность</a:t>
            </a:r>
            <a:endParaRPr lang="ru-RU" sz="9600" dirty="0">
              <a:solidFill>
                <a:srgbClr val="FF0000"/>
              </a:solidFill>
              <a:latin typeface="Gabriola" panose="04040605051002020D02" pitchFamily="82" charset="0"/>
            </a:endParaRPr>
          </a:p>
          <a:p>
            <a:pPr algn="ctr"/>
            <a:endParaRPr lang="ru-RU" sz="6600" b="1" dirty="0">
              <a:solidFill>
                <a:srgbClr val="456A73"/>
              </a:solidFill>
              <a:latin typeface="Gabriola" panose="04040605051002020D02" pitchFamily="82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7F0E101-153F-44D6-95E4-69F55E4AD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211" y="2787675"/>
            <a:ext cx="7409498" cy="81406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634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02" name="image 10000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1000021" name="image 10000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043900" y="10274300"/>
            <a:ext cx="1752600" cy="2209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346518-5254-4411-B947-B60FE1EE7E36}"/>
              </a:ext>
            </a:extLst>
          </p:cNvPr>
          <p:cNvSpPr txBox="1"/>
          <p:nvPr/>
        </p:nvSpPr>
        <p:spPr>
          <a:xfrm>
            <a:off x="1532887" y="2764552"/>
            <a:ext cx="10604500" cy="886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ru-RU" sz="8800" b="1" dirty="0" smtClean="0">
                <a:solidFill>
                  <a:srgbClr val="456A73"/>
                </a:solidFill>
                <a:latin typeface="Gabriola" panose="04040605051002020D02" pitchFamily="82" charset="0"/>
              </a:rPr>
              <a:t>Слова, начинающиеся с  </a:t>
            </a:r>
            <a:r>
              <a:rPr lang="ru-RU" sz="8800" b="1" dirty="0">
                <a:solidFill>
                  <a:srgbClr val="FF0000"/>
                </a:solidFill>
                <a:latin typeface="Gabriola" panose="04040605051002020D02" pitchFamily="82" charset="0"/>
              </a:rPr>
              <a:t>«амфи»:</a:t>
            </a:r>
          </a:p>
          <a:p>
            <a:pPr eaLnBrk="1" hangingPunct="1">
              <a:defRPr/>
            </a:pPr>
            <a:endParaRPr lang="ru-RU" sz="4000" b="1" dirty="0">
              <a:solidFill>
                <a:srgbClr val="456A73"/>
              </a:solidFill>
              <a:latin typeface="Gabriola" panose="04040605051002020D02" pitchFamily="82" charset="0"/>
            </a:endParaRPr>
          </a:p>
          <a:p>
            <a:pPr eaLnBrk="1" hangingPunct="1">
              <a:defRPr/>
            </a:pPr>
            <a:r>
              <a:rPr lang="ru-RU" sz="9600" b="1" dirty="0">
                <a:solidFill>
                  <a:schemeClr val="tx1">
                    <a:lumMod val="95000"/>
                  </a:schemeClr>
                </a:solidFill>
                <a:latin typeface="Gabriola" panose="04040605051002020D02" pitchFamily="82" charset="0"/>
              </a:rPr>
              <a:t>Амфибии </a:t>
            </a:r>
          </a:p>
          <a:p>
            <a:pPr eaLnBrk="1" hangingPunct="1">
              <a:defRPr/>
            </a:pPr>
            <a:r>
              <a:rPr lang="ru-RU" sz="9600" b="1" dirty="0">
                <a:solidFill>
                  <a:schemeClr val="tx1">
                    <a:lumMod val="95000"/>
                  </a:schemeClr>
                </a:solidFill>
                <a:latin typeface="Gabriola" panose="04040605051002020D02" pitchFamily="82" charset="0"/>
              </a:rPr>
              <a:t>Самолёт-амфибия</a:t>
            </a:r>
          </a:p>
          <a:p>
            <a:pPr eaLnBrk="1" hangingPunct="1">
              <a:defRPr/>
            </a:pPr>
            <a:r>
              <a:rPr lang="ru-RU" sz="9600" b="1" dirty="0">
                <a:solidFill>
                  <a:schemeClr val="tx1">
                    <a:lumMod val="95000"/>
                  </a:schemeClr>
                </a:solidFill>
                <a:latin typeface="Gabriola" panose="04040605051002020D02" pitchFamily="82" charset="0"/>
              </a:rPr>
              <a:t>Амфитеатр</a:t>
            </a:r>
          </a:p>
          <a:p>
            <a:pPr algn="ctr"/>
            <a:endParaRPr lang="ru-RU" sz="6600" b="1" dirty="0">
              <a:solidFill>
                <a:srgbClr val="456A73"/>
              </a:solidFill>
              <a:latin typeface="Gabriola" panose="04040605051002020D02" pitchFamily="82" charset="0"/>
            </a:endParaRPr>
          </a:p>
        </p:txBody>
      </p:sp>
      <p:pic>
        <p:nvPicPr>
          <p:cNvPr id="6" name="im" descr="Амфибии (фото 1)">
            <a:extLst>
              <a:ext uri="{FF2B5EF4-FFF2-40B4-BE49-F238E27FC236}">
                <a16:creationId xmlns:a16="http://schemas.microsoft.com/office/drawing/2014/main" id="{3E44B162-C59E-41EC-944F-95A72B75D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3469615" y="8132783"/>
            <a:ext cx="7081628" cy="41935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" descr="Амфибии (фото 2)">
            <a:extLst>
              <a:ext uri="{FF2B5EF4-FFF2-40B4-BE49-F238E27FC236}">
                <a16:creationId xmlns:a16="http://schemas.microsoft.com/office/drawing/2014/main" id="{B33C608C-CB71-41F6-957A-C6C8F5F9C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63007" y="1231900"/>
            <a:ext cx="6070600" cy="4022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670C89-68FA-4822-9A1D-6AB69F574389}"/>
              </a:ext>
            </a:extLst>
          </p:cNvPr>
          <p:cNvSpPr txBox="1"/>
          <p:nvPr/>
        </p:nvSpPr>
        <p:spPr>
          <a:xfrm>
            <a:off x="13622726" y="5549930"/>
            <a:ext cx="92759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latin typeface="Gabriola" panose="04040605051002020D02" pitchFamily="82" charset="0"/>
              </a:rPr>
              <a:t>Амфибии – животные, ведущие двойной образ жизни</a:t>
            </a:r>
          </a:p>
        </p:txBody>
      </p:sp>
    </p:spTree>
    <p:extLst>
      <p:ext uri="{BB962C8B-B14F-4D97-AF65-F5344CB8AC3E}">
        <p14:creationId xmlns:p14="http://schemas.microsoft.com/office/powerpoint/2010/main" val="275095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02" name="image 10000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72393" y="-609382"/>
            <a:ext cx="24384000" cy="13716000"/>
          </a:xfrm>
          <a:prstGeom prst="rect">
            <a:avLst/>
          </a:prstGeom>
        </p:spPr>
      </p:pic>
      <p:pic>
        <p:nvPicPr>
          <p:cNvPr id="1000021" name="image 10000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043900" y="10274300"/>
            <a:ext cx="1752600" cy="2209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346518-5254-4411-B947-B60FE1EE7E36}"/>
              </a:ext>
            </a:extLst>
          </p:cNvPr>
          <p:cNvSpPr txBox="1"/>
          <p:nvPr/>
        </p:nvSpPr>
        <p:spPr>
          <a:xfrm>
            <a:off x="1587500" y="2490232"/>
            <a:ext cx="106045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ru-RU" sz="6000" dirty="0">
                <a:latin typeface="Gabriola" panose="04040605051002020D02" pitchFamily="82" charset="0"/>
              </a:rPr>
              <a:t>Самолёт-амфибия может совершать посадку, как на землю,  так и на воду</a:t>
            </a:r>
            <a:r>
              <a:rPr lang="ru-RU" sz="8000" b="1" dirty="0">
                <a:latin typeface="Gabriola" panose="04040605051002020D02" pitchFamily="82" charset="0"/>
              </a:rPr>
              <a:t>.</a:t>
            </a:r>
            <a:endParaRPr lang="ru-RU" sz="6000" b="1" dirty="0">
              <a:latin typeface="Gabriola" panose="04040605051002020D02" pitchFamily="8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670C89-68FA-4822-9A1D-6AB69F574389}"/>
              </a:ext>
            </a:extLst>
          </p:cNvPr>
          <p:cNvSpPr txBox="1"/>
          <p:nvPr/>
        </p:nvSpPr>
        <p:spPr>
          <a:xfrm>
            <a:off x="13805856" y="5279122"/>
            <a:ext cx="92759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latin typeface="Gabriola" panose="04040605051002020D02" pitchFamily="82" charset="0"/>
              </a:rPr>
              <a:t>Амфитеатр- «зрелище с двух сторон» или двойной театр</a:t>
            </a:r>
          </a:p>
        </p:txBody>
      </p:sp>
      <p:pic>
        <p:nvPicPr>
          <p:cNvPr id="8" name="Picture 4" descr="be103-i">
            <a:extLst>
              <a:ext uri="{FF2B5EF4-FFF2-40B4-BE49-F238E27FC236}">
                <a16:creationId xmlns:a16="http://schemas.microsoft.com/office/drawing/2014/main" id="{A30B50B1-6814-4421-A1C7-95CFD4303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87500" y="5659249"/>
            <a:ext cx="9459065" cy="5327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4" descr="imgpreview">
            <a:extLst>
              <a:ext uri="{FF2B5EF4-FFF2-40B4-BE49-F238E27FC236}">
                <a16:creationId xmlns:a16="http://schemas.microsoft.com/office/drawing/2014/main" id="{2D5076EC-AF70-4339-9B4F-F7BF202DA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622727" y="7892514"/>
            <a:ext cx="5640634" cy="4082327"/>
          </a:xfrm>
          <a:prstGeom prst="round2DiagRect">
            <a:avLst>
              <a:gd name="adj1" fmla="val 16667"/>
              <a:gd name="adj2" fmla="val 184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5" descr="r_p_e4497661d1642b48dbd93000385e059f">
            <a:extLst>
              <a:ext uri="{FF2B5EF4-FFF2-40B4-BE49-F238E27FC236}">
                <a16:creationId xmlns:a16="http://schemas.microsoft.com/office/drawing/2014/main" id="{E63DF8F2-ED09-4BD6-A769-09FEFE753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855440" y="970301"/>
            <a:ext cx="5535011" cy="4141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3522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02" name="image 10000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1000021" name="image 10000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043900" y="10274300"/>
            <a:ext cx="1752600" cy="2209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346518-5254-4411-B947-B60FE1EE7E36}"/>
              </a:ext>
            </a:extLst>
          </p:cNvPr>
          <p:cNvSpPr txBox="1"/>
          <p:nvPr/>
        </p:nvSpPr>
        <p:spPr>
          <a:xfrm>
            <a:off x="13374366" y="240784"/>
            <a:ext cx="11444071" cy="1067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endParaRPr lang="ru-RU" sz="4400" b="1" dirty="0">
              <a:solidFill>
                <a:srgbClr val="456A73"/>
              </a:solidFill>
              <a:latin typeface="Gabriola" panose="04040605051002020D02" pitchFamily="82" charset="0"/>
            </a:endParaRPr>
          </a:p>
          <a:p>
            <a:pPr eaLnBrk="1" hangingPunct="1">
              <a:defRPr/>
            </a:pPr>
            <a:endParaRPr lang="ru-RU" sz="4400" b="1" dirty="0">
              <a:solidFill>
                <a:srgbClr val="456A73"/>
              </a:solidFill>
              <a:latin typeface="Gabriola" panose="04040605051002020D02" pitchFamily="82" charset="0"/>
            </a:endParaRPr>
          </a:p>
          <a:p>
            <a:pPr eaLnBrk="1" hangingPunct="1">
              <a:defRPr/>
            </a:pPr>
            <a:endParaRPr lang="ru-RU" sz="4400" b="1" dirty="0">
              <a:solidFill>
                <a:srgbClr val="456A73"/>
              </a:solidFill>
              <a:latin typeface="Gabriola" panose="04040605051002020D02" pitchFamily="82" charset="0"/>
            </a:endParaRPr>
          </a:p>
          <a:p>
            <a:pPr eaLnBrk="1" hangingPunct="1">
              <a:defRPr/>
            </a:pPr>
            <a:endParaRPr lang="ru-RU" sz="4400" b="1" dirty="0">
              <a:solidFill>
                <a:srgbClr val="456A73"/>
              </a:solidFill>
              <a:latin typeface="Gabriola" panose="04040605051002020D02" pitchFamily="82" charset="0"/>
            </a:endParaRPr>
          </a:p>
          <a:p>
            <a:pPr eaLnBrk="1" hangingPunct="1">
              <a:defRPr/>
            </a:pPr>
            <a:r>
              <a:rPr lang="ru-RU" sz="8800" dirty="0">
                <a:latin typeface="Gabriola" panose="04040605051002020D02" pitchFamily="82" charset="0"/>
              </a:rPr>
              <a:t>1. Научиться определять  амфотерные соединения;</a:t>
            </a:r>
          </a:p>
          <a:p>
            <a:pPr eaLnBrk="1" hangingPunct="1">
              <a:defRPr/>
            </a:pPr>
            <a:r>
              <a:rPr lang="ru-RU" sz="8800" dirty="0">
                <a:latin typeface="Gabriola" panose="04040605051002020D02" pitchFamily="82" charset="0"/>
              </a:rPr>
              <a:t>2. Выявить, какими свойствами обладают амфотерные соединения.</a:t>
            </a:r>
          </a:p>
          <a:p>
            <a:pPr algn="ctr"/>
            <a:endParaRPr lang="ru-RU" sz="7200" b="1" dirty="0">
              <a:solidFill>
                <a:srgbClr val="456A73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570CD3-905E-4E35-9706-643E2873865B}"/>
              </a:ext>
            </a:extLst>
          </p:cNvPr>
          <p:cNvSpPr txBox="1"/>
          <p:nvPr/>
        </p:nvSpPr>
        <p:spPr>
          <a:xfrm>
            <a:off x="1868396" y="4118768"/>
            <a:ext cx="9203160" cy="12311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900" b="1" dirty="0">
                <a:solidFill>
                  <a:srgbClr val="456A73"/>
                </a:solidFill>
                <a:latin typeface="Gabriola" panose="04040605051002020D02" pitchFamily="82" charset="0"/>
              </a:rPr>
              <a:t>Цели урока</a:t>
            </a:r>
          </a:p>
          <a:p>
            <a:endParaRPr lang="ru-RU" sz="59500" dirty="0"/>
          </a:p>
        </p:txBody>
      </p:sp>
    </p:spTree>
    <p:extLst>
      <p:ext uri="{BB962C8B-B14F-4D97-AF65-F5344CB8AC3E}">
        <p14:creationId xmlns:p14="http://schemas.microsoft.com/office/powerpoint/2010/main" val="3729800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6-视频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703</Words>
  <Application>Microsoft Office PowerPoint</Application>
  <PresentationFormat>Произвольный</PresentationFormat>
  <Paragraphs>175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等线</vt:lpstr>
      <vt:lpstr>Gabriola</vt:lpstr>
      <vt:lpstr>Times New Roman</vt:lpstr>
      <vt:lpstr>Wingdings</vt:lpstr>
      <vt:lpstr>幼圆</vt:lpstr>
      <vt:lpstr>方正喵呜体</vt:lpstr>
      <vt:lpstr>萝莉体 第二版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Пивоваров Александр Анатольевич</cp:lastModifiedBy>
  <cp:revision>120</cp:revision>
  <dcterms:created xsi:type="dcterms:W3CDTF">2019-06-08T02:32:12Z</dcterms:created>
  <dcterms:modified xsi:type="dcterms:W3CDTF">2025-04-10T09:08:28Z</dcterms:modified>
</cp:coreProperties>
</file>