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7" d="100"/>
          <a:sy n="157" d="100"/>
        </p:scale>
        <p:origin x="1900" y="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EE4BF93-20EC-4DC0-BB25-54B776ED68E8}" type="datetimeFigureOut">
              <a:rPr lang="ru-RU"/>
              <a:t>27.03.2025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BB79C6D-C5E4-461C-9538-4A4535D696E4}" type="slidenum">
              <a:rPr lang="ru-RU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EE4BF93-20EC-4DC0-BB25-54B776ED68E8}" type="datetimeFigureOut">
              <a:rPr lang="ru-RU"/>
              <a:t>27.03.2025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BB79C6D-C5E4-461C-9538-4A4535D696E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EE4BF93-20EC-4DC0-BB25-54B776ED68E8}" type="datetimeFigureOut">
              <a:rPr lang="ru-RU"/>
              <a:t>27.03.2025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BB79C6D-C5E4-461C-9538-4A4535D696E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/>
              <a:buChar char="•"/>
              <a:defRPr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EE4BF93-20EC-4DC0-BB25-54B776ED68E8}" type="datetimeFigureOut">
              <a:rPr lang="ru-RU"/>
              <a:t>27.03.2025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BB79C6D-C5E4-461C-9538-4A4535D696E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722313" y="1371600"/>
            <a:ext cx="7772400" cy="2505074"/>
          </a:xfrm>
        </p:spPr>
        <p:txBody>
          <a:bodyPr anchor="b"/>
          <a:lstStyle>
            <a:lvl1pPr algn="ctr" defTabSz="914400">
              <a:lnSpc>
                <a:spcPct val="100000"/>
              </a:lnSpc>
              <a:spcBef>
                <a:spcPts val="0"/>
              </a:spcBef>
              <a:buNone/>
              <a:defRPr lang="en-US" sz="48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EE4BF93-20EC-4DC0-BB25-54B776ED68E8}" type="datetimeFigureOut">
              <a:rPr lang="ru-RU"/>
              <a:t>27.03.2025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BB79C6D-C5E4-461C-9538-4A4535D696E4}" type="slidenum">
              <a:rPr lang="ru-RU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 bwMode="auto"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 bwMode="auto"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/>
          <p:cNvSpPr/>
          <p:nvPr/>
        </p:nvSpPr>
        <p:spPr bwMode="auto"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EE4BF93-20EC-4DC0-BB25-54B776ED68E8}" type="datetimeFigureOut">
              <a:rPr lang="ru-RU"/>
              <a:t>27.03.2025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BB79C6D-C5E4-461C-9538-4A4535D696E4}" type="slidenum">
              <a:rPr lang="ru-RU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 bwMode="auto">
          <a:xfrm>
            <a:off x="365760" y="1600200"/>
            <a:ext cx="4041648" cy="4526280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EE4BF93-20EC-4DC0-BB25-54B776ED68E8}" type="datetimeFigureOut">
              <a:rPr lang="ru-RU"/>
              <a:t>27.03.2025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BB79C6D-C5E4-461C-9538-4A4535D696E4}" type="slidenum">
              <a:rPr lang="ru-RU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 bwMode="auto">
          <a:xfrm>
            <a:off x="457200" y="2212848"/>
            <a:ext cx="4041648" cy="3913632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 bwMode="auto">
          <a:xfrm>
            <a:off x="4672584" y="2212848"/>
            <a:ext cx="4041648" cy="3913187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EE4BF93-20EC-4DC0-BB25-54B776ED68E8}" type="datetimeFigureOut">
              <a:rPr lang="ru-RU"/>
              <a:t>27.03.2025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BB79C6D-C5E4-461C-9538-4A4535D696E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EE4BF93-20EC-4DC0-BB25-54B776ED68E8}" type="datetimeFigureOut">
              <a:rPr lang="ru-RU"/>
              <a:t>27.03.2025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BB79C6D-C5E4-461C-9538-4A4535D696E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5907087" y="2438400"/>
            <a:ext cx="3008313" cy="3687762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EE4BF93-20EC-4DC0-BB25-54B776ED68E8}" type="datetimeFigureOut">
              <a:rPr lang="ru-RU"/>
              <a:t>27.03.2025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BB79C6D-C5E4-461C-9538-4A4535D696E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1508126" y="1143000"/>
            <a:ext cx="6054724" cy="4541044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EE4BF93-20EC-4DC0-BB25-54B776ED68E8}" type="datetimeFigureOut">
              <a:rPr lang="ru-RU"/>
              <a:t>27.03.2025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BB79C6D-C5E4-461C-9538-4A4535D696E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/>
              </a:defRPr>
            </a:lvl1pPr>
          </a:lstStyle>
          <a:p>
            <a:pPr>
              <a:defRPr/>
            </a:pPr>
            <a:fld id="{3EE4BF93-20EC-4DC0-BB25-54B776ED68E8}" type="datetimeFigureOut">
              <a:rPr lang="ru-RU"/>
              <a:t>27.03.2025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/>
              </a:defRPr>
            </a:lvl1pPr>
          </a:lstStyle>
          <a:p>
            <a:pPr>
              <a:defRPr/>
            </a:pPr>
            <a:fld id="{CBB79C6D-C5E4-461C-9538-4A4535D696E4}" type="slidenum">
              <a:rPr lang="ru-RU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 bwMode="auto"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>
              <a:defRPr/>
            </a:pPr>
            <a:endParaRPr lang="en-US" sz="1800">
              <a:solidFill>
                <a:schemeClr val="lt1"/>
              </a:solidFill>
              <a:latin typeface="Palatino Linotype"/>
              <a:ea typeface="Arial"/>
              <a:cs typeface="Arial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lnSpc>
          <a:spcPts val="5800"/>
        </a:lnSpc>
        <a:spcBef>
          <a:spcPts val="0"/>
        </a:spcBef>
        <a:buNone/>
        <a:defRPr sz="54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24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Courier New"/>
        <a:buChar char="o"/>
        <a:defRPr sz="16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16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Courier New"/>
        <a:buChar char="o"/>
        <a:defRPr sz="16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•"/>
        <a:defRPr sz="16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Courier New"/>
        <a:buChar char="o"/>
        <a:defRPr sz="16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16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Courier New"/>
        <a:buChar char="o"/>
        <a:defRPr sz="16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16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loud.mail.ru/public/jMND/PkAznQNhZ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shina-calc.ru/comparison/185-60-r14-and-195-65-r15/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loud.mail.ru/public/vRgN/DqdY9eYLB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cloud.mail.ru/public/VvJm/aAwaEt48Q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loud.mail.ru/public/djfZ/4epEkVMwH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30" name="Picture 6" descr="Picture backgroun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2483768" y="116632"/>
            <a:ext cx="4053801" cy="3848910"/>
          </a:xfrm>
          <a:prstGeom prst="rect">
            <a:avLst/>
          </a:prstGeom>
          <a:noFill/>
        </p:spPr>
      </p:pic>
      <p:pic>
        <p:nvPicPr>
          <p:cNvPr id="1032" name="Picture 8" descr="Picture background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77678" y="3496592"/>
            <a:ext cx="9066322" cy="3332713"/>
          </a:xfrm>
          <a:prstGeom prst="rect">
            <a:avLst/>
          </a:prstGeom>
          <a:noFill/>
        </p:spPr>
      </p:pic>
      <p:pic>
        <p:nvPicPr>
          <p:cNvPr id="1034" name="Picture 10" descr="Picture background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4346" y="0"/>
            <a:ext cx="9152985" cy="686474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076" name="Picture 4" descr="Picture backgroun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764704"/>
            <a:ext cx="8543102" cy="484547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 bwMode="auto">
          <a:xfrm>
            <a:off x="1907704" y="5805264"/>
            <a:ext cx="60486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u="sng">
                <a:solidFill>
                  <a:schemeClr val="accent1">
                    <a:lumMod val="75000"/>
                  </a:schemeClr>
                </a:solidFill>
                <a:hlinkClick r:id="rId3" tooltip="https://cloud.mail.ru/public/jMND/PkAznQNhZ"/>
              </a:rPr>
              <a:t>https://cloud.mail.ru/public/jMND/PkAznQNhZ</a:t>
            </a:r>
            <a:endParaRPr lang="ru-RU" b="1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b="1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avatars.mds.yandex.net/i?id=63c4e08d17fd56234f90659293141fd2baaa32ff-4607687-images-thumbs&amp;n=13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323528" y="1106584"/>
            <a:ext cx="8596188" cy="354655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avatars.mds.yandex.net/i?id=63c4e08d17fd56234f90659293141fd2baaa32ff-4607687-images-thumbs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30"/>
          <a:stretch/>
        </p:blipFill>
        <p:spPr bwMode="auto">
          <a:xfrm>
            <a:off x="2326586" y="247471"/>
            <a:ext cx="4860861" cy="1705999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 bwMode="auto">
          <a:xfrm>
            <a:off x="323528" y="191683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/>
              <a:t>Таблица 2</a:t>
            </a: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251520" y="2348880"/>
          <a:ext cx="8479262" cy="36004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143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088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58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58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570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184141">
                <a:tc>
                  <a:txBody>
                    <a:bodyPr/>
                    <a:lstStyle/>
                    <a:p>
                      <a:pPr marL="66675" algn="ctr">
                        <a:lnSpc>
                          <a:spcPct val="1060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400" b="1" spc="-10">
                          <a:latin typeface="Cambria"/>
                          <a:ea typeface="Times New Roman"/>
                          <a:cs typeface="Times New Roman"/>
                        </a:rPr>
                        <a:t>Параметр маркировки 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66675" algn="ctr">
                        <a:lnSpc>
                          <a:spcPct val="1060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400" b="1" spc="-10">
                          <a:latin typeface="Cambria"/>
                          <a:ea typeface="Times New Roman"/>
                          <a:cs typeface="Times New Roman"/>
                        </a:rPr>
                        <a:t>(рис.2)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6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400" b="1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69215" algn="ctr">
                        <a:spcAft>
                          <a:spcPts val="0"/>
                        </a:spcAft>
                        <a:defRPr/>
                      </a:pPr>
                      <a:r>
                        <a:rPr lang="ru-RU" sz="1400" b="1"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69215" algn="ctr">
                        <a:spcAft>
                          <a:spcPts val="0"/>
                        </a:spcAft>
                        <a:defRPr/>
                      </a:pPr>
                      <a:r>
                        <a:rPr lang="en-US" sz="1400" b="1" spc="-10">
                          <a:latin typeface="Cambria"/>
                          <a:ea typeface="Times New Roman"/>
                          <a:cs typeface="Times New Roman"/>
                        </a:rPr>
                        <a:t>Наименование</a:t>
                      </a:r>
                      <a:r>
                        <a:rPr lang="en-US" sz="1400" b="1" spc="35">
                          <a:latin typeface="Cambri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b="1" spc="-10">
                          <a:latin typeface="Cambria"/>
                          <a:ea typeface="Times New Roman"/>
                          <a:cs typeface="Times New Roman"/>
                        </a:rPr>
                        <a:t>маркировки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69215" algn="ctr">
                        <a:lnSpc>
                          <a:spcPct val="105000"/>
                        </a:lnSpc>
                        <a:spcBef>
                          <a:spcPts val="73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800" b="1" spc="-10">
                          <a:latin typeface="Times New Roman"/>
                          <a:ea typeface="Times New Roman"/>
                          <a:cs typeface="Times New Roman"/>
                        </a:rPr>
                        <a:t>185</a:t>
                      </a:r>
                      <a:r>
                        <a:rPr lang="ru-RU" sz="1800" b="1" spc="-1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US" sz="1800" b="1" spc="-10">
                          <a:latin typeface="Times New Roman"/>
                          <a:ea typeface="Times New Roman"/>
                          <a:cs typeface="Times New Roman"/>
                        </a:rPr>
                        <a:t>60R14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69215" algn="ctr">
                        <a:lnSpc>
                          <a:spcPct val="105000"/>
                        </a:lnSpc>
                        <a:spcBef>
                          <a:spcPts val="73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400" b="1"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69215" algn="ctr">
                        <a:spcAft>
                          <a:spcPts val="0"/>
                        </a:spcAft>
                        <a:defRPr/>
                      </a:pPr>
                      <a:r>
                        <a:rPr lang="en-US" sz="1400" b="1" spc="-10">
                          <a:latin typeface="Cambria"/>
                          <a:ea typeface="Times New Roman"/>
                          <a:cs typeface="Times New Roman"/>
                        </a:rPr>
                        <a:t>Наименование</a:t>
                      </a:r>
                      <a:r>
                        <a:rPr lang="en-US" sz="1400" b="1" spc="35">
                          <a:latin typeface="Cambri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b="1" spc="-10">
                          <a:latin typeface="Cambria"/>
                          <a:ea typeface="Times New Roman"/>
                          <a:cs typeface="Times New Roman"/>
                        </a:rPr>
                        <a:t>маркировки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69215" algn="ctr">
                        <a:lnSpc>
                          <a:spcPct val="105000"/>
                        </a:lnSpc>
                        <a:spcBef>
                          <a:spcPts val="73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800" b="1" spc="-10">
                          <a:latin typeface="Times New Roman"/>
                          <a:ea typeface="Times New Roman"/>
                          <a:cs typeface="Times New Roman"/>
                        </a:rPr>
                        <a:t>195/70</a:t>
                      </a:r>
                      <a:r>
                        <a:rPr lang="en-US" sz="1800" b="1" spc="-10">
                          <a:latin typeface="Times New Roman"/>
                          <a:ea typeface="Times New Roman"/>
                          <a:cs typeface="Times New Roman"/>
                        </a:rPr>
                        <a:t>R14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69215" algn="ctr">
                        <a:spcAft>
                          <a:spcPts val="0"/>
                        </a:spcAft>
                        <a:defRPr/>
                      </a:pPr>
                      <a:r>
                        <a:rPr lang="ru-RU" sz="1400" b="1" spc="-10">
                          <a:latin typeface="Cambria"/>
                          <a:ea typeface="Times New Roman"/>
                          <a:cs typeface="Times New Roman"/>
                        </a:rPr>
                        <a:t>Разница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64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en-US" sz="1600">
                          <a:latin typeface="Cambria"/>
                          <a:ea typeface="Times New Roman"/>
                          <a:cs typeface="Times New Roman"/>
                        </a:rPr>
                        <a:t>Ширина</a:t>
                      </a:r>
                      <a:r>
                        <a:rPr lang="en-US" sz="1600" spc="-20">
                          <a:latin typeface="Cambria"/>
                          <a:ea typeface="Times New Roman"/>
                          <a:cs typeface="Times New Roman"/>
                        </a:rPr>
                        <a:t> шины (</a:t>
                      </a:r>
                      <a:r>
                        <a:rPr lang="ru-RU" sz="1600" spc="-20">
                          <a:latin typeface="Cambria"/>
                          <a:ea typeface="Times New Roman"/>
                          <a:cs typeface="Times New Roman"/>
                        </a:rPr>
                        <a:t>мм)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59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en-US" sz="1600">
                          <a:latin typeface="Cambria"/>
                          <a:ea typeface="Times New Roman"/>
                          <a:cs typeface="Times New Roman"/>
                        </a:rPr>
                        <a:t>Высота</a:t>
                      </a:r>
                      <a:r>
                        <a:rPr lang="en-US" sz="1600" spc="-45">
                          <a:latin typeface="Cambri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spc="-20">
                          <a:latin typeface="Cambria"/>
                          <a:ea typeface="Times New Roman"/>
                          <a:cs typeface="Times New Roman"/>
                        </a:rPr>
                        <a:t>шины</a:t>
                      </a:r>
                      <a:r>
                        <a:rPr lang="ru-RU" sz="1600" spc="-20">
                          <a:latin typeface="Cambria"/>
                          <a:ea typeface="Times New Roman"/>
                          <a:cs typeface="Times New Roman"/>
                        </a:rPr>
                        <a:t> (мм)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784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en-US" sz="1600">
                          <a:latin typeface="Cambria"/>
                          <a:ea typeface="Times New Roman"/>
                          <a:cs typeface="Times New Roman"/>
                        </a:rPr>
                        <a:t>Диаметр</a:t>
                      </a:r>
                      <a:r>
                        <a:rPr lang="en-US" sz="1600" spc="-30">
                          <a:latin typeface="Cambri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spc="-20">
                          <a:latin typeface="Cambria"/>
                          <a:ea typeface="Times New Roman"/>
                          <a:cs typeface="Times New Roman"/>
                        </a:rPr>
                        <a:t>диска</a:t>
                      </a:r>
                      <a:r>
                        <a:rPr lang="ru-RU" sz="1600" spc="-20">
                          <a:latin typeface="Cambria"/>
                          <a:ea typeface="Times New Roman"/>
                          <a:cs typeface="Times New Roman"/>
                        </a:rPr>
                        <a:t>    </a:t>
                      </a:r>
                    </a:p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ru-RU" sz="1600" spc="-20">
                          <a:latin typeface="Cambri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>
                          <a:latin typeface="Cambria"/>
                          <a:ea typeface="Times New Roman"/>
                          <a:cs typeface="Times New Roman"/>
                        </a:rPr>
                        <a:t>(1</a:t>
                      </a:r>
                      <a:r>
                        <a:rPr lang="ru-RU" sz="1600" spc="-25">
                          <a:latin typeface="Cambri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>
                          <a:latin typeface="Cambria"/>
                          <a:ea typeface="Times New Roman"/>
                          <a:cs typeface="Times New Roman"/>
                        </a:rPr>
                        <a:t>дюйм</a:t>
                      </a:r>
                      <a:r>
                        <a:rPr lang="ru-RU" sz="1600" spc="-5">
                          <a:latin typeface="Cambri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spc="-50">
                          <a:latin typeface="Cambria"/>
                          <a:ea typeface="Times New Roman"/>
                          <a:cs typeface="Times New Roman"/>
                        </a:rPr>
                        <a:t>=25,4мм)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5925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ru-RU" sz="1600">
                          <a:latin typeface="Cambria"/>
                          <a:ea typeface="Times New Roman"/>
                          <a:cs typeface="Times New Roman"/>
                        </a:rPr>
                        <a:t>Диаметр</a:t>
                      </a:r>
                      <a:r>
                        <a:rPr lang="ru-RU" sz="1600" spc="-20">
                          <a:latin typeface="Cambria"/>
                          <a:ea typeface="Times New Roman"/>
                          <a:cs typeface="Times New Roman"/>
                        </a:rPr>
                        <a:t> шины (мм)</a:t>
                      </a:r>
                      <a:r>
                        <a:rPr lang="ru-RU" sz="1600">
                          <a:latin typeface="Cambria"/>
                          <a:ea typeface="Times New Roman"/>
                          <a:cs typeface="Times New Roman"/>
                        </a:rPr>
                        <a:t>	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5925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ru-RU" sz="1400">
                          <a:latin typeface="Cambria"/>
                          <a:ea typeface="Times New Roman"/>
                          <a:cs typeface="Times New Roman"/>
                        </a:rPr>
                        <a:t>          Формула</a:t>
                      </a:r>
                      <a:r>
                        <a:rPr lang="ru-RU" sz="1400" b="1" spc="-10">
                          <a:latin typeface="Cambria"/>
                          <a:ea typeface="Times New Roman"/>
                          <a:cs typeface="Times New Roman"/>
                        </a:rPr>
                        <a:t> :     </a:t>
                      </a:r>
                      <a:r>
                        <a:rPr lang="en-US" sz="1400" b="1" spc="-10">
                          <a:latin typeface="Cambria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ru-RU" sz="1400" b="1" spc="-10">
                          <a:latin typeface="Cambria"/>
                          <a:ea typeface="Times New Roman"/>
                          <a:cs typeface="Times New Roman"/>
                        </a:rPr>
                        <a:t>=</a:t>
                      </a:r>
                      <a:r>
                        <a:rPr lang="en-US" sz="1400" b="1" spc="-10">
                          <a:latin typeface="Cambria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ru-RU" sz="1400" b="1" spc="-10">
                          <a:latin typeface="Cambria"/>
                          <a:ea typeface="Times New Roman"/>
                          <a:cs typeface="Times New Roman"/>
                        </a:rPr>
                        <a:t>+2</a:t>
                      </a:r>
                      <a:r>
                        <a:rPr lang="en-US" sz="1400" b="1" spc="-10">
                          <a:latin typeface="Cambria"/>
                          <a:ea typeface="Times New Roman"/>
                          <a:cs typeface="Times New Roman"/>
                        </a:rPr>
                        <a:t>H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en-US" sz="1400"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en-US" sz="1400"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 bwMode="auto">
          <a:xfrm>
            <a:off x="539552" y="3573016"/>
            <a:ext cx="540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В</a:t>
            </a:r>
            <a:endParaRPr/>
          </a:p>
        </p:txBody>
      </p:sp>
      <p:sp>
        <p:nvSpPr>
          <p:cNvPr id="20" name="TextBox 19"/>
          <p:cNvSpPr txBox="1"/>
          <p:nvPr/>
        </p:nvSpPr>
        <p:spPr bwMode="auto">
          <a:xfrm>
            <a:off x="539552" y="4077072"/>
            <a:ext cx="540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Н</a:t>
            </a:r>
          </a:p>
        </p:txBody>
      </p:sp>
      <p:sp>
        <p:nvSpPr>
          <p:cNvPr id="21" name="TextBox 20"/>
          <p:cNvSpPr txBox="1"/>
          <p:nvPr/>
        </p:nvSpPr>
        <p:spPr bwMode="auto">
          <a:xfrm>
            <a:off x="539552" y="450912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d</a:t>
            </a:r>
            <a:endParaRPr lang="ru-RU"/>
          </a:p>
        </p:txBody>
      </p:sp>
      <p:sp>
        <p:nvSpPr>
          <p:cNvPr id="22" name="TextBox 21"/>
          <p:cNvSpPr txBox="1"/>
          <p:nvPr/>
        </p:nvSpPr>
        <p:spPr bwMode="auto">
          <a:xfrm>
            <a:off x="539552" y="515719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D</a:t>
            </a:r>
            <a:endParaRPr lang="ru-RU"/>
          </a:p>
        </p:txBody>
      </p:sp>
      <p:sp>
        <p:nvSpPr>
          <p:cNvPr id="23" name="TextBox 22"/>
          <p:cNvSpPr txBox="1"/>
          <p:nvPr/>
        </p:nvSpPr>
        <p:spPr bwMode="auto">
          <a:xfrm>
            <a:off x="4644008" y="3573016"/>
            <a:ext cx="630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185</a:t>
            </a:r>
            <a:endParaRPr lang="ru-RU"/>
          </a:p>
        </p:txBody>
      </p:sp>
      <p:sp>
        <p:nvSpPr>
          <p:cNvPr id="24" name="TextBox 23"/>
          <p:cNvSpPr txBox="1"/>
          <p:nvPr/>
        </p:nvSpPr>
        <p:spPr bwMode="auto">
          <a:xfrm>
            <a:off x="4682176" y="4073850"/>
            <a:ext cx="630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111</a:t>
            </a:r>
            <a:endParaRPr lang="ru-RU"/>
          </a:p>
        </p:txBody>
      </p:sp>
      <p:sp>
        <p:nvSpPr>
          <p:cNvPr id="25" name="TextBox 24"/>
          <p:cNvSpPr txBox="1"/>
          <p:nvPr/>
        </p:nvSpPr>
        <p:spPr bwMode="auto">
          <a:xfrm>
            <a:off x="4757017" y="451131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6" name="TextBox 25"/>
          <p:cNvSpPr txBox="1"/>
          <p:nvPr/>
        </p:nvSpPr>
        <p:spPr bwMode="auto">
          <a:xfrm>
            <a:off x="4661563" y="4511316"/>
            <a:ext cx="823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355</a:t>
            </a:r>
            <a:r>
              <a:rPr lang="ru-RU"/>
              <a:t>,</a:t>
            </a:r>
            <a:r>
              <a:rPr lang="en-US"/>
              <a:t>6</a:t>
            </a:r>
            <a:endParaRPr lang="ru-RU"/>
          </a:p>
        </p:txBody>
      </p:sp>
      <p:sp>
        <p:nvSpPr>
          <p:cNvPr id="28" name="TextBox 27"/>
          <p:cNvSpPr txBox="1"/>
          <p:nvPr/>
        </p:nvSpPr>
        <p:spPr bwMode="auto">
          <a:xfrm>
            <a:off x="4705509" y="5085184"/>
            <a:ext cx="823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577,6</a:t>
            </a:r>
          </a:p>
        </p:txBody>
      </p:sp>
      <p:sp>
        <p:nvSpPr>
          <p:cNvPr id="29" name="TextBox 28"/>
          <p:cNvSpPr txBox="1"/>
          <p:nvPr/>
        </p:nvSpPr>
        <p:spPr bwMode="auto">
          <a:xfrm>
            <a:off x="6444208" y="357301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195</a:t>
            </a:r>
          </a:p>
        </p:txBody>
      </p:sp>
      <p:sp>
        <p:nvSpPr>
          <p:cNvPr id="30" name="TextBox 29"/>
          <p:cNvSpPr txBox="1"/>
          <p:nvPr/>
        </p:nvSpPr>
        <p:spPr bwMode="auto">
          <a:xfrm>
            <a:off x="7812360" y="357301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10</a:t>
            </a:r>
          </a:p>
        </p:txBody>
      </p:sp>
      <p:sp>
        <p:nvSpPr>
          <p:cNvPr id="31" name="TextBox 30"/>
          <p:cNvSpPr txBox="1"/>
          <p:nvPr/>
        </p:nvSpPr>
        <p:spPr bwMode="auto">
          <a:xfrm>
            <a:off x="6444208" y="407385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136,5</a:t>
            </a:r>
          </a:p>
        </p:txBody>
      </p:sp>
      <p:sp>
        <p:nvSpPr>
          <p:cNvPr id="14336" name="TextBox 14335"/>
          <p:cNvSpPr txBox="1"/>
          <p:nvPr/>
        </p:nvSpPr>
        <p:spPr bwMode="auto">
          <a:xfrm>
            <a:off x="6444208" y="451131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355,6</a:t>
            </a:r>
          </a:p>
        </p:txBody>
      </p:sp>
      <p:sp>
        <p:nvSpPr>
          <p:cNvPr id="14338" name="TextBox 14337"/>
          <p:cNvSpPr txBox="1"/>
          <p:nvPr/>
        </p:nvSpPr>
        <p:spPr bwMode="auto">
          <a:xfrm>
            <a:off x="6444208" y="508518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628,6</a:t>
            </a:r>
          </a:p>
        </p:txBody>
      </p:sp>
      <p:sp>
        <p:nvSpPr>
          <p:cNvPr id="14339" name="TextBox 14338"/>
          <p:cNvSpPr txBox="1"/>
          <p:nvPr/>
        </p:nvSpPr>
        <p:spPr bwMode="auto">
          <a:xfrm>
            <a:off x="7884368" y="508518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51</a:t>
            </a:r>
          </a:p>
        </p:txBody>
      </p:sp>
      <p:sp>
        <p:nvSpPr>
          <p:cNvPr id="14340" name="TextBox 14339"/>
          <p:cNvSpPr txBox="1"/>
          <p:nvPr/>
        </p:nvSpPr>
        <p:spPr bwMode="auto">
          <a:xfrm>
            <a:off x="7884368" y="458112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0</a:t>
            </a:r>
          </a:p>
        </p:txBody>
      </p:sp>
      <p:sp>
        <p:nvSpPr>
          <p:cNvPr id="14341" name="TextBox 14340"/>
          <p:cNvSpPr txBox="1"/>
          <p:nvPr/>
        </p:nvSpPr>
        <p:spPr bwMode="auto">
          <a:xfrm>
            <a:off x="7818905" y="4099504"/>
            <a:ext cx="7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25,5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548680"/>
            <a:ext cx="8856984" cy="514063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5" name="TextBox 4"/>
          <p:cNvSpPr txBox="1"/>
          <p:nvPr/>
        </p:nvSpPr>
        <p:spPr bwMode="auto">
          <a:xfrm>
            <a:off x="1691680" y="5934670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 u="sng">
                <a:hlinkClick r:id="rId3" tooltip="https://shina-calc.ru/comparison/185-60-r14-and-195-65-r15/"/>
              </a:rPr>
              <a:t>Шинный калькулятор</a:t>
            </a:r>
            <a:endParaRPr lang="ru-RU" b="1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23528" y="309369"/>
            <a:ext cx="87840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>
                <a:latin typeface="Times New Roman"/>
                <a:cs typeface="Times New Roman"/>
              </a:rPr>
              <a:t>1.</a:t>
            </a:r>
            <a:r>
              <a:rPr lang="ru-RU" sz="2400">
                <a:latin typeface="Times New Roman"/>
                <a:cs typeface="Times New Roman"/>
              </a:rPr>
              <a:t>На сколько миллиметров радиус колеса с маркировкой</a:t>
            </a:r>
            <a:endParaRPr/>
          </a:p>
          <a:p>
            <a:pPr>
              <a:defRPr/>
            </a:pPr>
            <a:r>
              <a:rPr lang="ru-RU" sz="2400">
                <a:latin typeface="Times New Roman"/>
                <a:cs typeface="Times New Roman"/>
              </a:rPr>
              <a:t> </a:t>
            </a:r>
            <a:r>
              <a:rPr lang="ru-RU" sz="2400" b="1">
                <a:latin typeface="Times New Roman"/>
                <a:cs typeface="Times New Roman"/>
              </a:rPr>
              <a:t>185/60 R14 </a:t>
            </a:r>
            <a:r>
              <a:rPr lang="ru-RU" sz="2400">
                <a:latin typeface="Times New Roman"/>
                <a:cs typeface="Times New Roman"/>
              </a:rPr>
              <a:t>меньше, чем радиус колеса с маркировкой </a:t>
            </a:r>
            <a:r>
              <a:rPr lang="ru-RU" sz="2400" b="1">
                <a:latin typeface="Times New Roman"/>
                <a:cs typeface="Times New Roman"/>
              </a:rPr>
              <a:t>1</a:t>
            </a:r>
            <a:r>
              <a:rPr lang="en-US" sz="2400" b="1">
                <a:latin typeface="Times New Roman"/>
                <a:cs typeface="Times New Roman"/>
              </a:rPr>
              <a:t>9</a:t>
            </a:r>
            <a:r>
              <a:rPr lang="ru-RU" sz="2400" b="1">
                <a:latin typeface="Times New Roman"/>
                <a:cs typeface="Times New Roman"/>
              </a:rPr>
              <a:t>5/70 R14</a:t>
            </a:r>
            <a:endParaRPr lang="ru-RU" sz="2400">
              <a:latin typeface="Times New Roman"/>
              <a:cs typeface="Times New Roman"/>
            </a:endParaRPr>
          </a:p>
        </p:txBody>
      </p:sp>
      <p:pic>
        <p:nvPicPr>
          <p:cNvPr id="5" name="Рисунок 4" descr="https://math-oge.sdamgia.ru/pics/xs3docsrcEF0B1E9E1EBBBCD3432428189BC2E71A_2_1583143935.jpg"/>
          <p:cNvPicPr/>
          <p:nvPr/>
        </p:nvPicPr>
        <p:blipFill>
          <a:blip r:embed="rId2"/>
          <a:stretch/>
        </p:blipFill>
        <p:spPr bwMode="auto">
          <a:xfrm>
            <a:off x="323528" y="1558096"/>
            <a:ext cx="385765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 bwMode="auto">
          <a:xfrm>
            <a:off x="4482940" y="141277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>
                <a:solidFill>
                  <a:srgbClr val="002060"/>
                </a:solidFill>
                <a:latin typeface="Times New Roman"/>
                <a:cs typeface="Times New Roman"/>
              </a:rPr>
              <a:t>Радиус колеса </a:t>
            </a:r>
            <a:r>
              <a:rPr lang="ru-RU">
                <a:solidFill>
                  <a:srgbClr val="002060"/>
                </a:solidFill>
                <a:latin typeface="Times New Roman"/>
                <a:cs typeface="Times New Roman"/>
              </a:rPr>
              <a:t>– это половина диаметра, значит необходимо найти диаметр первого колеса, второго колеса. Затем найти их разность и результат разделить на 2</a:t>
            </a:r>
            <a:endParaRPr lang="ru-RU"/>
          </a:p>
        </p:txBody>
      </p:sp>
      <p:sp>
        <p:nvSpPr>
          <p:cNvPr id="6" name="TextBox 5"/>
          <p:cNvSpPr txBox="1"/>
          <p:nvPr/>
        </p:nvSpPr>
        <p:spPr bwMode="auto">
          <a:xfrm>
            <a:off x="3203848" y="3854139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/>
              <a:t>R= (</a:t>
            </a:r>
            <a:r>
              <a:rPr lang="ru-RU" sz="2400" b="1"/>
              <a:t>628,6-577,6</a:t>
            </a:r>
            <a:r>
              <a:rPr lang="en-US" sz="2400" b="1"/>
              <a:t>)</a:t>
            </a:r>
            <a:r>
              <a:rPr lang="ru-RU" sz="2400" b="1"/>
              <a:t>:2= 51:2= 25,5мм</a:t>
            </a:r>
          </a:p>
        </p:txBody>
      </p:sp>
      <p:grpSp>
        <p:nvGrpSpPr>
          <p:cNvPr id="7" name="Group 2"/>
          <p:cNvGrpSpPr/>
          <p:nvPr/>
        </p:nvGrpSpPr>
        <p:grpSpPr bwMode="auto">
          <a:xfrm>
            <a:off x="58977" y="116632"/>
            <a:ext cx="8991600" cy="6553200"/>
            <a:chOff x="168" y="176"/>
            <a:chExt cx="5408" cy="3928"/>
          </a:xfrm>
        </p:grpSpPr>
        <p:sp>
          <p:nvSpPr>
            <p:cNvPr id="8" name="Freeform 3"/>
            <p:cNvSpPr/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 extrusionOk="0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4"/>
            <p:cNvSpPr/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 extrusionOk="0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5"/>
            <p:cNvSpPr/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 extrusionOk="0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6"/>
            <p:cNvSpPr/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 extrusionOk="0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7"/>
            <p:cNvSpPr/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 extrusionOk="0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8"/>
            <p:cNvSpPr/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 extrusionOk="0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9"/>
            <p:cNvSpPr/>
            <p:nvPr/>
          </p:nvSpPr>
          <p:spPr bwMode="auto">
            <a:xfrm rot="16199999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 extrusionOk="0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0"/>
            <p:cNvSpPr/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 extrusionOk="0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79712" y="1844824"/>
            <a:ext cx="5184576" cy="3456384"/>
          </a:xfrm>
          <a:prstGeom prst="rect">
            <a:avLst/>
          </a:prstGeom>
          <a:ln>
            <a:noFill/>
          </a:ln>
        </p:spPr>
      </p:pic>
      <p:sp>
        <p:nvSpPr>
          <p:cNvPr id="5" name="Заголовок 1"/>
          <p:cNvSpPr txBox="1"/>
          <p:nvPr/>
        </p:nvSpPr>
        <p:spPr bwMode="auto">
          <a:xfrm>
            <a:off x="755576" y="412513"/>
            <a:ext cx="7992888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800" b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Для чего нужны цветные полосы на шине?</a:t>
            </a: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727684" y="5517232"/>
            <a:ext cx="60486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u="sng">
                <a:solidFill>
                  <a:schemeClr val="tx2">
                    <a:lumMod val="50000"/>
                  </a:schemeClr>
                </a:solidFill>
                <a:hlinkClick r:id="rId3" tooltip="https://cloud.mail.ru/public/vRgN/DqdY9eYLB"/>
              </a:rPr>
              <a:t>https://cloud.mail.ru/public/vRgN/DqdY9eYLB</a:t>
            </a:r>
            <a:endParaRPr lang="ru-RU" sz="2000" b="1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endParaRPr lang="ru-RU" sz="2000" b="1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66675" y="133350"/>
            <a:ext cx="9010650" cy="6589713"/>
          </a:xfrm>
          <a:prstGeom prst="rect">
            <a:avLst/>
          </a:prstGeom>
          <a:noFill/>
          <a:ln>
            <a:noFill/>
          </a:ln>
          <a:effectLst/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39198" y="2420888"/>
          <a:ext cx="8229600" cy="2973276"/>
        </p:xfrm>
        <a:graphic>
          <a:graphicData uri="http://schemas.openxmlformats.org/drawingml/2006/table">
            <a:tbl>
              <a:tblPr/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3603">
                <a:tc rowSpan="2"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800" b="1"/>
                        <a:t>Ширина шины (мм)</a:t>
                      </a:r>
                      <a:endParaRPr lang="ru-RU" sz="1800"/>
                    </a:p>
                  </a:txBody>
                  <a:tcPr marL="184355" marR="184355" marT="110613" marB="11061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800" b="1"/>
                        <a:t>                         Диаметр диска (дюймы)</a:t>
                      </a:r>
                      <a:endParaRPr lang="ru-RU" sz="1800"/>
                    </a:p>
                  </a:txBody>
                  <a:tcPr marL="184355" marR="184355" marT="110613" marB="11061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3603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800" b="1"/>
                        <a:t>12</a:t>
                      </a:r>
                      <a:endParaRPr lang="ru-RU" sz="1800"/>
                    </a:p>
                  </a:txBody>
                  <a:tcPr marL="184355" marR="184355" marT="110613" marB="11061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800" b="1"/>
                        <a:t>13</a:t>
                      </a:r>
                      <a:endParaRPr lang="ru-RU" sz="1800"/>
                    </a:p>
                  </a:txBody>
                  <a:tcPr marL="184355" marR="184355" marT="110613" marB="11061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800" b="1"/>
                        <a:t>14</a:t>
                      </a:r>
                      <a:endParaRPr lang="ru-RU" sz="1800"/>
                    </a:p>
                  </a:txBody>
                  <a:tcPr marL="184355" marR="184355" marT="110613" marB="11061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3603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800"/>
                        <a:t>165</a:t>
                      </a:r>
                      <a:endParaRPr/>
                    </a:p>
                  </a:txBody>
                  <a:tcPr marL="184355" marR="184355" marT="110613" marB="11061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800"/>
                        <a:t>165/65</a:t>
                      </a:r>
                      <a:endParaRPr/>
                    </a:p>
                  </a:txBody>
                  <a:tcPr marL="184355" marR="184355" marT="110613" marB="11061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800"/>
                        <a:t>165/55; 165/60</a:t>
                      </a:r>
                      <a:endParaRPr/>
                    </a:p>
                  </a:txBody>
                  <a:tcPr marL="184355" marR="184355" marT="110613" marB="11061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800"/>
                        <a:t>       –</a:t>
                      </a:r>
                    </a:p>
                  </a:txBody>
                  <a:tcPr marL="184355" marR="184355" marT="110613" marB="11061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3603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800"/>
                        <a:t>175</a:t>
                      </a:r>
                      <a:endParaRPr/>
                    </a:p>
                  </a:txBody>
                  <a:tcPr marL="184355" marR="184355" marT="110613" marB="11061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800"/>
                        <a:t>175/60</a:t>
                      </a:r>
                      <a:endParaRPr/>
                    </a:p>
                  </a:txBody>
                  <a:tcPr marL="184355" marR="184355" marT="110613" marB="11061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800"/>
                        <a:t>175/55; 175/60</a:t>
                      </a:r>
                      <a:endParaRPr/>
                    </a:p>
                  </a:txBody>
                  <a:tcPr marL="184355" marR="184355" marT="110613" marB="11061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800"/>
                        <a:t>175/60</a:t>
                      </a:r>
                      <a:endParaRPr/>
                    </a:p>
                  </a:txBody>
                  <a:tcPr marL="184355" marR="184355" marT="110613" marB="11061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3603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800"/>
                        <a:t>185</a:t>
                      </a:r>
                      <a:endParaRPr/>
                    </a:p>
                  </a:txBody>
                  <a:tcPr marL="184355" marR="184355" marT="110613" marB="11061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800"/>
                        <a:t>–</a:t>
                      </a:r>
                      <a:endParaRPr/>
                    </a:p>
                  </a:txBody>
                  <a:tcPr marL="184355" marR="184355" marT="110613" marB="11061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800"/>
                        <a:t>185/50; 185/60</a:t>
                      </a:r>
                      <a:endParaRPr/>
                    </a:p>
                  </a:txBody>
                  <a:tcPr marL="184355" marR="184355" marT="110613" marB="11061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800"/>
                        <a:t>185/60; 185/70</a:t>
                      </a:r>
                    </a:p>
                  </a:txBody>
                  <a:tcPr marL="184355" marR="184355" marT="110613" marB="11061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3603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800"/>
                        <a:t>195</a:t>
                      </a:r>
                    </a:p>
                  </a:txBody>
                  <a:tcPr marL="184355" marR="184355" marT="110613" marB="11061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800"/>
                        <a:t>-</a:t>
                      </a:r>
                    </a:p>
                  </a:txBody>
                  <a:tcPr marL="184355" marR="184355" marT="110613" marB="11061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800"/>
                        <a:t>195/60</a:t>
                      </a:r>
                    </a:p>
                  </a:txBody>
                  <a:tcPr marL="184355" marR="184355" marT="110613" marB="11061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800"/>
                        <a:t>195/55</a:t>
                      </a:r>
                    </a:p>
                  </a:txBody>
                  <a:tcPr marL="184355" marR="184355" marT="110613" marB="110613" anchor="ctr">
                    <a:lnL w="9525" algn="ctr">
                      <a:solidFill>
                        <a:srgbClr val="CCCCCC"/>
                      </a:solidFill>
                    </a:lnL>
                    <a:lnR w="9525" algn="ctr">
                      <a:solidFill>
                        <a:srgbClr val="CCCCCC"/>
                      </a:solidFill>
                    </a:lnR>
                    <a:lnT w="9525" algn="ctr">
                      <a:solidFill>
                        <a:srgbClr val="CCCCCC"/>
                      </a:solidFill>
                    </a:lnT>
                    <a:lnB w="9525" algn="ctr">
                      <a:solidFill>
                        <a:srgbClr val="CCCCCC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67544" y="260648"/>
            <a:ext cx="8316924" cy="193899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400" b="0" i="0" u="none" strike="noStrike" cap="none">
                <a:ln>
                  <a:noFill/>
                </a:ln>
                <a:solidFill>
                  <a:srgbClr val="161616"/>
                </a:solidFill>
                <a:latin typeface="Times New Roman"/>
                <a:cs typeface="Times New Roman"/>
              </a:rPr>
              <a:t>2.Завод допускает установку шин с другими маркировками. В таблице показаны разрешенные размеры шин.</a:t>
            </a:r>
            <a:endParaRPr lang="ru-RU" sz="24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400" b="0" i="0" u="none" strike="noStrike" cap="none">
                <a:ln>
                  <a:noFill/>
                </a:ln>
                <a:solidFill>
                  <a:srgbClr val="161616"/>
                </a:solidFill>
                <a:latin typeface="Times New Roman"/>
                <a:cs typeface="Times New Roman"/>
              </a:rPr>
              <a:t>Шины какой наименьшей ширины можно устанавливать на колеса автомобиля, если диаметр диска равен 14 дюймам? Ответ дайте в миллиметрах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161616"/>
                </a:solidFill>
                <a:latin typeface="Times New Roman"/>
                <a:cs typeface="Times New Roman"/>
              </a:rPr>
              <a:t>.</a:t>
            </a:r>
            <a:endParaRPr lang="ru-RU" sz="20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4680012" y="587727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/>
              <a:t>Ответ:  175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/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 extrusionOk="0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76" name="Freeform 4"/>
            <p:cNvSpPr/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 extrusionOk="0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77" name="Freeform 5"/>
            <p:cNvSpPr/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 extrusionOk="0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78" name="Freeform 6"/>
            <p:cNvSpPr/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 extrusionOk="0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79" name="Freeform 7"/>
            <p:cNvSpPr/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 extrusionOk="0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80" name="Freeform 8"/>
            <p:cNvSpPr/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 extrusionOk="0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81" name="Freeform 9"/>
            <p:cNvSpPr/>
            <p:nvPr/>
          </p:nvSpPr>
          <p:spPr bwMode="auto">
            <a:xfrm rot="16199999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 extrusionOk="0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82" name="Freeform 10"/>
            <p:cNvSpPr/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 extrusionOk="0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2" name="Прямоугольник 51"/>
          <p:cNvSpPr/>
          <p:nvPr/>
        </p:nvSpPr>
        <p:spPr bwMode="auto">
          <a:xfrm>
            <a:off x="285720" y="188640"/>
            <a:ext cx="85347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>
                <a:solidFill>
                  <a:srgbClr val="FF0000"/>
                </a:solidFill>
                <a:latin typeface="Times New Roman"/>
                <a:cs typeface="Times New Roman"/>
              </a:rPr>
              <a:t>   </a:t>
            </a:r>
            <a:r>
              <a:rPr lang="ru-RU" b="1">
                <a:latin typeface="Times New Roman"/>
                <a:cs typeface="Times New Roman"/>
              </a:rPr>
              <a:t>3.</a:t>
            </a:r>
            <a:r>
              <a:rPr lang="ru-RU">
                <a:latin typeface="Times New Roman"/>
                <a:cs typeface="Times New Roman"/>
              </a:rPr>
              <a:t>Дмитрий планирует заменить зимнюю резину </a:t>
            </a:r>
            <a:endParaRPr lang="en-US"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>
                <a:latin typeface="Times New Roman"/>
                <a:cs typeface="Times New Roman"/>
              </a:rPr>
              <a:t>на летнюю на своём автомобиле. Для каждого из четырёх колёс последовательно выполняются четыре операции: снятие колеса, замена шины, балансировка колеса и установка колеса. Он выбирает между автосервисами А и Б.    Затраты на дорогу и стоимость операций даны в таблице. </a:t>
            </a:r>
          </a:p>
        </p:txBody>
      </p:sp>
      <p:sp>
        <p:nvSpPr>
          <p:cNvPr id="55" name="TextBox 54"/>
          <p:cNvSpPr txBox="1"/>
          <p:nvPr/>
        </p:nvSpPr>
        <p:spPr bwMode="auto">
          <a:xfrm>
            <a:off x="315621" y="5085290"/>
            <a:ext cx="857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>
                <a:latin typeface="Times New Roman"/>
                <a:cs typeface="Times New Roman"/>
              </a:rPr>
              <a:t>   Сколько рублей заплатит Дмитрий за замену резины на своём автомобиле, если выберет самый дешёвый вариант?</a:t>
            </a:r>
          </a:p>
        </p:txBody>
      </p:sp>
      <p:graphicFrame>
        <p:nvGraphicFramePr>
          <p:cNvPr id="61" name="Таблица 60"/>
          <p:cNvGraphicFramePr>
            <a:graphicFrameLocks noGrp="1"/>
          </p:cNvGraphicFramePr>
          <p:nvPr/>
        </p:nvGraphicFramePr>
        <p:xfrm>
          <a:off x="315621" y="2060848"/>
          <a:ext cx="8572559" cy="2000265"/>
        </p:xfrm>
        <a:graphic>
          <a:graphicData uri="http://schemas.openxmlformats.org/drawingml/2006/table">
            <a:tbl>
              <a:tblPr/>
              <a:tblGrid>
                <a:gridCol w="9286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3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3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44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961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471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458">
                <a:tc rowSpan="2"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Авто-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сервис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Суммарные затраты </a:t>
                      </a:r>
                    </a:p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на дорогу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Стоимость одного колеса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8733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Снятие колеса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Замена шины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Балансировка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колеса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Установка колеса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5537"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800" b="0">
                          <a:latin typeface="Times New Roman"/>
                          <a:ea typeface="Calibri"/>
                          <a:cs typeface="Times New Roman"/>
                        </a:rPr>
                        <a:t>250</a:t>
                      </a:r>
                      <a:r>
                        <a:rPr lang="ru-RU" sz="1600" b="0">
                          <a:latin typeface="Times New Roman"/>
                          <a:ea typeface="Calibri"/>
                          <a:cs typeface="Times New Roman"/>
                        </a:rPr>
                        <a:t> руб.</a:t>
                      </a:r>
                      <a:endParaRPr lang="ru-RU" sz="1600" b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800" b="0">
                          <a:latin typeface="Times New Roman"/>
                          <a:ea typeface="Calibri"/>
                          <a:cs typeface="Times New Roman"/>
                        </a:rPr>
                        <a:t>52</a:t>
                      </a:r>
                      <a:r>
                        <a:rPr lang="ru-RU" sz="1600" b="0">
                          <a:latin typeface="Times New Roman"/>
                          <a:ea typeface="Calibri"/>
                          <a:cs typeface="Times New Roman"/>
                        </a:rPr>
                        <a:t> руб.</a:t>
                      </a:r>
                      <a:endParaRPr lang="ru-RU" sz="1600" b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800" b="0">
                          <a:latin typeface="Times New Roman"/>
                          <a:ea typeface="Calibri"/>
                          <a:cs typeface="Times New Roman"/>
                        </a:rPr>
                        <a:t>270 </a:t>
                      </a:r>
                      <a:r>
                        <a:rPr lang="ru-RU" sz="1600" b="0">
                          <a:latin typeface="Times New Roman"/>
                          <a:ea typeface="Calibri"/>
                          <a:cs typeface="Times New Roman"/>
                        </a:rPr>
                        <a:t>руб.</a:t>
                      </a:r>
                      <a:endParaRPr lang="ru-RU" sz="1600" b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800" b="0">
                          <a:latin typeface="Times New Roman"/>
                          <a:ea typeface="Calibri"/>
                          <a:cs typeface="Times New Roman"/>
                        </a:rPr>
                        <a:t>190</a:t>
                      </a:r>
                      <a:r>
                        <a:rPr lang="ru-RU" sz="1600" b="0">
                          <a:latin typeface="Times New Roman"/>
                          <a:ea typeface="Calibri"/>
                          <a:cs typeface="Times New Roman"/>
                        </a:rPr>
                        <a:t>руб.</a:t>
                      </a:r>
                      <a:endParaRPr lang="ru-RU" sz="1600" b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800" b="0">
                          <a:latin typeface="Times New Roman"/>
                          <a:ea typeface="Calibri"/>
                          <a:cs typeface="Times New Roman"/>
                        </a:rPr>
                        <a:t>52</a:t>
                      </a:r>
                      <a:r>
                        <a:rPr lang="ru-RU" sz="1600" b="0">
                          <a:latin typeface="Times New Roman"/>
                          <a:ea typeface="Calibri"/>
                          <a:cs typeface="Times New Roman"/>
                        </a:rPr>
                        <a:t> руб.</a:t>
                      </a:r>
                      <a:endParaRPr lang="ru-RU" sz="1600" b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5537"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800" b="0">
                          <a:latin typeface="Times New Roman"/>
                          <a:ea typeface="Calibri"/>
                          <a:cs typeface="Times New Roman"/>
                        </a:rPr>
                        <a:t>430</a:t>
                      </a:r>
                      <a:r>
                        <a:rPr lang="ru-RU" sz="1600" b="0">
                          <a:latin typeface="Times New Roman"/>
                          <a:ea typeface="Calibri"/>
                          <a:cs typeface="Times New Roman"/>
                        </a:rPr>
                        <a:t> руб.</a:t>
                      </a:r>
                      <a:endParaRPr lang="ru-RU" sz="1600" b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800" b="0">
                          <a:latin typeface="Times New Roman"/>
                          <a:ea typeface="Calibri"/>
                          <a:cs typeface="Times New Roman"/>
                        </a:rPr>
                        <a:t>45</a:t>
                      </a:r>
                      <a:r>
                        <a:rPr lang="ru-RU" sz="1600" b="0">
                          <a:latin typeface="Times New Roman"/>
                          <a:ea typeface="Calibri"/>
                          <a:cs typeface="Times New Roman"/>
                        </a:rPr>
                        <a:t> руб.</a:t>
                      </a:r>
                      <a:endParaRPr lang="ru-RU" sz="1600" b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800" b="0">
                          <a:latin typeface="Times New Roman"/>
                          <a:ea typeface="Calibri"/>
                          <a:cs typeface="Times New Roman"/>
                        </a:rPr>
                        <a:t>250</a:t>
                      </a:r>
                      <a:r>
                        <a:rPr lang="ru-RU" sz="1600" b="0">
                          <a:latin typeface="Times New Roman"/>
                          <a:ea typeface="Calibri"/>
                          <a:cs typeface="Times New Roman"/>
                        </a:rPr>
                        <a:t> руб.</a:t>
                      </a:r>
                      <a:endParaRPr lang="ru-RU" sz="1600" b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800" b="0">
                          <a:latin typeface="Times New Roman"/>
                          <a:ea typeface="Calibri"/>
                          <a:cs typeface="Times New Roman"/>
                        </a:rPr>
                        <a:t>170</a:t>
                      </a:r>
                      <a:r>
                        <a:rPr lang="ru-RU" sz="1600" b="0">
                          <a:latin typeface="Times New Roman"/>
                          <a:ea typeface="Calibri"/>
                          <a:cs typeface="Times New Roman"/>
                        </a:rPr>
                        <a:t> руб.</a:t>
                      </a:r>
                      <a:endParaRPr lang="ru-RU" sz="1600" b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800" b="0">
                          <a:latin typeface="Times New Roman"/>
                          <a:ea typeface="Calibri"/>
                          <a:cs typeface="Times New Roman"/>
                        </a:rPr>
                        <a:t>45</a:t>
                      </a:r>
                      <a:r>
                        <a:rPr lang="ru-RU" sz="1600" b="0">
                          <a:latin typeface="Times New Roman"/>
                          <a:ea typeface="Calibri"/>
                          <a:cs typeface="Times New Roman"/>
                        </a:rPr>
                        <a:t> руб.</a:t>
                      </a:r>
                      <a:endParaRPr lang="ru-RU" sz="1600" b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/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 extrusionOk="0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76" name="Freeform 4"/>
            <p:cNvSpPr/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 extrusionOk="0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77" name="Freeform 5"/>
            <p:cNvSpPr/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 extrusionOk="0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78" name="Freeform 6"/>
            <p:cNvSpPr/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 extrusionOk="0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79" name="Freeform 7"/>
            <p:cNvSpPr/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 extrusionOk="0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80" name="Freeform 8"/>
            <p:cNvSpPr/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 extrusionOk="0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81" name="Freeform 9"/>
            <p:cNvSpPr/>
            <p:nvPr/>
          </p:nvSpPr>
          <p:spPr bwMode="auto">
            <a:xfrm rot="16199999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 extrusionOk="0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82" name="Freeform 10"/>
            <p:cNvSpPr/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 extrusionOk="0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2" name="Прямоугольник 51"/>
          <p:cNvSpPr/>
          <p:nvPr/>
        </p:nvSpPr>
        <p:spPr bwMode="auto">
          <a:xfrm>
            <a:off x="285720" y="188640"/>
            <a:ext cx="85347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>
                <a:solidFill>
                  <a:srgbClr val="FF0000"/>
                </a:solidFill>
                <a:latin typeface="Times New Roman"/>
                <a:cs typeface="Times New Roman"/>
              </a:rPr>
              <a:t>   </a:t>
            </a:r>
            <a:r>
              <a:rPr lang="ru-RU" sz="2400" b="1" i="1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 lang="ru-RU" sz="2400" b="1" i="1">
              <a:latin typeface="Times New Roman"/>
              <a:cs typeface="Times New Roman"/>
            </a:endParaRPr>
          </a:p>
        </p:txBody>
      </p:sp>
      <p:graphicFrame>
        <p:nvGraphicFramePr>
          <p:cNvPr id="61" name="Таблица 60"/>
          <p:cNvGraphicFramePr>
            <a:graphicFrameLocks noGrp="1"/>
          </p:cNvGraphicFramePr>
          <p:nvPr/>
        </p:nvGraphicFramePr>
        <p:xfrm>
          <a:off x="285720" y="714356"/>
          <a:ext cx="8572559" cy="2000265"/>
        </p:xfrm>
        <a:graphic>
          <a:graphicData uri="http://schemas.openxmlformats.org/drawingml/2006/table">
            <a:tbl>
              <a:tblPr/>
              <a:tblGrid>
                <a:gridCol w="9286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3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3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44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961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471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458">
                <a:tc rowSpan="2"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Авто-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сервис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Суммарные затраты </a:t>
                      </a:r>
                    </a:p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на дорогу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Стоимость одного колеса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8733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Снятие колеса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Замена шины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Балансировка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колеса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Установка колеса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5537"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0">
                          <a:latin typeface="Times New Roman"/>
                          <a:ea typeface="Calibri"/>
                          <a:cs typeface="Times New Roman"/>
                        </a:rPr>
                        <a:t>250</a:t>
                      </a:r>
                      <a:r>
                        <a:rPr lang="ru-RU" sz="1800" b="0">
                          <a:latin typeface="Times New Roman"/>
                          <a:ea typeface="Calibri"/>
                          <a:cs typeface="Times New Roman"/>
                        </a:rPr>
                        <a:t> руб.</a:t>
                      </a:r>
                      <a:endParaRPr lang="ru-RU" sz="1800" b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0">
                          <a:latin typeface="Times New Roman"/>
                          <a:ea typeface="Calibri"/>
                          <a:cs typeface="Times New Roman"/>
                        </a:rPr>
                        <a:t>52</a:t>
                      </a:r>
                      <a:r>
                        <a:rPr lang="ru-RU" sz="1800" b="0">
                          <a:latin typeface="Times New Roman"/>
                          <a:ea typeface="Calibri"/>
                          <a:cs typeface="Times New Roman"/>
                        </a:rPr>
                        <a:t> руб.</a:t>
                      </a:r>
                      <a:endParaRPr lang="ru-RU" sz="1800" b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0">
                          <a:latin typeface="Times New Roman"/>
                          <a:ea typeface="Calibri"/>
                          <a:cs typeface="Times New Roman"/>
                        </a:rPr>
                        <a:t>270 </a:t>
                      </a:r>
                      <a:r>
                        <a:rPr lang="ru-RU" sz="1800" b="0">
                          <a:latin typeface="Times New Roman"/>
                          <a:ea typeface="Calibri"/>
                          <a:cs typeface="Times New Roman"/>
                        </a:rPr>
                        <a:t>руб.</a:t>
                      </a:r>
                      <a:endParaRPr lang="ru-RU" sz="1800" b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0">
                          <a:latin typeface="Times New Roman"/>
                          <a:ea typeface="Calibri"/>
                          <a:cs typeface="Times New Roman"/>
                        </a:rPr>
                        <a:t>190</a:t>
                      </a:r>
                      <a:r>
                        <a:rPr lang="ru-RU" sz="1800" b="0">
                          <a:latin typeface="Times New Roman"/>
                          <a:ea typeface="Calibri"/>
                          <a:cs typeface="Times New Roman"/>
                        </a:rPr>
                        <a:t>руб.</a:t>
                      </a:r>
                      <a:endParaRPr lang="ru-RU" sz="1800" b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0">
                          <a:latin typeface="Times New Roman"/>
                          <a:ea typeface="Calibri"/>
                          <a:cs typeface="Times New Roman"/>
                        </a:rPr>
                        <a:t>52</a:t>
                      </a:r>
                      <a:r>
                        <a:rPr lang="ru-RU" sz="1800" b="0">
                          <a:latin typeface="Times New Roman"/>
                          <a:ea typeface="Calibri"/>
                          <a:cs typeface="Times New Roman"/>
                        </a:rPr>
                        <a:t> руб.</a:t>
                      </a:r>
                      <a:endParaRPr lang="ru-RU" sz="1800" b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5537"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0">
                          <a:latin typeface="Times New Roman"/>
                          <a:ea typeface="Calibri"/>
                          <a:cs typeface="Times New Roman"/>
                        </a:rPr>
                        <a:t>430</a:t>
                      </a:r>
                      <a:r>
                        <a:rPr lang="ru-RU" sz="1800" b="0">
                          <a:latin typeface="Times New Roman"/>
                          <a:ea typeface="Calibri"/>
                          <a:cs typeface="Times New Roman"/>
                        </a:rPr>
                        <a:t> руб.</a:t>
                      </a:r>
                      <a:endParaRPr lang="ru-RU" sz="1800" b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0">
                          <a:latin typeface="Times New Roman"/>
                          <a:ea typeface="Calibri"/>
                          <a:cs typeface="Times New Roman"/>
                        </a:rPr>
                        <a:t>45</a:t>
                      </a:r>
                      <a:r>
                        <a:rPr lang="ru-RU" sz="1800" b="0">
                          <a:latin typeface="Times New Roman"/>
                          <a:ea typeface="Calibri"/>
                          <a:cs typeface="Times New Roman"/>
                        </a:rPr>
                        <a:t> руб.</a:t>
                      </a:r>
                      <a:endParaRPr lang="ru-RU" sz="1800" b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0">
                          <a:latin typeface="Times New Roman"/>
                          <a:ea typeface="Calibri"/>
                          <a:cs typeface="Times New Roman"/>
                        </a:rPr>
                        <a:t>250</a:t>
                      </a:r>
                      <a:r>
                        <a:rPr lang="ru-RU" sz="1800" b="0">
                          <a:latin typeface="Times New Roman"/>
                          <a:ea typeface="Calibri"/>
                          <a:cs typeface="Times New Roman"/>
                        </a:rPr>
                        <a:t> руб.</a:t>
                      </a:r>
                      <a:endParaRPr lang="ru-RU" sz="1800" b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0">
                          <a:latin typeface="Times New Roman"/>
                          <a:ea typeface="Calibri"/>
                          <a:cs typeface="Times New Roman"/>
                        </a:rPr>
                        <a:t>170</a:t>
                      </a:r>
                      <a:r>
                        <a:rPr lang="ru-RU" sz="1800" b="0">
                          <a:latin typeface="Times New Roman"/>
                          <a:ea typeface="Calibri"/>
                          <a:cs typeface="Times New Roman"/>
                        </a:rPr>
                        <a:t> руб.</a:t>
                      </a:r>
                      <a:endParaRPr lang="ru-RU" sz="1800" b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0">
                          <a:latin typeface="Times New Roman"/>
                          <a:ea typeface="Calibri"/>
                          <a:cs typeface="Times New Roman"/>
                        </a:rPr>
                        <a:t>45</a:t>
                      </a:r>
                      <a:r>
                        <a:rPr lang="ru-RU" sz="1800" b="0">
                          <a:latin typeface="Times New Roman"/>
                          <a:ea typeface="Calibri"/>
                          <a:cs typeface="Times New Roman"/>
                        </a:rPr>
                        <a:t> руб.</a:t>
                      </a:r>
                      <a:endParaRPr lang="ru-RU" sz="1800" b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191" marR="65191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6" name="Text Box 34"/>
          <p:cNvSpPr txBox="1">
            <a:spLocks noChangeArrowheads="1"/>
          </p:cNvSpPr>
          <p:nvPr/>
        </p:nvSpPr>
        <p:spPr bwMode="auto">
          <a:xfrm>
            <a:off x="285720" y="2786058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>
                <a:solidFill>
                  <a:srgbClr val="00B050"/>
                </a:solidFill>
                <a:latin typeface="Times New Roman"/>
              </a:rPr>
              <a:t>Решение:</a:t>
            </a:r>
          </a:p>
        </p:txBody>
      </p:sp>
      <p:sp>
        <p:nvSpPr>
          <p:cNvPr id="27" name="TextBox 26"/>
          <p:cNvSpPr txBox="1"/>
          <p:nvPr/>
        </p:nvSpPr>
        <p:spPr bwMode="auto">
          <a:xfrm>
            <a:off x="142844" y="3214686"/>
            <a:ext cx="2428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800" b="1" i="1">
                <a:solidFill>
                  <a:srgbClr val="002060"/>
                </a:solidFill>
                <a:latin typeface="Times New Roman"/>
                <a:cs typeface="Times New Roman"/>
              </a:rPr>
              <a:t>Стоимость = </a:t>
            </a:r>
          </a:p>
        </p:txBody>
      </p:sp>
      <p:sp>
        <p:nvSpPr>
          <p:cNvPr id="28" name="TextBox 27"/>
          <p:cNvSpPr txBox="1"/>
          <p:nvPr/>
        </p:nvSpPr>
        <p:spPr bwMode="auto">
          <a:xfrm>
            <a:off x="2428860" y="3000372"/>
            <a:ext cx="1785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002060"/>
                </a:solidFill>
                <a:latin typeface="Times New Roman"/>
                <a:cs typeface="Times New Roman"/>
              </a:rPr>
              <a:t>затраты </a:t>
            </a:r>
            <a:endParaRPr/>
          </a:p>
          <a:p>
            <a:pPr>
              <a:defRPr/>
            </a:pPr>
            <a:r>
              <a:rPr lang="ru-RU" sz="2400" b="1" i="1">
                <a:solidFill>
                  <a:srgbClr val="002060"/>
                </a:solidFill>
                <a:latin typeface="Times New Roman"/>
                <a:cs typeface="Times New Roman"/>
              </a:rPr>
              <a:t>на дорогу</a:t>
            </a:r>
          </a:p>
        </p:txBody>
      </p:sp>
      <p:sp>
        <p:nvSpPr>
          <p:cNvPr id="29" name="TextBox 28"/>
          <p:cNvSpPr txBox="1"/>
          <p:nvPr/>
        </p:nvSpPr>
        <p:spPr bwMode="auto">
          <a:xfrm>
            <a:off x="4000496" y="3000372"/>
            <a:ext cx="13573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002060"/>
                </a:solidFill>
                <a:latin typeface="Times New Roman"/>
                <a:cs typeface="Times New Roman"/>
              </a:rPr>
              <a:t>снятие </a:t>
            </a:r>
            <a:endParaRPr/>
          </a:p>
          <a:p>
            <a:pPr>
              <a:defRPr/>
            </a:pPr>
            <a:r>
              <a:rPr lang="ru-RU" sz="2400" b="1" i="1">
                <a:solidFill>
                  <a:srgbClr val="002060"/>
                </a:solidFill>
                <a:latin typeface="Times New Roman"/>
                <a:cs typeface="Times New Roman"/>
              </a:rPr>
              <a:t>колеса</a:t>
            </a:r>
          </a:p>
        </p:txBody>
      </p:sp>
      <p:sp>
        <p:nvSpPr>
          <p:cNvPr id="30" name="TextBox 29"/>
          <p:cNvSpPr txBox="1"/>
          <p:nvPr/>
        </p:nvSpPr>
        <p:spPr bwMode="auto">
          <a:xfrm>
            <a:off x="5143504" y="3000372"/>
            <a:ext cx="11430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002060"/>
                </a:solidFill>
                <a:latin typeface="Times New Roman"/>
                <a:cs typeface="Times New Roman"/>
              </a:rPr>
              <a:t>замена</a:t>
            </a:r>
            <a:endParaRPr/>
          </a:p>
          <a:p>
            <a:pPr>
              <a:defRPr/>
            </a:pPr>
            <a:r>
              <a:rPr lang="ru-RU" sz="2400" b="1" i="1">
                <a:solidFill>
                  <a:srgbClr val="002060"/>
                </a:solidFill>
                <a:latin typeface="Times New Roman"/>
                <a:cs typeface="Times New Roman"/>
              </a:rPr>
              <a:t>шины</a:t>
            </a:r>
          </a:p>
        </p:txBody>
      </p:sp>
      <p:sp>
        <p:nvSpPr>
          <p:cNvPr id="31" name="TextBox 30"/>
          <p:cNvSpPr txBox="1"/>
          <p:nvPr/>
        </p:nvSpPr>
        <p:spPr bwMode="auto">
          <a:xfrm>
            <a:off x="6286512" y="3000372"/>
            <a:ext cx="12144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002060"/>
                </a:solidFill>
                <a:latin typeface="Times New Roman"/>
                <a:cs typeface="Times New Roman"/>
              </a:rPr>
              <a:t>баланс.</a:t>
            </a:r>
            <a:endParaRPr/>
          </a:p>
          <a:p>
            <a:pPr>
              <a:defRPr/>
            </a:pPr>
            <a:r>
              <a:rPr lang="ru-RU" sz="2400" b="1" i="1">
                <a:solidFill>
                  <a:srgbClr val="002060"/>
                </a:solidFill>
                <a:latin typeface="Times New Roman"/>
                <a:cs typeface="Times New Roman"/>
              </a:rPr>
              <a:t>колеса</a:t>
            </a:r>
          </a:p>
        </p:txBody>
      </p:sp>
      <p:sp>
        <p:nvSpPr>
          <p:cNvPr id="32" name="TextBox 31"/>
          <p:cNvSpPr txBox="1"/>
          <p:nvPr/>
        </p:nvSpPr>
        <p:spPr bwMode="auto">
          <a:xfrm>
            <a:off x="7500958" y="3000372"/>
            <a:ext cx="16430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002060"/>
                </a:solidFill>
                <a:latin typeface="Times New Roman"/>
                <a:cs typeface="Times New Roman"/>
              </a:rPr>
              <a:t>установка</a:t>
            </a:r>
            <a:endParaRPr/>
          </a:p>
          <a:p>
            <a:pPr>
              <a:defRPr/>
            </a:pPr>
            <a:r>
              <a:rPr lang="ru-RU" sz="2400" b="1" i="1">
                <a:solidFill>
                  <a:srgbClr val="002060"/>
                </a:solidFill>
                <a:latin typeface="Times New Roman"/>
                <a:cs typeface="Times New Roman"/>
              </a:rPr>
              <a:t>колеса</a:t>
            </a:r>
          </a:p>
        </p:txBody>
      </p:sp>
      <p:sp>
        <p:nvSpPr>
          <p:cNvPr id="33" name="TextBox 32"/>
          <p:cNvSpPr txBox="1"/>
          <p:nvPr/>
        </p:nvSpPr>
        <p:spPr bwMode="auto">
          <a:xfrm>
            <a:off x="3714744" y="3143247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800" b="1" i="1">
                <a:solidFill>
                  <a:srgbClr val="FF0000"/>
                </a:solidFill>
                <a:latin typeface="Times New Roman"/>
                <a:cs typeface="Times New Roman"/>
              </a:rPr>
              <a:t>+</a:t>
            </a:r>
          </a:p>
        </p:txBody>
      </p:sp>
      <p:sp>
        <p:nvSpPr>
          <p:cNvPr id="34" name="TextBox 33"/>
          <p:cNvSpPr txBox="1"/>
          <p:nvPr/>
        </p:nvSpPr>
        <p:spPr bwMode="auto">
          <a:xfrm>
            <a:off x="4929190" y="3143247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800" b="1" i="1">
                <a:solidFill>
                  <a:srgbClr val="FF0000"/>
                </a:solidFill>
                <a:latin typeface="Times New Roman"/>
                <a:cs typeface="Times New Roman"/>
              </a:rPr>
              <a:t>+</a:t>
            </a:r>
          </a:p>
        </p:txBody>
      </p:sp>
      <p:sp>
        <p:nvSpPr>
          <p:cNvPr id="35" name="TextBox 34"/>
          <p:cNvSpPr txBox="1"/>
          <p:nvPr/>
        </p:nvSpPr>
        <p:spPr bwMode="auto">
          <a:xfrm>
            <a:off x="6072198" y="3143247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800" b="1" i="1">
                <a:solidFill>
                  <a:srgbClr val="FF0000"/>
                </a:solidFill>
                <a:latin typeface="Times New Roman"/>
                <a:cs typeface="Times New Roman"/>
              </a:rPr>
              <a:t>+</a:t>
            </a:r>
          </a:p>
        </p:txBody>
      </p:sp>
      <p:sp>
        <p:nvSpPr>
          <p:cNvPr id="36" name="TextBox 35"/>
          <p:cNvSpPr txBox="1"/>
          <p:nvPr/>
        </p:nvSpPr>
        <p:spPr bwMode="auto">
          <a:xfrm>
            <a:off x="7215206" y="3143247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800" b="1" i="1">
                <a:solidFill>
                  <a:srgbClr val="FF0000"/>
                </a:solidFill>
                <a:latin typeface="Times New Roman"/>
                <a:cs typeface="Times New Roman"/>
              </a:rPr>
              <a:t>+</a:t>
            </a:r>
          </a:p>
        </p:txBody>
      </p:sp>
      <p:sp>
        <p:nvSpPr>
          <p:cNvPr id="37" name="AutoShape 234"/>
          <p:cNvSpPr/>
          <p:nvPr/>
        </p:nvSpPr>
        <p:spPr bwMode="auto">
          <a:xfrm rot="5400000" flipH="1" flipV="1">
            <a:off x="6357950" y="1428735"/>
            <a:ext cx="214314" cy="4929222"/>
          </a:xfrm>
          <a:prstGeom prst="leftBrace">
            <a:avLst>
              <a:gd name="adj1" fmla="val 66667"/>
              <a:gd name="adj2" fmla="val 5128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Times New Roman"/>
              <a:cs typeface="Times New Roman"/>
            </a:endParaRPr>
          </a:p>
        </p:txBody>
      </p:sp>
      <p:sp>
        <p:nvSpPr>
          <p:cNvPr id="38" name="TextBox 37"/>
          <p:cNvSpPr txBox="1"/>
          <p:nvPr/>
        </p:nvSpPr>
        <p:spPr bwMode="auto">
          <a:xfrm>
            <a:off x="6357950" y="3857628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b="1" i="1">
                <a:solidFill>
                  <a:srgbClr val="FF0000"/>
                </a:solidFill>
                <a:latin typeface="Times New Roman"/>
                <a:cs typeface="Times New Roman"/>
              </a:rPr>
              <a:t>∙</a:t>
            </a:r>
            <a:r>
              <a:rPr lang="ru-RU" sz="2800" b="1" i="1">
                <a:solidFill>
                  <a:srgbClr val="FF0000"/>
                </a:solidFill>
                <a:latin typeface="Times New Roman"/>
                <a:cs typeface="Times New Roman"/>
              </a:rPr>
              <a:t> 4</a:t>
            </a:r>
          </a:p>
        </p:txBody>
      </p:sp>
      <p:sp>
        <p:nvSpPr>
          <p:cNvPr id="40" name="TextBox 39"/>
          <p:cNvSpPr txBox="1"/>
          <p:nvPr/>
        </p:nvSpPr>
        <p:spPr bwMode="auto">
          <a:xfrm>
            <a:off x="1281812" y="4380848"/>
            <a:ext cx="6715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b="1" i="1">
                <a:latin typeface="Times New Roman"/>
                <a:cs typeface="Times New Roman"/>
              </a:rPr>
              <a:t>Вариант А: 250 + 4(52 + 270 + 190 + 52) = </a:t>
            </a:r>
          </a:p>
        </p:txBody>
      </p:sp>
      <p:sp>
        <p:nvSpPr>
          <p:cNvPr id="41" name="TextBox 40"/>
          <p:cNvSpPr txBox="1"/>
          <p:nvPr/>
        </p:nvSpPr>
        <p:spPr bwMode="auto">
          <a:xfrm>
            <a:off x="7000892" y="4357694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b="1" i="1">
                <a:latin typeface="Times New Roman"/>
                <a:cs typeface="Times New Roman"/>
              </a:rPr>
              <a:t>2506 (руб.)</a:t>
            </a:r>
          </a:p>
        </p:txBody>
      </p:sp>
      <p:sp>
        <p:nvSpPr>
          <p:cNvPr id="42" name="TextBox 41"/>
          <p:cNvSpPr txBox="1"/>
          <p:nvPr/>
        </p:nvSpPr>
        <p:spPr bwMode="auto">
          <a:xfrm>
            <a:off x="1371555" y="5145681"/>
            <a:ext cx="6715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b="1" i="1">
                <a:latin typeface="Times New Roman"/>
                <a:cs typeface="Times New Roman"/>
              </a:rPr>
              <a:t>Вариант А: 430 + 4(45 + 250 + 170 + 45) = </a:t>
            </a:r>
          </a:p>
        </p:txBody>
      </p:sp>
      <p:sp>
        <p:nvSpPr>
          <p:cNvPr id="43" name="TextBox 42"/>
          <p:cNvSpPr txBox="1"/>
          <p:nvPr/>
        </p:nvSpPr>
        <p:spPr bwMode="auto">
          <a:xfrm>
            <a:off x="7000892" y="5143512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b="1" i="1">
                <a:latin typeface="Times New Roman"/>
                <a:cs typeface="Times New Roman"/>
              </a:rPr>
              <a:t>2470 (руб.)</a:t>
            </a:r>
          </a:p>
        </p:txBody>
      </p:sp>
      <p:grpSp>
        <p:nvGrpSpPr>
          <p:cNvPr id="44" name="Group 140"/>
          <p:cNvGrpSpPr/>
          <p:nvPr/>
        </p:nvGrpSpPr>
        <p:grpSpPr bwMode="auto">
          <a:xfrm>
            <a:off x="4857752" y="6000768"/>
            <a:ext cx="3671888" cy="646113"/>
            <a:chOff x="3024" y="1408"/>
            <a:chExt cx="2313" cy="407"/>
          </a:xfrm>
        </p:grpSpPr>
        <p:grpSp>
          <p:nvGrpSpPr>
            <p:cNvPr id="45" name="Group 141"/>
            <p:cNvGrpSpPr/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68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ts val="0"/>
                  </a:spcBef>
                  <a:defRPr/>
                </a:pPr>
                <a:r>
                  <a:rPr lang="ru-RU" sz="1000" b="1">
                    <a:latin typeface="Times New Roman"/>
                    <a:cs typeface="Times New Roman"/>
                  </a:rPr>
                  <a:t>3</a:t>
                </a:r>
                <a:endParaRPr/>
              </a:p>
            </p:txBody>
          </p:sp>
          <p:sp>
            <p:nvSpPr>
              <p:cNvPr id="69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ts val="0"/>
                  </a:spcBef>
                  <a:defRPr/>
                </a:pPr>
                <a:r>
                  <a:rPr lang="ru-RU" sz="1000" b="1">
                    <a:latin typeface="Times New Roman"/>
                    <a:cs typeface="Times New Roman"/>
                  </a:rPr>
                  <a:t>х</a:t>
                </a:r>
                <a:endParaRPr/>
              </a:p>
            </p:txBody>
          </p:sp>
          <p:sp>
            <p:nvSpPr>
              <p:cNvPr id="70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ts val="0"/>
                  </a:spcBef>
                  <a:defRPr/>
                </a:pPr>
                <a:r>
                  <a:rPr lang="ru-RU" sz="1000" b="1">
                    <a:latin typeface="Times New Roman"/>
                    <a:cs typeface="Times New Roman"/>
                  </a:rPr>
                  <a:t>1</a:t>
                </a:r>
                <a:endParaRPr/>
              </a:p>
            </p:txBody>
          </p:sp>
          <p:sp>
            <p:nvSpPr>
              <p:cNvPr id="71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ts val="0"/>
                  </a:spcBef>
                  <a:defRPr/>
                </a:pPr>
                <a:r>
                  <a:rPr lang="ru-RU" sz="1000" b="1">
                    <a:latin typeface="Times New Roman"/>
                    <a:cs typeface="Times New Roman"/>
                  </a:rPr>
                  <a:t>0</a:t>
                </a:r>
                <a:endParaRPr/>
              </a:p>
            </p:txBody>
          </p:sp>
          <p:sp>
            <p:nvSpPr>
              <p:cNvPr id="72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ts val="0"/>
                  </a:spcBef>
                  <a:defRPr/>
                </a:pPr>
                <a:r>
                  <a:rPr lang="ru-RU" sz="1000" b="1">
                    <a:latin typeface="Times New Roman"/>
                    <a:cs typeface="Times New Roman"/>
                  </a:rPr>
                  <a:t>х</a:t>
                </a:r>
                <a:endParaRPr/>
              </a:p>
            </p:txBody>
          </p:sp>
        </p:grpSp>
        <p:sp>
          <p:nvSpPr>
            <p:cNvPr id="46" name="Rectangle 147"/>
            <p:cNvSpPr>
              <a:spLocks noChangeArrowheads="1"/>
            </p:cNvSpPr>
            <p:nvPr/>
          </p:nvSpPr>
          <p:spPr bwMode="auto">
            <a:xfrm>
              <a:off x="3024" y="1454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Times New Roman"/>
                <a:cs typeface="Times New Roman"/>
              </a:endParaRPr>
            </a:p>
          </p:txBody>
        </p:sp>
        <p:sp>
          <p:nvSpPr>
            <p:cNvPr id="47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Times New Roman"/>
                <a:cs typeface="Times New Roman"/>
              </a:endParaRPr>
            </a:p>
          </p:txBody>
        </p:sp>
        <p:sp>
          <p:nvSpPr>
            <p:cNvPr id="48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ts val="0"/>
                </a:spcBef>
                <a:defRPr/>
              </a:pPr>
              <a:endParaRPr lang="ru-RU" sz="2800" b="1">
                <a:latin typeface="Times New Roman"/>
                <a:cs typeface="Times New Roman"/>
              </a:endParaRPr>
            </a:p>
          </p:txBody>
        </p:sp>
        <p:sp>
          <p:nvSpPr>
            <p:cNvPr id="49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r>
                <a:rPr lang="ru-RU" sz="3600" b="1">
                  <a:latin typeface="Times New Roman"/>
                  <a:cs typeface="Times New Roman"/>
                </a:rPr>
                <a:t>2</a:t>
              </a:r>
            </a:p>
          </p:txBody>
        </p:sp>
        <p:sp>
          <p:nvSpPr>
            <p:cNvPr id="50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r>
                <a:rPr lang="ru-RU" sz="3600" b="1">
                  <a:latin typeface="Times New Roman"/>
                  <a:cs typeface="Times New Roman"/>
                </a:rPr>
                <a:t>4</a:t>
              </a:r>
            </a:p>
          </p:txBody>
        </p:sp>
        <p:sp>
          <p:nvSpPr>
            <p:cNvPr id="51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3600" b="1">
                  <a:latin typeface="Times New Roman"/>
                  <a:cs typeface="Times New Roman"/>
                </a:rPr>
                <a:t>7</a:t>
              </a:r>
            </a:p>
          </p:txBody>
        </p:sp>
        <p:sp>
          <p:nvSpPr>
            <p:cNvPr id="54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r>
                <a:rPr lang="ru-RU" sz="3600" b="1">
                  <a:latin typeface="Times New Roman"/>
                  <a:cs typeface="Times New Roman"/>
                </a:rPr>
                <a:t>0</a:t>
              </a:r>
            </a:p>
          </p:txBody>
        </p:sp>
        <p:sp>
          <p:nvSpPr>
            <p:cNvPr id="56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Times New Roman"/>
                <a:cs typeface="Times New Roman"/>
              </a:endParaRPr>
            </a:p>
          </p:txBody>
        </p:sp>
        <p:sp>
          <p:nvSpPr>
            <p:cNvPr id="62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Times New Roman"/>
                <a:cs typeface="Times New Roman"/>
              </a:endParaRPr>
            </a:p>
          </p:txBody>
        </p:sp>
        <p:sp>
          <p:nvSpPr>
            <p:cNvPr id="63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defRPr/>
              </a:pPr>
              <a:endParaRPr lang="ru-RU" sz="3200" b="1">
                <a:latin typeface="Times New Roman"/>
                <a:cs typeface="Times New Roman"/>
              </a:endParaRPr>
            </a:p>
          </p:txBody>
        </p:sp>
        <p:sp>
          <p:nvSpPr>
            <p:cNvPr id="64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defRPr/>
              </a:pPr>
              <a:endParaRPr lang="ru-RU" sz="3200" b="1">
                <a:latin typeface="Times New Roman"/>
                <a:cs typeface="Times New Roman"/>
              </a:endParaRPr>
            </a:p>
          </p:txBody>
        </p:sp>
        <p:sp>
          <p:nvSpPr>
            <p:cNvPr id="65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defRPr/>
              </a:pPr>
              <a:endParaRPr lang="ru-RU" sz="3600" b="1">
                <a:latin typeface="Times New Roman"/>
                <a:cs typeface="Times New Roman"/>
              </a:endParaRPr>
            </a:p>
          </p:txBody>
        </p:sp>
        <p:sp>
          <p:nvSpPr>
            <p:cNvPr id="66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defRPr/>
              </a:pPr>
              <a:endParaRPr lang="ru-RU" sz="3600" b="1">
                <a:latin typeface="Times New Roman"/>
                <a:cs typeface="Times New Roman"/>
              </a:endParaRPr>
            </a:p>
          </p:txBody>
        </p:sp>
        <p:sp>
          <p:nvSpPr>
            <p:cNvPr id="67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defRPr/>
              </a:pPr>
              <a:endParaRPr lang="ru-RU" sz="3600" b="1">
                <a:latin typeface="Times New Roman"/>
                <a:cs typeface="Times New Roman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 bwMode="auto">
          <a:xfrm>
            <a:off x="1225177" y="1082702"/>
            <a:ext cx="6707088" cy="76470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/>
              <a:t>Шины будущего</a:t>
            </a:r>
            <a:br>
              <a:rPr lang="ru-RU" b="1"/>
            </a:br>
            <a:endParaRPr lang="ru-RU"/>
          </a:p>
        </p:txBody>
      </p:sp>
      <p:pic>
        <p:nvPicPr>
          <p:cNvPr id="9220" name="Picture 4" descr="Picture backgroun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795581" y="1556792"/>
            <a:ext cx="7552838" cy="424847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 bwMode="auto">
          <a:xfrm>
            <a:off x="1547664" y="5877272"/>
            <a:ext cx="5688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u="sng">
                <a:hlinkClick r:id="rId3" tooltip="https://cloud.mail.ru/public/VvJm/aAwaEt48Q"/>
              </a:rPr>
              <a:t>https://cloud.mail.ru/public/VvJm/aAwaEt48Q</a:t>
            </a:r>
            <a:endParaRPr lang="ru-RU" b="1"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979712" y="332656"/>
            <a:ext cx="5688632" cy="57606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600" b="1">
                <a:solidFill>
                  <a:schemeClr val="accent1">
                    <a:lumMod val="75000"/>
                  </a:schemeClr>
                </a:solidFill>
              </a:rPr>
              <a:t>Дождевые</a:t>
            </a:r>
          </a:p>
        </p:txBody>
      </p:sp>
      <p:sp>
        <p:nvSpPr>
          <p:cNvPr id="4" name="Заголовок 1"/>
          <p:cNvSpPr txBox="1"/>
          <p:nvPr/>
        </p:nvSpPr>
        <p:spPr bwMode="auto">
          <a:xfrm>
            <a:off x="3038128" y="1484784"/>
            <a:ext cx="3322029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Супермягкие</a:t>
            </a:r>
          </a:p>
        </p:txBody>
      </p:sp>
      <p:sp>
        <p:nvSpPr>
          <p:cNvPr id="5" name="Заголовок 1"/>
          <p:cNvSpPr txBox="1"/>
          <p:nvPr/>
        </p:nvSpPr>
        <p:spPr bwMode="auto">
          <a:xfrm>
            <a:off x="2626878" y="1988840"/>
            <a:ext cx="482544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Средней  жесткости</a:t>
            </a:r>
          </a:p>
        </p:txBody>
      </p:sp>
      <p:sp>
        <p:nvSpPr>
          <p:cNvPr id="6" name="Заголовок 1"/>
          <p:cNvSpPr txBox="1"/>
          <p:nvPr/>
        </p:nvSpPr>
        <p:spPr bwMode="auto">
          <a:xfrm>
            <a:off x="2699792" y="980728"/>
            <a:ext cx="366036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Мягкие</a:t>
            </a:r>
          </a:p>
        </p:txBody>
      </p:sp>
      <p:sp>
        <p:nvSpPr>
          <p:cNvPr id="7" name="Заголовок 1"/>
          <p:cNvSpPr txBox="1"/>
          <p:nvPr/>
        </p:nvSpPr>
        <p:spPr bwMode="auto">
          <a:xfrm>
            <a:off x="2997172" y="2698284"/>
            <a:ext cx="356267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Промежуточные</a:t>
            </a:r>
          </a:p>
        </p:txBody>
      </p:sp>
      <p:sp>
        <p:nvSpPr>
          <p:cNvPr id="9" name="Заголовок 1"/>
          <p:cNvSpPr txBox="1"/>
          <p:nvPr/>
        </p:nvSpPr>
        <p:spPr bwMode="auto">
          <a:xfrm>
            <a:off x="3038128" y="3274348"/>
            <a:ext cx="3334363" cy="5146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Жесткие</a:t>
            </a:r>
          </a:p>
        </p:txBody>
      </p:sp>
      <p:sp>
        <p:nvSpPr>
          <p:cNvPr id="8" name="Заголовок 1"/>
          <p:cNvSpPr txBox="1"/>
          <p:nvPr/>
        </p:nvSpPr>
        <p:spPr bwMode="auto">
          <a:xfrm>
            <a:off x="3060124" y="3850412"/>
            <a:ext cx="3312368" cy="5146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Зимние</a:t>
            </a:r>
          </a:p>
        </p:txBody>
      </p:sp>
      <p:sp>
        <p:nvSpPr>
          <p:cNvPr id="10" name="Заголовок 1"/>
          <p:cNvSpPr txBox="1"/>
          <p:nvPr/>
        </p:nvSpPr>
        <p:spPr bwMode="auto">
          <a:xfrm>
            <a:off x="3038128" y="4418734"/>
            <a:ext cx="3312368" cy="4650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Летние</a:t>
            </a:r>
          </a:p>
        </p:txBody>
      </p:sp>
      <p:sp>
        <p:nvSpPr>
          <p:cNvPr id="11" name="Заголовок 1"/>
          <p:cNvSpPr txBox="1"/>
          <p:nvPr/>
        </p:nvSpPr>
        <p:spPr bwMode="auto">
          <a:xfrm>
            <a:off x="3203848" y="4883780"/>
            <a:ext cx="3355994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Универсальные</a:t>
            </a:r>
          </a:p>
        </p:txBody>
      </p:sp>
      <p:sp>
        <p:nvSpPr>
          <p:cNvPr id="12" name="Заголовок 1"/>
          <p:cNvSpPr txBox="1"/>
          <p:nvPr/>
        </p:nvSpPr>
        <p:spPr bwMode="auto">
          <a:xfrm>
            <a:off x="2927031" y="5459844"/>
            <a:ext cx="4093240" cy="4894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Для бездорожья</a:t>
            </a:r>
          </a:p>
        </p:txBody>
      </p:sp>
      <p:sp>
        <p:nvSpPr>
          <p:cNvPr id="13" name="Заголовок 1"/>
          <p:cNvSpPr txBox="1"/>
          <p:nvPr/>
        </p:nvSpPr>
        <p:spPr bwMode="auto">
          <a:xfrm>
            <a:off x="3122323" y="6035908"/>
            <a:ext cx="3312368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Шоссейные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0" y="24738"/>
            <a:ext cx="8856984" cy="1470025"/>
          </a:xfrm>
        </p:spPr>
        <p:txBody>
          <a:bodyPr/>
          <a:lstStyle/>
          <a:p>
            <a:pPr>
              <a:defRPr/>
            </a:pPr>
            <a:r>
              <a:rPr lang="ru-RU" sz="5400" b="1" i="1">
                <a:latin typeface="Times New Roman"/>
                <a:cs typeface="Times New Roman"/>
              </a:rPr>
              <a:t>Подведем итоги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251520" y="1470966"/>
            <a:ext cx="9144000" cy="2520279"/>
          </a:xfrm>
        </p:spPr>
        <p:txBody>
          <a:bodyPr>
            <a:normAutofit/>
          </a:bodyPr>
          <a:lstStyle/>
          <a:p>
            <a:pPr marL="457200" indent="-457200" algn="l">
              <a:buFont typeface="Arial"/>
              <a:buChar char="•"/>
              <a:defRPr/>
            </a:pPr>
            <a:r>
              <a:rPr lang="ru-RU" sz="2400" i="1">
                <a:solidFill>
                  <a:srgbClr val="002060"/>
                </a:solidFill>
                <a:latin typeface="Times New Roman"/>
                <a:cs typeface="Times New Roman"/>
              </a:rPr>
              <a:t>Научились решать задачи ОГЭ 1-5 про шины и колеса;</a:t>
            </a:r>
            <a:endParaRPr/>
          </a:p>
          <a:p>
            <a:pPr marL="457200" indent="-457200" algn="l">
              <a:buFont typeface="Arial"/>
              <a:buChar char="•"/>
              <a:defRPr/>
            </a:pPr>
            <a:r>
              <a:rPr lang="ru-RU" sz="2400" i="1">
                <a:solidFill>
                  <a:srgbClr val="002060"/>
                </a:solidFill>
                <a:latin typeface="Times New Roman"/>
                <a:cs typeface="Times New Roman"/>
              </a:rPr>
              <a:t>Определять маркировки колёс;</a:t>
            </a:r>
            <a:endParaRPr/>
          </a:p>
          <a:p>
            <a:pPr marL="457200" indent="-457200" algn="l">
              <a:buFont typeface="Arial"/>
              <a:buChar char="•"/>
              <a:defRPr/>
            </a:pPr>
            <a:r>
              <a:rPr lang="ru-RU" sz="2400" i="1">
                <a:solidFill>
                  <a:srgbClr val="002060"/>
                </a:solidFill>
                <a:latin typeface="Times New Roman"/>
                <a:cs typeface="Times New Roman"/>
              </a:rPr>
              <a:t>Находить радиусы и диаметры колес;</a:t>
            </a:r>
            <a:endParaRPr/>
          </a:p>
          <a:p>
            <a:pPr marL="457200" indent="-457200" algn="l">
              <a:buFont typeface="Arial"/>
              <a:buChar char="•"/>
              <a:defRPr/>
            </a:pPr>
            <a:r>
              <a:rPr lang="ru-RU" sz="2400" i="1">
                <a:solidFill>
                  <a:srgbClr val="002060"/>
                </a:solidFill>
                <a:latin typeface="Times New Roman"/>
                <a:cs typeface="Times New Roman"/>
              </a:rPr>
              <a:t>Сравнивать диаметры колес с разной маркировкой</a:t>
            </a:r>
            <a:r>
              <a:rPr lang="ru-RU" i="1">
                <a:solidFill>
                  <a:srgbClr val="002060"/>
                </a:solidFill>
                <a:latin typeface="Times New Roman"/>
                <a:cs typeface="Times New Roman"/>
              </a:rPr>
              <a:t>.</a:t>
            </a:r>
            <a:endParaRPr lang="ru-RU" sz="2400" i="1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493316" y="3645024"/>
            <a:ext cx="4968552" cy="2532257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sp>
        <p:nvSpPr>
          <p:cNvPr id="5" name="AutoShape 4" descr="Picture backgroun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215606" y="620688"/>
            <a:ext cx="8832981" cy="5544616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5362" name="Picture 2" descr="Picture backgroun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971599" y="404663"/>
            <a:ext cx="7488832" cy="561662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8436" name="Picture 4" descr="Picture backgroun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827584" y="476672"/>
            <a:ext cx="7776864" cy="583264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4094" y="620688"/>
            <a:ext cx="8428110" cy="496855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95536" y="295511"/>
            <a:ext cx="2736304" cy="829233"/>
          </a:xfrm>
        </p:spPr>
        <p:txBody>
          <a:bodyPr/>
          <a:lstStyle/>
          <a:p>
            <a:pPr>
              <a:defRPr/>
            </a:pPr>
            <a:r>
              <a:rPr lang="ru-RU" b="1">
                <a:solidFill>
                  <a:schemeClr val="accent5">
                    <a:lumMod val="75000"/>
                  </a:schemeClr>
                </a:solidFill>
              </a:rPr>
              <a:t>Шины. </a:t>
            </a:r>
          </a:p>
        </p:txBody>
      </p:sp>
      <p:pic>
        <p:nvPicPr>
          <p:cNvPr id="4" name="Picture 3" descr="C:\Users\user\Desktop\11 декабря 2024 г\шина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07704" y="1244190"/>
            <a:ext cx="5122668" cy="4961551"/>
          </a:xfrm>
          <a:prstGeom prst="rect">
            <a:avLst/>
          </a:prstGeom>
          <a:noFill/>
        </p:spPr>
      </p:pic>
      <p:sp>
        <p:nvSpPr>
          <p:cNvPr id="5" name="Заголовок 1"/>
          <p:cNvSpPr txBox="1"/>
          <p:nvPr/>
        </p:nvSpPr>
        <p:spPr bwMode="auto">
          <a:xfrm>
            <a:off x="2699792" y="412513"/>
            <a:ext cx="604867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b="1">
                <a:solidFill>
                  <a:schemeClr val="accent5">
                    <a:lumMod val="75000"/>
                  </a:schemeClr>
                </a:solidFill>
              </a:rPr>
              <a:t>Маркировка шин.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122" name="Picture 2" descr="Picture backgroun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628750" y="476672"/>
            <a:ext cx="7933178" cy="549732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75656" y="1059921"/>
            <a:ext cx="5444788" cy="4090455"/>
          </a:xfrm>
          <a:prstGeom prst="rect">
            <a:avLst/>
          </a:prstGeom>
          <a:noFill/>
        </p:spPr>
      </p:pic>
      <p:sp>
        <p:nvSpPr>
          <p:cNvPr id="5" name="Заголовок 1"/>
          <p:cNvSpPr txBox="1"/>
          <p:nvPr/>
        </p:nvSpPr>
        <p:spPr bwMode="auto">
          <a:xfrm>
            <a:off x="777670" y="116632"/>
            <a:ext cx="7200800" cy="82923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>
              <a:lnSpc>
                <a:spcPts val="5800"/>
              </a:lnSpc>
              <a:spcBef>
                <a:spcPts val="0"/>
              </a:spcBef>
              <a:buNone/>
              <a:defRPr sz="54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3600" b="1">
                <a:solidFill>
                  <a:schemeClr val="accent5">
                    <a:lumMod val="75000"/>
                  </a:schemeClr>
                </a:solidFill>
              </a:rPr>
              <a:t>Кто и когда изобрёл колесо? </a:t>
            </a: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691680" y="5373216"/>
            <a:ext cx="5688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u="sng">
                <a:solidFill>
                  <a:schemeClr val="accent1">
                    <a:lumMod val="50000"/>
                  </a:schemeClr>
                </a:solidFill>
                <a:hlinkClick r:id="rId3" tooltip="https://cloud.mail.ru/public/djfZ/4epEkVMwH"/>
              </a:rPr>
              <a:t>https://cloud.mail.ru/public/djfZ/4epEkVMwH</a:t>
            </a:r>
            <a:endParaRPr lang="ru-RU" b="1">
              <a:solidFill>
                <a:schemeClr val="accent1">
                  <a:lumMod val="50000"/>
                </a:schemeClr>
              </a:solidFill>
            </a:endParaRPr>
          </a:p>
          <a:p>
            <a:pPr>
              <a:defRPr/>
            </a:pPr>
            <a:endParaRPr lang="ru-RU" b="1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170" name="Picture 2" descr="Picture backgroun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611560" y="620688"/>
            <a:ext cx="8011666" cy="53285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43608" y="3213202"/>
          <a:ext cx="5805570" cy="296139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1749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06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88561">
                <a:tc>
                  <a:txBody>
                    <a:bodyPr/>
                    <a:lstStyle/>
                    <a:p>
                      <a:pPr algn="l">
                        <a:spcBef>
                          <a:spcPts val="16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69215" algn="l">
                        <a:spcAft>
                          <a:spcPts val="0"/>
                        </a:spcAft>
                        <a:defRPr/>
                      </a:pPr>
                      <a:r>
                        <a:rPr lang="en-US" sz="2000" b="1" spc="-1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r>
                        <a:rPr lang="en-US" sz="2000" b="1" spc="35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b="1" spc="-10">
                          <a:latin typeface="Times New Roman"/>
                          <a:ea typeface="Times New Roman"/>
                          <a:cs typeface="Times New Roman"/>
                        </a:rPr>
                        <a:t>маркировки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ru-RU" sz="2000" b="1" spc="-10">
                          <a:latin typeface="Times New Roman"/>
                          <a:ea typeface="Times New Roman"/>
                          <a:cs typeface="Times New Roman"/>
                        </a:rPr>
                        <a:t>  ________________________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ct val="105000"/>
                        </a:lnSpc>
                        <a:spcBef>
                          <a:spcPts val="73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2000" b="1" spc="-10">
                          <a:latin typeface="Times New Roman"/>
                          <a:ea typeface="Times New Roman"/>
                          <a:cs typeface="Times New Roman"/>
                        </a:rPr>
                        <a:t>Размеры</a:t>
                      </a:r>
                      <a:endParaRPr/>
                    </a:p>
                    <a:p>
                      <a:pPr marL="69215" algn="l">
                        <a:lnSpc>
                          <a:spcPct val="105000"/>
                        </a:lnSpc>
                        <a:spcBef>
                          <a:spcPts val="73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2000" b="1" spc="-10">
                          <a:latin typeface="Times New Roman"/>
                          <a:ea typeface="Times New Roman"/>
                          <a:cs typeface="Times New Roman"/>
                        </a:rPr>
                        <a:t>    ( мм)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114">
                <a:tc>
                  <a:txBody>
                    <a:bodyPr/>
                    <a:lstStyle/>
                    <a:p>
                      <a:pPr marL="69215" algn="l">
                        <a:spcBef>
                          <a:spcPts val="1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Ширина</a:t>
                      </a:r>
                      <a:r>
                        <a:rPr lang="en-US" sz="2000" spc="-20">
                          <a:latin typeface="Times New Roman"/>
                          <a:ea typeface="Times New Roman"/>
                          <a:cs typeface="Times New Roman"/>
                        </a:rPr>
                        <a:t> шины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573">
                <a:tc>
                  <a:txBody>
                    <a:bodyPr/>
                    <a:lstStyle/>
                    <a:p>
                      <a:pPr marL="69215" algn="l">
                        <a:spcBef>
                          <a:spcPts val="1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Высота</a:t>
                      </a:r>
                      <a:r>
                        <a:rPr lang="en-US" sz="2000" spc="-45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spc="-20">
                          <a:latin typeface="Times New Roman"/>
                          <a:ea typeface="Times New Roman"/>
                          <a:cs typeface="Times New Roman"/>
                        </a:rPr>
                        <a:t>шины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573">
                <a:tc>
                  <a:txBody>
                    <a:bodyPr/>
                    <a:lstStyle/>
                    <a:p>
                      <a:pPr marL="69215" algn="l">
                        <a:spcBef>
                          <a:spcPts val="1135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Диаметр</a:t>
                      </a:r>
                      <a:r>
                        <a:rPr lang="en-US" sz="2000" spc="-3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spc="-20">
                          <a:latin typeface="Times New Roman"/>
                          <a:ea typeface="Times New Roman"/>
                          <a:cs typeface="Times New Roman"/>
                        </a:rPr>
                        <a:t>диска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4573">
                <a:tc>
                  <a:txBody>
                    <a:bodyPr/>
                    <a:lstStyle/>
                    <a:p>
                      <a:pPr marL="69215" algn="l">
                        <a:spcBef>
                          <a:spcPts val="10"/>
                        </a:spcBef>
                        <a:spcAft>
                          <a:spcPts val="0"/>
                        </a:spcAft>
                        <a:tabLst>
                          <a:tab pos="1188085" algn="l"/>
                        </a:tabLs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Диаметр</a:t>
                      </a:r>
                      <a:r>
                        <a:rPr lang="ru-RU" sz="2000" spc="-20">
                          <a:latin typeface="Times New Roman"/>
                          <a:ea typeface="Times New Roman"/>
                          <a:cs typeface="Times New Roman"/>
                        </a:rPr>
                        <a:t> шины</a:t>
                      </a: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	</a:t>
                      </a:r>
                      <a:endParaRPr/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/>
                    </a:p>
                  </a:txBody>
                  <a:tcPr marL="0" marR="0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03" t="27062" r="2566" b="9793"/>
          <a:stretch/>
        </p:blipFill>
        <p:spPr bwMode="auto">
          <a:xfrm>
            <a:off x="1740079" y="480796"/>
            <a:ext cx="4885585" cy="24924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 bwMode="auto">
          <a:xfrm>
            <a:off x="5457649" y="4272833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>
                <a:solidFill>
                  <a:prstClr val="black"/>
                </a:solidFill>
              </a:rPr>
              <a:t>185 мм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5390180" y="5804951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>
                <a:solidFill>
                  <a:prstClr val="black"/>
                </a:solidFill>
              </a:rPr>
              <a:t>577,6 мм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5489070" y="4725144"/>
            <a:ext cx="1017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>
                <a:solidFill>
                  <a:prstClr val="black"/>
                </a:solidFill>
              </a:rPr>
              <a:t>111 мм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5450841" y="5229200"/>
            <a:ext cx="1174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>
                <a:solidFill>
                  <a:prstClr val="black"/>
                </a:solidFill>
              </a:rPr>
              <a:t>355,6 мм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1447505" y="378904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>
                <a:solidFill>
                  <a:prstClr val="black"/>
                </a:solidFill>
              </a:rPr>
              <a:t>185/60</a:t>
            </a:r>
            <a:r>
              <a:rPr lang="en-US" b="1">
                <a:solidFill>
                  <a:prstClr val="black"/>
                </a:solidFill>
              </a:rPr>
              <a:t>R14</a:t>
            </a:r>
            <a:endParaRPr lang="ru-RU" b="1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 bwMode="auto">
          <a:xfrm>
            <a:off x="431725" y="2797701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/>
              <a:t>Таблица 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242" name="Picture 2" descr="Picture backgroun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07504" y="404664"/>
            <a:ext cx="8313440" cy="623508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Arial"/>
        <a:cs typeface="Arial"/>
      </a:majorFont>
      <a:minorFont>
        <a:latin typeface="Palatino Linotype"/>
        <a:ea typeface="Arial"/>
        <a:cs typeface="Arial"/>
      </a:minorFont>
    </a:fontScheme>
    <a:fmtScheme name="Исполнитель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/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0</TotalTime>
  <Words>540</Words>
  <Application>Microsoft Office PowerPoint</Application>
  <DocSecurity>0</DocSecurity>
  <PresentationFormat>Экран (4:3)</PresentationFormat>
  <Paragraphs>202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1" baseType="lpstr">
      <vt:lpstr>Arial</vt:lpstr>
      <vt:lpstr>Calibri</vt:lpstr>
      <vt:lpstr>Cambria</vt:lpstr>
      <vt:lpstr>Century Gothic</vt:lpstr>
      <vt:lpstr>Courier New</vt:lpstr>
      <vt:lpstr>Palatino Linotype</vt:lpstr>
      <vt:lpstr>Times New Roman</vt:lpstr>
      <vt:lpstr>Исполнительная</vt:lpstr>
      <vt:lpstr>Презентация PowerPoint</vt:lpstr>
      <vt:lpstr>Дождевые</vt:lpstr>
      <vt:lpstr>Презентация PowerPoint</vt:lpstr>
      <vt:lpstr>Шины.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Шины будущего </vt:lpstr>
      <vt:lpstr>Подведем итоги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Горев Максим Игоревич</cp:lastModifiedBy>
  <cp:revision>186</cp:revision>
  <dcterms:created xsi:type="dcterms:W3CDTF">2024-11-01T11:28:55Z</dcterms:created>
  <dcterms:modified xsi:type="dcterms:W3CDTF">2025-03-27T06:35:13Z</dcterms:modified>
  <dc:identifier/>
  <dc:language/>
  <cp:version/>
</cp:coreProperties>
</file>