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4" r:id="rId5"/>
    <p:sldId id="265" r:id="rId6"/>
    <p:sldId id="259" r:id="rId7"/>
    <p:sldId id="260" r:id="rId8"/>
    <p:sldId id="261" r:id="rId9"/>
    <p:sldId id="262" r:id="rId10"/>
    <p:sldId id="263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53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0B99C-C4B8-416D-883E-F810F95A2A8F}" type="datetimeFigureOut">
              <a:rPr lang="ru-RU" smtClean="0"/>
              <a:t>10.02.2025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470DE-7FE7-43A8-A80A-B7BA2C2897E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0B99C-C4B8-416D-883E-F810F95A2A8F}" type="datetimeFigureOut">
              <a:rPr lang="ru-RU" smtClean="0"/>
              <a:t>10.02.2025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470DE-7FE7-43A8-A80A-B7BA2C2897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0B99C-C4B8-416D-883E-F810F95A2A8F}" type="datetimeFigureOut">
              <a:rPr lang="ru-RU" smtClean="0"/>
              <a:t>10.02.2025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470DE-7FE7-43A8-A80A-B7BA2C2897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0B99C-C4B8-416D-883E-F810F95A2A8F}" type="datetimeFigureOut">
              <a:rPr lang="ru-RU" smtClean="0"/>
              <a:t>10.02.2025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470DE-7FE7-43A8-A80A-B7BA2C2897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0B99C-C4B8-416D-883E-F810F95A2A8F}" type="datetimeFigureOut">
              <a:rPr lang="ru-RU" smtClean="0"/>
              <a:t>10.02.2025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470DE-7FE7-43A8-A80A-B7BA2C2897E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0B99C-C4B8-416D-883E-F810F95A2A8F}" type="datetimeFigureOut">
              <a:rPr lang="ru-RU" smtClean="0"/>
              <a:t>10.02.2025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470DE-7FE7-43A8-A80A-B7BA2C2897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0B99C-C4B8-416D-883E-F810F95A2A8F}" type="datetimeFigureOut">
              <a:rPr lang="ru-RU" smtClean="0"/>
              <a:t>10.02.2025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470DE-7FE7-43A8-A80A-B7BA2C2897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0B99C-C4B8-416D-883E-F810F95A2A8F}" type="datetimeFigureOut">
              <a:rPr lang="ru-RU" smtClean="0"/>
              <a:t>10.02.2025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470DE-7FE7-43A8-A80A-B7BA2C2897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0B99C-C4B8-416D-883E-F810F95A2A8F}" type="datetimeFigureOut">
              <a:rPr lang="ru-RU" smtClean="0"/>
              <a:t>10.02.2025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470DE-7FE7-43A8-A80A-B7BA2C2897E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0B99C-C4B8-416D-883E-F810F95A2A8F}" type="datetimeFigureOut">
              <a:rPr lang="ru-RU" smtClean="0"/>
              <a:t>10.02.2025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470DE-7FE7-43A8-A80A-B7BA2C2897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0B99C-C4B8-416D-883E-F810F95A2A8F}" type="datetimeFigureOut">
              <a:rPr lang="ru-RU" smtClean="0"/>
              <a:t>10.02.2025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470DE-7FE7-43A8-A80A-B7BA2C2897E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0AE0B99C-C4B8-416D-883E-F810F95A2A8F}" type="datetimeFigureOut">
              <a:rPr lang="ru-RU" smtClean="0"/>
              <a:t>10.02.2025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2470DE-7FE7-43A8-A80A-B7BA2C2897E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43608" y="1484784"/>
            <a:ext cx="78900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Духовно-нравственное воспитание учащихся </a:t>
            </a:r>
            <a:r>
              <a:rPr lang="ru-RU" dirty="0" smtClean="0"/>
              <a:t>на </a:t>
            </a:r>
            <a:r>
              <a:rPr lang="ru-RU" dirty="0"/>
              <a:t>уроках внеклассного чтения</a:t>
            </a:r>
          </a:p>
        </p:txBody>
      </p:sp>
      <p:sp>
        <p:nvSpPr>
          <p:cNvPr id="23553" name="Rectangle 1"/>
          <p:cNvSpPr>
            <a:spLocks noChangeArrowheads="1"/>
          </p:cNvSpPr>
          <p:nvPr/>
        </p:nvSpPr>
        <p:spPr bwMode="auto">
          <a:xfrm rot="10800000" flipV="1">
            <a:off x="2411760" y="4653136"/>
            <a:ext cx="673224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Эпиграф: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Жить ради победы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А.В.Дёмышев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Творческая работа</a:t>
            </a:r>
            <a:endParaRPr lang="ru-RU" dirty="0"/>
          </a:p>
        </p:txBody>
      </p:sp>
      <p:sp>
        <p:nvSpPr>
          <p:cNvPr id="32769" name="Rectangle 1"/>
          <p:cNvSpPr>
            <a:spLocks noChangeArrowheads="1"/>
          </p:cNvSpPr>
          <p:nvPr/>
        </p:nvSpPr>
        <p:spPr bwMode="auto">
          <a:xfrm rot="10800000" flipV="1">
            <a:off x="2483768" y="1720764"/>
            <a:ext cx="5184576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Сочинение - размышление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каких  Витькиных небесах идет речь в повести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 музее завода «</a:t>
            </a:r>
            <a:r>
              <a:rPr lang="ru-RU" dirty="0" err="1" smtClean="0"/>
              <a:t>Авитек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3" name="Рисунок 2" descr="IMG_20241115_1101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1556792"/>
            <a:ext cx="6588224" cy="494116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А.В.Дёмышев «Витькины небеса»</a:t>
            </a:r>
            <a:endParaRPr lang="ru-RU" dirty="0"/>
          </a:p>
        </p:txBody>
      </p:sp>
      <p:pic>
        <p:nvPicPr>
          <p:cNvPr id="3" name="Рисунок 2" descr="alex10000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1340768"/>
            <a:ext cx="6524625" cy="48958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«Витькины небеса»</a:t>
            </a:r>
            <a:endParaRPr lang="ru-RU" dirty="0"/>
          </a:p>
        </p:txBody>
      </p:sp>
      <p:pic>
        <p:nvPicPr>
          <p:cNvPr id="3" name="Рисунок 2" descr="7011307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1556792"/>
            <a:ext cx="3551850" cy="507529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932040" y="1772817"/>
            <a:ext cx="367240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Витька – обычный мальчишка, которому еще рано воевать. Его батя на передовой бьет фашистов, а Витькина линия фронта пролегла в Кирове, в холодных цехах эвакуированного оборонного предприятия – завод №32.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Строящиеся цеха завода</a:t>
            </a:r>
            <a:endParaRPr lang="ru-RU" dirty="0"/>
          </a:p>
        </p:txBody>
      </p:sp>
      <p:pic>
        <p:nvPicPr>
          <p:cNvPr id="4" name="Рисунок 3" descr="68259290-90fa-5c1a-b7f3-b3ca6c5dc74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1700808"/>
            <a:ext cx="7128792" cy="439628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Улица Кирова </a:t>
            </a:r>
            <a:endParaRPr lang="ru-RU" dirty="0"/>
          </a:p>
        </p:txBody>
      </p:sp>
      <p:sp>
        <p:nvSpPr>
          <p:cNvPr id="33794" name="AutoShape 2" descr="https://img-fotki.yandex.ru/get/6438/174326890.17/0_90d38_cef9ed6c_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796" name="AutoShape 4" descr="https://thumb.tildacdn.com/tild3066-6164-4564-b035-663938643636/-/resize/620x/-/format/webp/66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 descr="OV3E2MlxLD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1484784"/>
            <a:ext cx="7884368" cy="502012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Сюжетная таблица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524000" y="1397000"/>
          <a:ext cx="6864424" cy="26080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40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522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81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08064"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solidFill>
                            <a:schemeClr val="bg1"/>
                          </a:solidFill>
                        </a:rPr>
                        <a:t>№</a:t>
                      </a:r>
                      <a:endParaRPr lang="ru-RU" sz="3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События, ситуации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Герои, цитаты</a:t>
                      </a:r>
                      <a:endParaRPr lang="ru-RU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Инсценировка эпизодов повести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547664" y="1484784"/>
            <a:ext cx="62646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cap="small" dirty="0" smtClean="0"/>
              <a:t>1.«Побег </a:t>
            </a:r>
            <a:r>
              <a:rPr lang="ru-RU" sz="2400" b="1" cap="small" dirty="0"/>
              <a:t>на фронт Витьки и Мирона</a:t>
            </a:r>
            <a:r>
              <a:rPr lang="ru-RU" sz="2400" b="1" cap="small" dirty="0" smtClean="0"/>
              <a:t>»</a:t>
            </a:r>
          </a:p>
          <a:p>
            <a:r>
              <a:rPr lang="ru-RU" sz="2400" b="1" cap="small" dirty="0" smtClean="0"/>
              <a:t>2. </a:t>
            </a:r>
            <a:r>
              <a:rPr lang="ru-RU" sz="2400" b="1" cap="small" dirty="0"/>
              <a:t>«Встреча с Григорием </a:t>
            </a:r>
            <a:r>
              <a:rPr lang="ru-RU" sz="2400" b="1" cap="small" dirty="0" err="1"/>
              <a:t>Булатовым</a:t>
            </a:r>
            <a:r>
              <a:rPr lang="ru-RU" sz="2400" b="1" cap="small" dirty="0" smtClean="0"/>
              <a:t>»</a:t>
            </a:r>
          </a:p>
          <a:p>
            <a:r>
              <a:rPr lang="ru-RU" sz="2400" b="1" cap="small" dirty="0" smtClean="0"/>
              <a:t>3. </a:t>
            </a:r>
            <a:r>
              <a:rPr lang="ru-RU" sz="2400" b="1" cap="small" dirty="0"/>
              <a:t>«Разговор с Колькой из главы «Все для фронта, все для победы</a:t>
            </a:r>
            <a:r>
              <a:rPr lang="ru-RU" sz="2400" b="1" cap="small" dirty="0" smtClean="0"/>
              <a:t>»</a:t>
            </a:r>
          </a:p>
          <a:p>
            <a:r>
              <a:rPr lang="ru-RU" sz="2400" b="1" cap="small" dirty="0" smtClean="0"/>
              <a:t>4. </a:t>
            </a:r>
            <a:r>
              <a:rPr lang="ru-RU" sz="2400" b="1" cap="small" dirty="0"/>
              <a:t>«Разговор ребят о том, какая жизнь будет после войны» из главы «Витёк и небо»)</a:t>
            </a:r>
            <a:endParaRPr lang="ru-RU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Приметы времени в повести</a:t>
            </a:r>
            <a:endParaRPr lang="ru-RU" dirty="0"/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1259632" y="1350176"/>
            <a:ext cx="7560840" cy="5047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3587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Helvetica"/>
                <a:ea typeface="Calibri" pitchFamily="34" charset="0"/>
                <a:cs typeface="Times New Roman" pitchFamily="18" charset="0"/>
              </a:rPr>
              <a:t>- Телега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Helvetica"/>
                <a:ea typeface="Calibri" pitchFamily="34" charset="0"/>
                <a:cs typeface="Times New Roman" pitchFamily="18" charset="0"/>
              </a:rPr>
              <a:t>тряслась, поднимая клубы пыли, по грунтовой дороге, гордо именуемой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Helvetica"/>
                <a:ea typeface="Calibri" pitchFamily="34" charset="0"/>
                <a:cs typeface="Times New Roman" pitchFamily="18" charset="0"/>
              </a:rPr>
              <a:t>Филейским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Helvetica"/>
                <a:ea typeface="Calibri" pitchFamily="34" charset="0"/>
                <a:cs typeface="Times New Roman" pitchFamily="18" charset="0"/>
              </a:rPr>
              <a:t> шоссе.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R="0" lvl="0" indent="3587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Helvetica"/>
                <a:ea typeface="Calibri" pitchFamily="34" charset="0"/>
                <a:cs typeface="Times New Roman" pitchFamily="18" charset="0"/>
              </a:rPr>
              <a:t>- Витька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Helvetica"/>
                <a:ea typeface="Calibri" pitchFamily="34" charset="0"/>
                <a:cs typeface="Times New Roman" pitchFamily="18" charset="0"/>
              </a:rPr>
              <a:t>разглядел в руках у многих из них какие-то бумажки.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Helvetica"/>
                <a:ea typeface="Calibri" pitchFamily="34" charset="0"/>
                <a:cs typeface="Times New Roman" pitchFamily="18" charset="0"/>
              </a:rPr>
              <a:t>Повестки на фронт!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Helvetica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Helvetica"/>
                <a:ea typeface="Calibri" pitchFamily="34" charset="0"/>
                <a:cs typeface="Times New Roman" pitchFamily="18" charset="0"/>
              </a:rPr>
              <a:t> догадался он.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R="0" lvl="0" indent="3587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Helvetica"/>
                <a:ea typeface="Calibri" pitchFamily="34" charset="0"/>
                <a:cs typeface="Times New Roman" pitchFamily="18" charset="0"/>
              </a:rPr>
              <a:t>- 23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Helvetica"/>
                <a:ea typeface="Calibri" pitchFamily="34" charset="0"/>
                <a:cs typeface="Times New Roman" pitchFamily="18" charset="0"/>
              </a:rPr>
              <a:t>июня 1941 года, в семь часов вечера на площади Революции состоится митинг против фашистской Германии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R="0" lvl="0" indent="3587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Helvetica"/>
                <a:ea typeface="Calibri" pitchFamily="34" charset="0"/>
                <a:cs typeface="Times New Roman" pitchFamily="18" charset="0"/>
              </a:rPr>
              <a:t>- Между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Helvetica"/>
                <a:ea typeface="Calibri" pitchFamily="34" charset="0"/>
                <a:cs typeface="Times New Roman" pitchFamily="18" charset="0"/>
              </a:rPr>
              <a:t>тем, вторжение фашистов очень быстро коренным образом изменило жизненный уклад советских людей. Вот и жители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Helvetica"/>
                <a:ea typeface="Calibri" pitchFamily="34" charset="0"/>
                <a:cs typeface="Times New Roman" pitchFamily="18" charset="0"/>
              </a:rPr>
              <a:t>Филейки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Helvetica"/>
                <a:ea typeface="Calibri" pitchFamily="34" charset="0"/>
                <a:cs typeface="Times New Roman" pitchFamily="18" charset="0"/>
              </a:rPr>
              <a:t> на себе почувствовали это. Вскоре после начала войны увеличилось время рабочего дня, отменили выходные.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R="0" lvl="0" indent="3587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Helvetica"/>
                <a:ea typeface="Calibri" pitchFamily="34" charset="0"/>
                <a:cs typeface="Times New Roman" pitchFamily="18" charset="0"/>
              </a:rPr>
              <a:t>В помощь на строительство завода из города регулярно прибывали сотни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Helvetica"/>
                <a:ea typeface="Calibri" pitchFamily="34" charset="0"/>
                <a:cs typeface="Times New Roman" pitchFamily="18" charset="0"/>
              </a:rPr>
              <a:t>кировчан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Helvetica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Спешно возводимый завод был крайне необходим для обороны Родины…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R="0" lvl="0" indent="3587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Helvetica"/>
                <a:ea typeface="Calibri" pitchFamily="34" charset="0"/>
                <a:cs typeface="Times New Roman" pitchFamily="18" charset="0"/>
              </a:rPr>
              <a:t>- 3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Helvetica"/>
                <a:ea typeface="Calibri" pitchFamily="34" charset="0"/>
                <a:cs typeface="Times New Roman" pitchFamily="18" charset="0"/>
              </a:rPr>
              <a:t>июля по только что установленному первому на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Helvetica"/>
                <a:ea typeface="Calibri" pitchFamily="34" charset="0"/>
                <a:cs typeface="Times New Roman" pitchFamily="18" charset="0"/>
              </a:rPr>
              <a:t>Филейке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Helvetica"/>
                <a:ea typeface="Calibri" pitchFamily="34" charset="0"/>
                <a:cs typeface="Times New Roman" pitchFamily="18" charset="0"/>
              </a:rPr>
              <a:t> радиорепродуктору люди, затаив дыхание, прослушали речь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Helvetica"/>
                <a:ea typeface="Calibri" pitchFamily="34" charset="0"/>
                <a:cs typeface="Times New Roman" pitchFamily="18" charset="0"/>
              </a:rPr>
              <a:t>Сталина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R="0" lvl="0" indent="3587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Helvetica"/>
                <a:ea typeface="Calibri" pitchFamily="34" charset="0"/>
                <a:cs typeface="Times New Roman" pitchFamily="18" charset="0"/>
              </a:rPr>
              <a:t>- А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Helvetica"/>
                <a:ea typeface="Calibri" pitchFamily="34" charset="0"/>
                <a:cs typeface="Times New Roman" pitchFamily="18" charset="0"/>
              </a:rPr>
              <a:t>жизнь с каждым днём становилась всё сложнее.  Покупку продуктов возложили на плечи одиннадцатилетнего Витьки, как старшего из детей. Огромное количество времени у него теперь отнимало стояние в очередях за едой. На покупку буханки хлеба Витька тратил ежедневно примерно по шесть часов.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R="0" lvl="0" indent="3587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Helvetica"/>
                <a:ea typeface="Calibri" pitchFamily="34" charset="0"/>
                <a:cs typeface="Times New Roman" pitchFamily="18" charset="0"/>
              </a:rPr>
              <a:t>- Ближайшая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Helvetica"/>
                <a:ea typeface="Calibri" pitchFamily="34" charset="0"/>
                <a:cs typeface="Times New Roman" pitchFamily="18" charset="0"/>
              </a:rPr>
              <a:t>к их деревне школа, располагавшаяся у КУТШО, была начальной, четырёхлетней. И теперь перешедшему в пятый класс Витьке приходилось ежедневно пешком топать в школу на улице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Helvetica"/>
                <a:ea typeface="Calibri" pitchFamily="34" charset="0"/>
                <a:cs typeface="Times New Roman" pitchFamily="18" charset="0"/>
              </a:rPr>
              <a:t>Дрелевского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Helvetica"/>
                <a:ea typeface="Calibri" pitchFamily="34" charset="0"/>
                <a:cs typeface="Times New Roman" pitchFamily="18" charset="0"/>
              </a:rPr>
              <a:t>. На дорогу уходило больше часа в один конец. Добравшись до города по грязному, размокшему по осени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Helvetica"/>
                <a:ea typeface="Calibri" pitchFamily="34" charset="0"/>
                <a:cs typeface="Times New Roman" pitchFamily="18" charset="0"/>
              </a:rPr>
              <a:t>Филейскому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Helvetica"/>
                <a:ea typeface="Calibri" pitchFamily="34" charset="0"/>
                <a:cs typeface="Times New Roman" pitchFamily="18" charset="0"/>
              </a:rPr>
              <a:t> шоссе, сворачивал он на Октябрьскую улицу. Шёл по ней мимо старого Богословского кладбища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sz="1400" dirty="0">
                <a:solidFill>
                  <a:srgbClr val="222222"/>
                </a:solidFill>
                <a:latin typeface="Helvetica"/>
                <a:ea typeface="Calibri" pitchFamily="34" charset="0"/>
                <a:cs typeface="Times New Roman" pitchFamily="18" charset="0"/>
              </a:rPr>
              <a:t>за которым виднелась тренировочная парашютная вышка.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Приметы времени в повести</a:t>
            </a:r>
            <a:endParaRPr lang="ru-RU" dirty="0"/>
          </a:p>
        </p:txBody>
      </p:sp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1259632" y="1275829"/>
            <a:ext cx="7560840" cy="492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3587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Helvetica" charset="-52"/>
                <a:ea typeface="Calibri" pitchFamily="34" charset="0"/>
                <a:cs typeface="Times New Roman" pitchFamily="18" charset="0"/>
              </a:rPr>
              <a:t>- Прибыл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Helvetica" charset="-52"/>
                <a:ea typeface="Calibri" pitchFamily="34" charset="0"/>
                <a:cs typeface="Times New Roman" pitchFamily="18" charset="0"/>
              </a:rPr>
              <a:t>в Киров очередной поезд с эвакуированными из Ленинграда. Их было много, особенно маленьких ребятишек дошкольного возраста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Helvetica" charset="-52"/>
                <a:ea typeface="Calibri" pitchFamily="34" charset="0"/>
                <a:cs typeface="Times New Roman" pitchFamily="18" charset="0"/>
              </a:rPr>
              <a:t>. Не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Helvetica" charset="-52"/>
                <a:ea typeface="Calibri" pitchFamily="34" charset="0"/>
                <a:cs typeface="Times New Roman" pitchFamily="18" charset="0"/>
              </a:rPr>
              <a:t>успели ребята начать учиться, как в здание школы въехал военный госпиталь.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R="0" lvl="0" indent="3587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Helvetica" charset="-52"/>
                <a:ea typeface="Calibri" pitchFamily="34" charset="0"/>
                <a:cs typeface="Times New Roman" pitchFamily="18" charset="0"/>
              </a:rPr>
              <a:t>- 17-го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Helvetica" charset="-52"/>
                <a:ea typeface="Calibri" pitchFamily="34" charset="0"/>
                <a:cs typeface="Times New Roman" pitchFamily="18" charset="0"/>
              </a:rPr>
              <a:t>октября 1941 года стал для жителей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Helvetica" charset="-52"/>
                <a:ea typeface="Calibri" pitchFamily="34" charset="0"/>
                <a:cs typeface="Times New Roman" pitchFamily="18" charset="0"/>
              </a:rPr>
              <a:t>Филейских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Helvetica" charset="-52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Helvetica" charset="-52"/>
                <a:ea typeface="Calibri" pitchFamily="34" charset="0"/>
                <a:cs typeface="Times New Roman" pitchFamily="18" charset="0"/>
              </a:rPr>
              <a:t>деревень и для сотен одесситов, находившихся здесь в эвакуации, судьбоносным. В этот самый день в Киров прибыл из Москвы первый эшелон с оборудованием и людьми эвакуируемого сюда завода № 32.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R="0" lvl="0" indent="3587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Helvetica" charset="-52"/>
                <a:ea typeface="Calibri" pitchFamily="34" charset="0"/>
                <a:cs typeface="Times New Roman" pitchFamily="18" charset="0"/>
              </a:rPr>
              <a:t>- Мальчишкам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Helvetica" charset="-52"/>
                <a:ea typeface="Calibri" pitchFamily="34" charset="0"/>
                <a:cs typeface="Times New Roman" pitchFamily="18" charset="0"/>
              </a:rPr>
              <a:t>под приглядом старшего доверили разгружать один из вагонов с заделом деталей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R="0" lvl="0" indent="3587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Helvetica" charset="-52"/>
                <a:ea typeface="Calibri" pitchFamily="34" charset="0"/>
                <a:cs typeface="Times New Roman" pitchFamily="18" charset="0"/>
              </a:rPr>
              <a:t>- Директор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Helvetica" charset="-52"/>
                <a:ea typeface="Calibri" pitchFamily="34" charset="0"/>
                <a:cs typeface="Times New Roman" pitchFamily="18" charset="0"/>
              </a:rPr>
              <a:t>завода издал приказ: пока не сделаешь сменное задание, домой не уходить. А ещё рабочим нельзя отходить от станков. Им выдали по три разноцветных флажка для подачи сигналов. Кончились заготовки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Helvetica" charset="-52"/>
                <a:ea typeface="Calibri" pitchFamily="34" charset="0"/>
                <a:cs typeface="Times New Roman" pitchFamily="18" charset="0"/>
              </a:rPr>
              <a:t> поднимаешь красный флажок, тебе их приносят. Так же по сигналу подносят инструмент, убирают стружку. Работают без остановок. Отдыхают лишь, когда с электричеством перебой случается.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R="0" lvl="0" indent="3587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Helvetica" charset="-52"/>
                <a:ea typeface="Calibri" pitchFamily="34" charset="0"/>
                <a:cs typeface="Times New Roman" pitchFamily="18" charset="0"/>
              </a:rPr>
              <a:t>- Везде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Helvetica" charset="-52"/>
                <a:ea typeface="Calibri" pitchFamily="34" charset="0"/>
                <a:cs typeface="Times New Roman" pitchFamily="18" charset="0"/>
              </a:rPr>
              <a:t>висели патриотические плакаты с призывами: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Helvetica" charset="-52"/>
                <a:ea typeface="Calibri" pitchFamily="34" charset="0"/>
                <a:cs typeface="Times New Roman" pitchFamily="18" charset="0"/>
              </a:rPr>
              <a:t>Родина-мать зовёт!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Helvetica" charset="-52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Helvetica" charset="-52"/>
                <a:ea typeface="Calibri" pitchFamily="34" charset="0"/>
                <a:cs typeface="Times New Roman" pitchFamily="18" charset="0"/>
              </a:rPr>
              <a:t>Воин Красной армии, спаси!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Helvetica" charset="-52"/>
                <a:ea typeface="Calibri" pitchFamily="34" charset="0"/>
                <a:cs typeface="Times New Roman" pitchFamily="18" charset="0"/>
              </a:rPr>
              <a:t> и карикатуры на Гитлера.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R="0" lvl="0" indent="3587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Helvetica" charset="-52"/>
                <a:ea typeface="Calibri" pitchFamily="34" charset="0"/>
                <a:cs typeface="Times New Roman" pitchFamily="18" charset="0"/>
              </a:rPr>
              <a:t>- Вновь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Helvetica" charset="-52"/>
                <a:ea typeface="Calibri" pitchFamily="34" charset="0"/>
                <a:cs typeface="Times New Roman" pitchFamily="18" charset="0"/>
              </a:rPr>
              <a:t>приказом КГКО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 ввели уже отменённый было режим светомаскировки. По заводу и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Филейским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деревням вечерами ходили патрули, и за свет в окошке строго наказывали. На заводе вырыли щели – прятаться в случае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авианалёта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R="0" lvl="0" indent="3587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Helvetica" charset="-52"/>
                <a:ea typeface="Calibri" pitchFamily="34" charset="0"/>
                <a:cs typeface="Times New Roman" pitchFamily="18" charset="0"/>
              </a:rPr>
              <a:t>- Паренёк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Helvetica" charset="-52"/>
                <a:ea typeface="Calibri" pitchFamily="34" charset="0"/>
                <a:cs typeface="Times New Roman" pitchFamily="18" charset="0"/>
              </a:rPr>
              <a:t>и сам только что отоварил обеденный талон, но в животе по-прежнему урчало. Да разве хватит растущему организму тарелки жиденькой похлёбки, положенной на обед? Вода, немного капусты и картошки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Helvetica" charset="-52"/>
                <a:ea typeface="Calibri" pitchFamily="34" charset="0"/>
                <a:cs typeface="Times New Roman" pitchFamily="18" charset="0"/>
              </a:rPr>
              <a:t> вот все её ингредиенты.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60</TotalTime>
  <Words>607</Words>
  <Application>Microsoft Office PowerPoint</Application>
  <PresentationFormat>Экран (4:3)</PresentationFormat>
  <Paragraphs>38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20" baseType="lpstr">
      <vt:lpstr>Arial</vt:lpstr>
      <vt:lpstr>Calibri</vt:lpstr>
      <vt:lpstr>Corbel</vt:lpstr>
      <vt:lpstr>Gill Sans MT</vt:lpstr>
      <vt:lpstr>Helvetica</vt:lpstr>
      <vt:lpstr>Times New Roman</vt:lpstr>
      <vt:lpstr>Verdana</vt:lpstr>
      <vt:lpstr>Wingdings 2</vt:lpstr>
      <vt:lpstr>Солнцестояние</vt:lpstr>
      <vt:lpstr>Духовно-нравственное воспитание учащихся на уроках внеклассного чтения</vt:lpstr>
      <vt:lpstr>А.В.Дёмышев «Витькины небеса»</vt:lpstr>
      <vt:lpstr>           «Витькины небеса»</vt:lpstr>
      <vt:lpstr>Строящиеся цеха завода</vt:lpstr>
      <vt:lpstr>Улица Кирова </vt:lpstr>
      <vt:lpstr>Сюжетная таблица</vt:lpstr>
      <vt:lpstr>Инсценировка эпизодов повести</vt:lpstr>
      <vt:lpstr>Приметы времени в повести</vt:lpstr>
      <vt:lpstr>Приметы времени в повести</vt:lpstr>
      <vt:lpstr>Творческая работа</vt:lpstr>
      <vt:lpstr>В музее завода «Авитек»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Времена не выбирают, в них живут</dc:title>
  <dc:creator>Пользователь Windows</dc:creator>
  <cp:lastModifiedBy>Пивоваров Александр Анатольевич</cp:lastModifiedBy>
  <cp:revision>8</cp:revision>
  <dcterms:created xsi:type="dcterms:W3CDTF">2025-02-06T06:29:49Z</dcterms:created>
  <dcterms:modified xsi:type="dcterms:W3CDTF">2025-02-10T09:09:39Z</dcterms:modified>
</cp:coreProperties>
</file>