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0" r:id="rId16"/>
    <p:sldId id="269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0A45"/>
    <a:srgbClr val="262626"/>
    <a:srgbClr val="2E2F5F"/>
    <a:srgbClr val="C5742F"/>
    <a:srgbClr val="DBBFB5"/>
    <a:srgbClr val="A94293"/>
    <a:srgbClr val="CF84F4"/>
    <a:srgbClr val="DC7C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4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864E06-89D0-4AA1-854F-64C56D1058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2A81AD5-9448-4542-8ADC-9EB0765D51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EE6B45-6DF6-4F28-B733-25CDB9479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01CC-888A-46AA-B41A-3B574C5BE295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6A5653-BEBE-4889-9599-FEF4DA313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E0FED5-1C71-4424-8B68-9D6CEC405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F97D1-343C-4323-8D24-436A6D362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70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B1B496-E050-407E-9CF7-FB9BB097A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D7F14A3-38F5-4CA2-AF50-5B97243355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AD3493-E9F4-4C2E-9631-EA8A7ECAF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01CC-888A-46AA-B41A-3B574C5BE295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7CF0A6-E98D-45A2-A130-38D7E3B59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884F2E-1C44-4A3A-B68D-C65E5F82E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F97D1-343C-4323-8D24-436A6D362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540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9F9AADF-3DDD-4462-BDB7-09C7C88935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5AF3360-9175-49B6-A9D8-95C71107CB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3183F5-A85E-46E6-8CE0-CB4B71813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01CC-888A-46AA-B41A-3B574C5BE295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63CD108-E35F-4401-A900-F791FAF15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2287AA-0A6C-4534-9B20-9BABE90B0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F97D1-343C-4323-8D24-436A6D362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92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350CCD-1D0D-4C4A-8150-256D034A4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2D7731-B13C-48C0-9CD6-85F43830C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B73814-4E32-43CE-B762-96A47F2AD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01CC-888A-46AA-B41A-3B574C5BE295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82842D-4D1D-45A5-9C7C-4F722DC1C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2E5407-AB1B-4C4F-A065-5145D9F35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F97D1-343C-4323-8D24-436A6D362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722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380818-8B03-4FA8-8077-2941E4F56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51A0475-1192-4BE7-9DA9-280927ED34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57EA39-7603-4288-AB4A-AE97A0238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01CC-888A-46AA-B41A-3B574C5BE295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E0582D-1BB0-4383-9D0E-5E15A32A7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EA0D80-0E2E-40AD-83B0-F7906F139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F97D1-343C-4323-8D24-436A6D362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540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645AB1-1FA2-424A-BC5C-08E744049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461007-A96A-4CDA-B568-DB6D20AC37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2A4C877-F7EB-4938-B8EA-5E780D03D1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0D330C2-0FF0-41A1-A5CA-BA46D93AA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01CC-888A-46AA-B41A-3B574C5BE295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A21E470-6552-4B9F-BC64-84C78AC8A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3E2628D-74F0-4E9E-98AC-9C41199B8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F97D1-343C-4323-8D24-436A6D362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681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3F5E69-5B87-4091-B5FB-777DD797D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CCE744-3F61-408D-8F06-936D989A03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144EB41-DEF0-4E0F-9C01-96A967B13A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AF1E52B-8CC9-4BBA-A73E-303CA7C4BA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67D95FB-0AC1-43A2-A014-9FAFFE00A5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E7C6515-188B-4928-B480-F231DCA72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01CC-888A-46AA-B41A-3B574C5BE295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9AEA0D2-6962-42C9-B000-80B6C2A0B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B3FF75B-F847-4739-A8EC-C7C63FFD0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F97D1-343C-4323-8D24-436A6D362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373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B25975-22EF-4317-949D-2D7DF652D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B668793-4431-47BC-9787-0B8AA41C7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01CC-888A-46AA-B41A-3B574C5BE295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2133CE5-8C85-4F6A-8A43-F3C8C4865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9E0F9C5-E82C-48A0-A7D2-893511858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F97D1-343C-4323-8D24-436A6D362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339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CADA91A-0AD9-4FF1-9B37-73BAC9617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01CC-888A-46AA-B41A-3B574C5BE295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A190A85-91F0-4889-BD16-A6D5D6150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6C1D849-8CE4-4A69-AE43-BE4F09511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F97D1-343C-4323-8D24-436A6D362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367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2BDBC5-56FC-4B01-9D4E-ED32227CD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F9B52B-CEAE-4B06-BE4A-D73B1590B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F64D99E-455E-4E3B-8E1F-5C084ADE2B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95CEB37-2673-4295-A9E4-E8DE17FE3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01CC-888A-46AA-B41A-3B574C5BE295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8F4C5A4-8681-4D57-96CE-9038446C4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2AF4DC5-17AD-4DBB-BFFC-D63F8B3FF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F97D1-343C-4323-8D24-436A6D362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535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27AB4B-CEFC-4B8A-B119-D13C65B03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89DFC5E-2C50-4A32-9DE0-EF8BDEDFEE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6041F68-8B8A-4907-B2F8-32FC4487A3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692D4D3-D3FE-4965-A15A-0B61E47E5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701CC-888A-46AA-B41A-3B574C5BE295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2A7A5C1-FDE5-49D3-96CD-A98D3ECE0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1DC5AB8-B6BA-4686-85CA-26CE65D3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F97D1-343C-4323-8D24-436A6D362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265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573818-3822-4468-BD53-9A2443B4F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81E596B-71AB-475E-B4A9-8D2D320CDD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A2387A-58DE-480D-8700-F488EA6E62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701CC-888A-46AA-B41A-3B574C5BE295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CF4ACE5-AF05-494A-B88D-951C887C85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954C6FF-B8B4-4BCA-A692-CC387777E6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F97D1-343C-4323-8D24-436A6D362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4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g"/><Relationship Id="rId4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Группа 26">
            <a:extLst>
              <a:ext uri="{FF2B5EF4-FFF2-40B4-BE49-F238E27FC236}">
                <a16:creationId xmlns:a16="http://schemas.microsoft.com/office/drawing/2014/main" id="{9575C64E-03D8-4222-9A87-1C363460FC7C}"/>
              </a:ext>
            </a:extLst>
          </p:cNvPr>
          <p:cNvGrpSpPr/>
          <p:nvPr/>
        </p:nvGrpSpPr>
        <p:grpSpPr>
          <a:xfrm>
            <a:off x="-885607" y="647552"/>
            <a:ext cx="10469083" cy="6210448"/>
            <a:chOff x="-885607" y="647552"/>
            <a:chExt cx="10469083" cy="6210448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" name="Шестиугольник 1">
              <a:extLst>
                <a:ext uri="{FF2B5EF4-FFF2-40B4-BE49-F238E27FC236}">
                  <a16:creationId xmlns:a16="http://schemas.microsoft.com/office/drawing/2014/main" id="{AD510A55-0F5D-4986-81C2-76FBE31ECAD5}"/>
                </a:ext>
              </a:extLst>
            </p:cNvPr>
            <p:cNvSpPr/>
            <p:nvPr/>
          </p:nvSpPr>
          <p:spPr>
            <a:xfrm>
              <a:off x="478302" y="1392701"/>
              <a:ext cx="1452348" cy="1252024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Шестиугольник 2">
              <a:extLst>
                <a:ext uri="{FF2B5EF4-FFF2-40B4-BE49-F238E27FC236}">
                  <a16:creationId xmlns:a16="http://schemas.microsoft.com/office/drawing/2014/main" id="{93B92839-04DF-4D1A-A5B0-02CEB914BD8B}"/>
                </a:ext>
              </a:extLst>
            </p:cNvPr>
            <p:cNvSpPr/>
            <p:nvPr/>
          </p:nvSpPr>
          <p:spPr>
            <a:xfrm>
              <a:off x="478302" y="2802988"/>
              <a:ext cx="1452348" cy="1252024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Шестиугольник 3">
              <a:extLst>
                <a:ext uri="{FF2B5EF4-FFF2-40B4-BE49-F238E27FC236}">
                  <a16:creationId xmlns:a16="http://schemas.microsoft.com/office/drawing/2014/main" id="{3EB17454-C329-4D78-AB45-11D5ECAB0710}"/>
                </a:ext>
              </a:extLst>
            </p:cNvPr>
            <p:cNvSpPr/>
            <p:nvPr/>
          </p:nvSpPr>
          <p:spPr>
            <a:xfrm>
              <a:off x="1753773" y="2097845"/>
              <a:ext cx="1452348" cy="1252024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Шестиугольник 4">
              <a:extLst>
                <a:ext uri="{FF2B5EF4-FFF2-40B4-BE49-F238E27FC236}">
                  <a16:creationId xmlns:a16="http://schemas.microsoft.com/office/drawing/2014/main" id="{0472950A-31D7-45F8-AF7A-BE01590F0755}"/>
                </a:ext>
              </a:extLst>
            </p:cNvPr>
            <p:cNvSpPr/>
            <p:nvPr/>
          </p:nvSpPr>
          <p:spPr>
            <a:xfrm>
              <a:off x="1753773" y="3508132"/>
              <a:ext cx="1452348" cy="1252024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Шестиугольник 5">
              <a:extLst>
                <a:ext uri="{FF2B5EF4-FFF2-40B4-BE49-F238E27FC236}">
                  <a16:creationId xmlns:a16="http://schemas.microsoft.com/office/drawing/2014/main" id="{A8980C04-2AB7-43D2-921A-4DCF37BCF103}"/>
                </a:ext>
              </a:extLst>
            </p:cNvPr>
            <p:cNvSpPr/>
            <p:nvPr/>
          </p:nvSpPr>
          <p:spPr>
            <a:xfrm>
              <a:off x="478302" y="4213275"/>
              <a:ext cx="1452348" cy="1252024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Шестиугольник 6">
              <a:extLst>
                <a:ext uri="{FF2B5EF4-FFF2-40B4-BE49-F238E27FC236}">
                  <a16:creationId xmlns:a16="http://schemas.microsoft.com/office/drawing/2014/main" id="{54B84E82-AB66-453B-B43B-2F772E100025}"/>
                </a:ext>
              </a:extLst>
            </p:cNvPr>
            <p:cNvSpPr/>
            <p:nvPr/>
          </p:nvSpPr>
          <p:spPr>
            <a:xfrm>
              <a:off x="1753773" y="4912264"/>
              <a:ext cx="1452348" cy="1252024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Шестиугольник 7">
              <a:extLst>
                <a:ext uri="{FF2B5EF4-FFF2-40B4-BE49-F238E27FC236}">
                  <a16:creationId xmlns:a16="http://schemas.microsoft.com/office/drawing/2014/main" id="{FF1C35EE-817A-4E9F-B3BA-2C2C026A9F76}"/>
                </a:ext>
              </a:extLst>
            </p:cNvPr>
            <p:cNvSpPr/>
            <p:nvPr/>
          </p:nvSpPr>
          <p:spPr>
            <a:xfrm>
              <a:off x="3029244" y="4210198"/>
              <a:ext cx="1452348" cy="1252024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Шестиугольник 8">
              <a:extLst>
                <a:ext uri="{FF2B5EF4-FFF2-40B4-BE49-F238E27FC236}">
                  <a16:creationId xmlns:a16="http://schemas.microsoft.com/office/drawing/2014/main" id="{B5311338-32D7-4DC4-9386-C54514776F87}"/>
                </a:ext>
              </a:extLst>
            </p:cNvPr>
            <p:cNvSpPr/>
            <p:nvPr/>
          </p:nvSpPr>
          <p:spPr>
            <a:xfrm>
              <a:off x="3029244" y="5605976"/>
              <a:ext cx="1452348" cy="1252024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Шестиугольник 9">
              <a:extLst>
                <a:ext uri="{FF2B5EF4-FFF2-40B4-BE49-F238E27FC236}">
                  <a16:creationId xmlns:a16="http://schemas.microsoft.com/office/drawing/2014/main" id="{8CD564E7-26E3-47A3-8502-0D0B295C63BC}"/>
                </a:ext>
              </a:extLst>
            </p:cNvPr>
            <p:cNvSpPr/>
            <p:nvPr/>
          </p:nvSpPr>
          <p:spPr>
            <a:xfrm>
              <a:off x="4304715" y="4882369"/>
              <a:ext cx="1452348" cy="1252024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Шестиугольник 10">
              <a:extLst>
                <a:ext uri="{FF2B5EF4-FFF2-40B4-BE49-F238E27FC236}">
                  <a16:creationId xmlns:a16="http://schemas.microsoft.com/office/drawing/2014/main" id="{0C744147-2A40-41AA-8F98-4433BFA9F324}"/>
                </a:ext>
              </a:extLst>
            </p:cNvPr>
            <p:cNvSpPr/>
            <p:nvPr/>
          </p:nvSpPr>
          <p:spPr>
            <a:xfrm>
              <a:off x="5580186" y="4210198"/>
              <a:ext cx="1452348" cy="1252024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Шестиугольник 11">
              <a:extLst>
                <a:ext uri="{FF2B5EF4-FFF2-40B4-BE49-F238E27FC236}">
                  <a16:creationId xmlns:a16="http://schemas.microsoft.com/office/drawing/2014/main" id="{DC0A0273-98C2-434A-AA70-B0205DD14FFA}"/>
                </a:ext>
              </a:extLst>
            </p:cNvPr>
            <p:cNvSpPr/>
            <p:nvPr/>
          </p:nvSpPr>
          <p:spPr>
            <a:xfrm>
              <a:off x="5580186" y="5605976"/>
              <a:ext cx="1452348" cy="1252024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Шестиугольник 12">
              <a:extLst>
                <a:ext uri="{FF2B5EF4-FFF2-40B4-BE49-F238E27FC236}">
                  <a16:creationId xmlns:a16="http://schemas.microsoft.com/office/drawing/2014/main" id="{CFD30B66-99F8-4EF3-84EB-0668148F2F07}"/>
                </a:ext>
              </a:extLst>
            </p:cNvPr>
            <p:cNvSpPr/>
            <p:nvPr/>
          </p:nvSpPr>
          <p:spPr>
            <a:xfrm>
              <a:off x="6855657" y="4879950"/>
              <a:ext cx="1452348" cy="1252024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Шестиугольник 13">
              <a:extLst>
                <a:ext uri="{FF2B5EF4-FFF2-40B4-BE49-F238E27FC236}">
                  <a16:creationId xmlns:a16="http://schemas.microsoft.com/office/drawing/2014/main" id="{47E36AA6-4E2E-4A2B-A6A4-CF7E17EAC704}"/>
                </a:ext>
              </a:extLst>
            </p:cNvPr>
            <p:cNvSpPr/>
            <p:nvPr/>
          </p:nvSpPr>
          <p:spPr>
            <a:xfrm>
              <a:off x="8131128" y="5538276"/>
              <a:ext cx="1452348" cy="1252024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Шестиугольник 14">
              <a:extLst>
                <a:ext uri="{FF2B5EF4-FFF2-40B4-BE49-F238E27FC236}">
                  <a16:creationId xmlns:a16="http://schemas.microsoft.com/office/drawing/2014/main" id="{9B115A8C-D243-4F9E-96D2-DEF78BD45692}"/>
                </a:ext>
              </a:extLst>
            </p:cNvPr>
            <p:cNvSpPr/>
            <p:nvPr/>
          </p:nvSpPr>
          <p:spPr>
            <a:xfrm>
              <a:off x="-797169" y="647552"/>
              <a:ext cx="1452348" cy="1252024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Шестиугольник 15">
              <a:extLst>
                <a:ext uri="{FF2B5EF4-FFF2-40B4-BE49-F238E27FC236}">
                  <a16:creationId xmlns:a16="http://schemas.microsoft.com/office/drawing/2014/main" id="{BA13AE2B-47A1-4AFA-9E8B-C15036C6D372}"/>
                </a:ext>
              </a:extLst>
            </p:cNvPr>
            <p:cNvSpPr/>
            <p:nvPr/>
          </p:nvSpPr>
          <p:spPr>
            <a:xfrm>
              <a:off x="-885607" y="2057839"/>
              <a:ext cx="1452348" cy="1252024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0FB9A2C7-C423-4BF4-A4E5-69E2069B57A2}"/>
              </a:ext>
            </a:extLst>
          </p:cNvPr>
          <p:cNvSpPr txBox="1"/>
          <p:nvPr/>
        </p:nvSpPr>
        <p:spPr>
          <a:xfrm>
            <a:off x="5580186" y="351067"/>
            <a:ext cx="59564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rgbClr val="3C0A45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Открывая Корею. </a:t>
            </a:r>
            <a:r>
              <a:rPr lang="ru-RU" sz="6000" b="1" dirty="0">
                <a:solidFill>
                  <a:srgbClr val="3C0A45"/>
                </a:solidFill>
                <a:effectLst/>
                <a:latin typeface="Roboto Condensed" panose="02000000000000000000" pitchFamily="2" charset="0"/>
                <a:ea typeface="Roboto Condensed" panose="02000000000000000000" pitchFamily="2" charset="0"/>
              </a:rPr>
              <a:t>Памятка туристу в Южной Корее</a:t>
            </a:r>
            <a:endParaRPr lang="ru-RU" sz="6000" b="1" dirty="0">
              <a:solidFill>
                <a:srgbClr val="3C0A45"/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D506CBE-DD4A-460C-A6EE-345943769F66}"/>
              </a:ext>
            </a:extLst>
          </p:cNvPr>
          <p:cNvSpPr txBox="1"/>
          <p:nvPr/>
        </p:nvSpPr>
        <p:spPr>
          <a:xfrm>
            <a:off x="6172619" y="3330215"/>
            <a:ext cx="5407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>
                <a:solidFill>
                  <a:srgbClr val="A94293"/>
                </a:solidFill>
                <a:latin typeface="Century Gothic" panose="020B0502020202020204" pitchFamily="34" charset="0"/>
              </a:rPr>
              <a:t>Работу выполнила ученица 10 класса</a:t>
            </a:r>
          </a:p>
          <a:p>
            <a:pPr algn="r"/>
            <a:r>
              <a:rPr lang="ru-RU" dirty="0">
                <a:solidFill>
                  <a:srgbClr val="A94293"/>
                </a:solidFill>
                <a:latin typeface="Century Gothic" panose="020B0502020202020204" pitchFamily="34" charset="0"/>
              </a:rPr>
              <a:t>Юшкова Полина</a:t>
            </a:r>
          </a:p>
        </p:txBody>
      </p:sp>
      <p:sp>
        <p:nvSpPr>
          <p:cNvPr id="30" name="Параллелограмм 29">
            <a:extLst>
              <a:ext uri="{FF2B5EF4-FFF2-40B4-BE49-F238E27FC236}">
                <a16:creationId xmlns:a16="http://schemas.microsoft.com/office/drawing/2014/main" id="{5D2C54E0-13A3-42E8-B3F6-E3D537FD676E}"/>
              </a:ext>
            </a:extLst>
          </p:cNvPr>
          <p:cNvSpPr/>
          <p:nvPr/>
        </p:nvSpPr>
        <p:spPr>
          <a:xfrm>
            <a:off x="-754743" y="6386286"/>
            <a:ext cx="754744" cy="511628"/>
          </a:xfrm>
          <a:prstGeom prst="parallelogram">
            <a:avLst>
              <a:gd name="adj" fmla="val 47436"/>
            </a:avLst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2" name="Группа 31">
            <a:extLst>
              <a:ext uri="{FF2B5EF4-FFF2-40B4-BE49-F238E27FC236}">
                <a16:creationId xmlns:a16="http://schemas.microsoft.com/office/drawing/2014/main" id="{75F1858E-DF10-4AF4-8CA5-2F1CE741255A}"/>
              </a:ext>
            </a:extLst>
          </p:cNvPr>
          <p:cNvGrpSpPr/>
          <p:nvPr/>
        </p:nvGrpSpPr>
        <p:grpSpPr>
          <a:xfrm>
            <a:off x="13048969" y="988825"/>
            <a:ext cx="6825347" cy="4549451"/>
            <a:chOff x="5744023" y="1153792"/>
            <a:chExt cx="6825347" cy="4549451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E4BF063-EF66-47F5-8C51-AFAAD77B6FA6}"/>
                </a:ext>
              </a:extLst>
            </p:cNvPr>
            <p:cNvSpPr txBox="1"/>
            <p:nvPr/>
          </p:nvSpPr>
          <p:spPr>
            <a:xfrm>
              <a:off x="6096000" y="1153792"/>
              <a:ext cx="6473370" cy="45494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ru-RU" sz="2800" dirty="0">
                  <a:solidFill>
                    <a:srgbClr val="3C0A45"/>
                  </a:solidFill>
                  <a:latin typeface="Roboto Condensed" panose="02000000000000000000" pitchFamily="2" charset="0"/>
                  <a:ea typeface="Roboto Condensed" panose="02000000000000000000" pitchFamily="2" charset="0"/>
                </a:rPr>
                <a:t>Южная Корея в рейтингах стран мира:</a:t>
              </a:r>
            </a:p>
            <a:p>
              <a:pPr>
                <a:lnSpc>
                  <a:spcPct val="200000"/>
                </a:lnSpc>
              </a:pPr>
              <a:r>
                <a:rPr lang="ru-RU" sz="2000" b="1" dirty="0" err="1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Иновационность</a:t>
              </a: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 – 1 место</a:t>
              </a:r>
            </a:p>
            <a:p>
              <a:pPr>
                <a:lnSpc>
                  <a:spcPct val="200000"/>
                </a:lnSpc>
              </a:pP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Качество жизни – 8 место</a:t>
              </a:r>
            </a:p>
            <a:p>
              <a:pPr>
                <a:lnSpc>
                  <a:spcPct val="200000"/>
                </a:lnSpc>
              </a:pP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Безопасность – 21 место</a:t>
              </a:r>
            </a:p>
            <a:p>
              <a:pPr>
                <a:lnSpc>
                  <a:spcPct val="200000"/>
                </a:lnSpc>
              </a:pP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Заработные платы – 21 место</a:t>
              </a:r>
            </a:p>
            <a:p>
              <a:pPr>
                <a:lnSpc>
                  <a:spcPct val="200000"/>
                </a:lnSpc>
              </a:pP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Экономика – 26 место</a:t>
              </a:r>
            </a:p>
            <a:p>
              <a:pPr>
                <a:lnSpc>
                  <a:spcPct val="200000"/>
                </a:lnSpc>
              </a:pP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Качество образования – 25 место</a:t>
              </a:r>
            </a:p>
          </p:txBody>
        </p:sp>
        <p:pic>
          <p:nvPicPr>
            <p:cNvPr id="34" name="Рисунок 33" descr="Маркеры-галочки">
              <a:extLst>
                <a:ext uri="{FF2B5EF4-FFF2-40B4-BE49-F238E27FC236}">
                  <a16:creationId xmlns:a16="http://schemas.microsoft.com/office/drawing/2014/main" id="{3009878D-B610-4926-83E2-4181FE5B3E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5744025" y="2198914"/>
              <a:ext cx="351971" cy="351971"/>
            </a:xfrm>
            <a:prstGeom prst="rect">
              <a:avLst/>
            </a:prstGeom>
          </p:spPr>
        </p:pic>
        <p:pic>
          <p:nvPicPr>
            <p:cNvPr id="35" name="Рисунок 34" descr="Маркеры-галочки">
              <a:extLst>
                <a:ext uri="{FF2B5EF4-FFF2-40B4-BE49-F238E27FC236}">
                  <a16:creationId xmlns:a16="http://schemas.microsoft.com/office/drawing/2014/main" id="{33C9BC53-01B1-4119-A862-3A7DE53056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5744025" y="2840264"/>
              <a:ext cx="351971" cy="351971"/>
            </a:xfrm>
            <a:prstGeom prst="rect">
              <a:avLst/>
            </a:prstGeom>
          </p:spPr>
        </p:pic>
        <p:pic>
          <p:nvPicPr>
            <p:cNvPr id="36" name="Рисунок 35" descr="Маркеры-галочки">
              <a:extLst>
                <a:ext uri="{FF2B5EF4-FFF2-40B4-BE49-F238E27FC236}">
                  <a16:creationId xmlns:a16="http://schemas.microsoft.com/office/drawing/2014/main" id="{77636BB9-D5C9-4508-9E02-E02A3783E3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5744025" y="3481615"/>
              <a:ext cx="351971" cy="351971"/>
            </a:xfrm>
            <a:prstGeom prst="rect">
              <a:avLst/>
            </a:prstGeom>
          </p:spPr>
        </p:pic>
        <p:pic>
          <p:nvPicPr>
            <p:cNvPr id="37" name="Рисунок 36" descr="Маркеры-галочки">
              <a:extLst>
                <a:ext uri="{FF2B5EF4-FFF2-40B4-BE49-F238E27FC236}">
                  <a16:creationId xmlns:a16="http://schemas.microsoft.com/office/drawing/2014/main" id="{ABE2A9E9-4E94-4A7C-AAA4-547068C995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5744024" y="4122966"/>
              <a:ext cx="351971" cy="351971"/>
            </a:xfrm>
            <a:prstGeom prst="rect">
              <a:avLst/>
            </a:prstGeom>
          </p:spPr>
        </p:pic>
        <p:pic>
          <p:nvPicPr>
            <p:cNvPr id="38" name="Рисунок 37" descr="Маркеры-галочки">
              <a:extLst>
                <a:ext uri="{FF2B5EF4-FFF2-40B4-BE49-F238E27FC236}">
                  <a16:creationId xmlns:a16="http://schemas.microsoft.com/office/drawing/2014/main" id="{96C5FEC1-9E79-474E-8D72-DDB3F9E5AA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5744023" y="4693103"/>
              <a:ext cx="351971" cy="351971"/>
            </a:xfrm>
            <a:prstGeom prst="rect">
              <a:avLst/>
            </a:prstGeom>
          </p:spPr>
        </p:pic>
        <p:pic>
          <p:nvPicPr>
            <p:cNvPr id="39" name="Рисунок 38" descr="Маркеры-галочки">
              <a:extLst>
                <a:ext uri="{FF2B5EF4-FFF2-40B4-BE49-F238E27FC236}">
                  <a16:creationId xmlns:a16="http://schemas.microsoft.com/office/drawing/2014/main" id="{56980BC6-57D1-41FD-9E20-AB632153EB3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5744023" y="5285332"/>
              <a:ext cx="351971" cy="3519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81733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фотка">
            <a:extLst>
              <a:ext uri="{FF2B5EF4-FFF2-40B4-BE49-F238E27FC236}">
                <a16:creationId xmlns:a16="http://schemas.microsoft.com/office/drawing/2014/main" id="{BE365B95-C030-4459-8460-7055B07E287B}"/>
              </a:ext>
            </a:extLst>
          </p:cNvPr>
          <p:cNvSpPr/>
          <p:nvPr/>
        </p:nvSpPr>
        <p:spPr>
          <a:xfrm>
            <a:off x="-2895600" y="0"/>
            <a:ext cx="9661070" cy="9733935"/>
          </a:xfrm>
          <a:prstGeom prst="parallelogram">
            <a:avLst>
              <a:gd name="adj" fmla="val 52211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994814-6726-4141-A5A6-89296B67FA5C}"/>
              </a:ext>
            </a:extLst>
          </p:cNvPr>
          <p:cNvSpPr txBox="1"/>
          <p:nvPr/>
        </p:nvSpPr>
        <p:spPr>
          <a:xfrm>
            <a:off x="6422570" y="1321824"/>
            <a:ext cx="462643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800" dirty="0">
                <a:solidFill>
                  <a:srgbClr val="3C0A45"/>
                </a:solidFill>
                <a:latin typeface="Century Gothic" panose="020B0502020202020204" pitchFamily="34" charset="0"/>
              </a:rPr>
              <a:t>Северная Корея: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Мнимая демократия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Тоталитарный режим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Низкий уровень жизни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Слабая экономика</a:t>
            </a:r>
          </a:p>
          <a:p>
            <a:endParaRPr lang="ru-RU" dirty="0"/>
          </a:p>
        </p:txBody>
      </p:sp>
      <p:sp>
        <p:nvSpPr>
          <p:cNvPr id="5" name="Параллелограмм 4">
            <a:extLst>
              <a:ext uri="{FF2B5EF4-FFF2-40B4-BE49-F238E27FC236}">
                <a16:creationId xmlns:a16="http://schemas.microsoft.com/office/drawing/2014/main" id="{77EEA417-E1AE-4CFD-8F2A-EF26E51DFF7F}"/>
              </a:ext>
            </a:extLst>
          </p:cNvPr>
          <p:cNvSpPr/>
          <p:nvPr/>
        </p:nvSpPr>
        <p:spPr>
          <a:xfrm>
            <a:off x="3521527" y="-5722374"/>
            <a:ext cx="5802085" cy="5429972"/>
          </a:xfrm>
          <a:prstGeom prst="parallelogram">
            <a:avLst>
              <a:gd name="adj" fmla="val 54672"/>
            </a:avLst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80827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7BA138A6-DA40-4F00-9BF1-C6B98B0713AE}"/>
              </a:ext>
            </a:extLst>
          </p:cNvPr>
          <p:cNvSpPr/>
          <p:nvPr/>
        </p:nvSpPr>
        <p:spPr>
          <a:xfrm>
            <a:off x="2064657" y="1651819"/>
            <a:ext cx="1327355" cy="165919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</a:t>
            </a:r>
          </a:p>
        </p:txBody>
      </p:sp>
      <p:sp>
        <p:nvSpPr>
          <p:cNvPr id="2" name="Параллелограмм 1">
            <a:extLst>
              <a:ext uri="{FF2B5EF4-FFF2-40B4-BE49-F238E27FC236}">
                <a16:creationId xmlns:a16="http://schemas.microsoft.com/office/drawing/2014/main" id="{DB342B26-C580-40FF-BDAB-D5DC91978822}"/>
              </a:ext>
            </a:extLst>
          </p:cNvPr>
          <p:cNvSpPr/>
          <p:nvPr/>
        </p:nvSpPr>
        <p:spPr>
          <a:xfrm>
            <a:off x="-1695450" y="0"/>
            <a:ext cx="8286750" cy="7296150"/>
          </a:xfrm>
          <a:prstGeom prst="parallelogram">
            <a:avLst>
              <a:gd name="adj" fmla="val 54672"/>
            </a:avLst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D8DBE6-313C-4196-BE4E-30394313B082}"/>
              </a:ext>
            </a:extLst>
          </p:cNvPr>
          <p:cNvSpPr txBox="1"/>
          <p:nvPr/>
        </p:nvSpPr>
        <p:spPr>
          <a:xfrm>
            <a:off x="6591299" y="1356852"/>
            <a:ext cx="4526643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Южная Корея: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Демократия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Развитая экономика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Забота о гражданах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Безопасность</a:t>
            </a:r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544D65-005A-4B5E-942F-F2E08E1AD0B1}"/>
              </a:ext>
            </a:extLst>
          </p:cNvPr>
          <p:cNvSpPr txBox="1"/>
          <p:nvPr/>
        </p:nvSpPr>
        <p:spPr>
          <a:xfrm>
            <a:off x="13261843" y="-89698"/>
            <a:ext cx="44558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Отношение к старшим</a:t>
            </a:r>
          </a:p>
        </p:txBody>
      </p:sp>
    </p:spTree>
    <p:extLst>
      <p:ext uri="{BB962C8B-B14F-4D97-AF65-F5344CB8AC3E}">
        <p14:creationId xmlns:p14="http://schemas.microsoft.com/office/powerpoint/2010/main" val="266766127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6CDECAA9-1072-45A6-8870-C0ECCC1839B8}"/>
              </a:ext>
            </a:extLst>
          </p:cNvPr>
          <p:cNvSpPr/>
          <p:nvPr/>
        </p:nvSpPr>
        <p:spPr>
          <a:xfrm>
            <a:off x="1238864" y="523567"/>
            <a:ext cx="3805084" cy="5810865"/>
          </a:xfrm>
          <a:prstGeom prst="round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A76D9B-8FF6-46D0-B688-4738AB0BFEEA}"/>
              </a:ext>
            </a:extLst>
          </p:cNvPr>
          <p:cNvSpPr txBox="1"/>
          <p:nvPr/>
        </p:nvSpPr>
        <p:spPr>
          <a:xfrm>
            <a:off x="6212114" y="2278742"/>
            <a:ext cx="44558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Отношение к старшим</a:t>
            </a:r>
          </a:p>
        </p:txBody>
      </p:sp>
      <p:sp>
        <p:nvSpPr>
          <p:cNvPr id="4" name="Параллелограмм 3">
            <a:extLst>
              <a:ext uri="{FF2B5EF4-FFF2-40B4-BE49-F238E27FC236}">
                <a16:creationId xmlns:a16="http://schemas.microsoft.com/office/drawing/2014/main" id="{08596135-BF51-4361-97C4-37A321F83327}"/>
              </a:ext>
            </a:extLst>
          </p:cNvPr>
          <p:cNvSpPr/>
          <p:nvPr/>
        </p:nvSpPr>
        <p:spPr>
          <a:xfrm flipH="1">
            <a:off x="12192000" y="-811470"/>
            <a:ext cx="3219450" cy="2670074"/>
          </a:xfrm>
          <a:prstGeom prst="parallelogram">
            <a:avLst>
              <a:gd name="adj" fmla="val 25901"/>
            </a:avLst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330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52580B-E59D-4F2C-8BCB-98C0FCF7DD40}"/>
              </a:ext>
            </a:extLst>
          </p:cNvPr>
          <p:cNvSpPr txBox="1"/>
          <p:nvPr/>
        </p:nvSpPr>
        <p:spPr>
          <a:xfrm>
            <a:off x="-3733800" y="6334432"/>
            <a:ext cx="4229100" cy="2934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Используют обе руки – проявляют уважение</a:t>
            </a:r>
          </a:p>
        </p:txBody>
      </p:sp>
    </p:spTree>
    <p:extLst>
      <p:ext uri="{BB962C8B-B14F-4D97-AF65-F5344CB8AC3E}">
        <p14:creationId xmlns:p14="http://schemas.microsoft.com/office/powerpoint/2010/main" val="300952047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9B5267B1-2762-490D-9036-C5EAD6F83C05}"/>
              </a:ext>
            </a:extLst>
          </p:cNvPr>
          <p:cNvSpPr/>
          <p:nvPr/>
        </p:nvSpPr>
        <p:spPr>
          <a:xfrm>
            <a:off x="8077200" y="857250"/>
            <a:ext cx="2705100" cy="360045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араллелограмм 1">
            <a:extLst>
              <a:ext uri="{FF2B5EF4-FFF2-40B4-BE49-F238E27FC236}">
                <a16:creationId xmlns:a16="http://schemas.microsoft.com/office/drawing/2014/main" id="{4F711184-1D09-4FE5-A26C-DAAADB748F53}"/>
              </a:ext>
            </a:extLst>
          </p:cNvPr>
          <p:cNvSpPr/>
          <p:nvPr/>
        </p:nvSpPr>
        <p:spPr>
          <a:xfrm flipH="1">
            <a:off x="5638800" y="-1260374"/>
            <a:ext cx="7467600" cy="8327923"/>
          </a:xfrm>
          <a:prstGeom prst="parallelogram">
            <a:avLst>
              <a:gd name="adj" fmla="val 25901"/>
            </a:avLst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330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3D0F01-575D-42BC-AB6E-75B147F44144}"/>
              </a:ext>
            </a:extLst>
          </p:cNvPr>
          <p:cNvSpPr txBox="1"/>
          <p:nvPr/>
        </p:nvSpPr>
        <p:spPr>
          <a:xfrm>
            <a:off x="1409700" y="1961803"/>
            <a:ext cx="4229100" cy="2934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Используют обе руки – проявляют уважение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E03A4A-2ECC-47B8-BC65-EC11FA4C5475}"/>
              </a:ext>
            </a:extLst>
          </p:cNvPr>
          <p:cNvSpPr txBox="1"/>
          <p:nvPr/>
        </p:nvSpPr>
        <p:spPr>
          <a:xfrm>
            <a:off x="7315200" y="7257703"/>
            <a:ext cx="4229100" cy="1485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Идеал внешности</a:t>
            </a:r>
          </a:p>
        </p:txBody>
      </p:sp>
    </p:spTree>
    <p:extLst>
      <p:ext uri="{BB962C8B-B14F-4D97-AF65-F5344CB8AC3E}">
        <p14:creationId xmlns:p14="http://schemas.microsoft.com/office/powerpoint/2010/main" val="109641971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B10D1FB0-FA3A-439F-AAA8-00F9231F219A}"/>
              </a:ext>
            </a:extLst>
          </p:cNvPr>
          <p:cNvSpPr/>
          <p:nvPr/>
        </p:nvSpPr>
        <p:spPr>
          <a:xfrm>
            <a:off x="1066800" y="504825"/>
            <a:ext cx="4610100" cy="5848350"/>
          </a:xfrm>
          <a:prstGeom prst="round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4C2DF2-6FF0-434D-8162-A94364D5F493}"/>
              </a:ext>
            </a:extLst>
          </p:cNvPr>
          <p:cNvSpPr txBox="1"/>
          <p:nvPr/>
        </p:nvSpPr>
        <p:spPr>
          <a:xfrm>
            <a:off x="6896100" y="2419003"/>
            <a:ext cx="4229100" cy="1485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Идеал внешности</a:t>
            </a:r>
          </a:p>
        </p:txBody>
      </p:sp>
    </p:spTree>
    <p:extLst>
      <p:ext uri="{BB962C8B-B14F-4D97-AF65-F5344CB8AC3E}">
        <p14:creationId xmlns:p14="http://schemas.microsoft.com/office/powerpoint/2010/main" val="49963222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368457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862832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араллелограмм 6">
            <a:extLst>
              <a:ext uri="{FF2B5EF4-FFF2-40B4-BE49-F238E27FC236}">
                <a16:creationId xmlns:a16="http://schemas.microsoft.com/office/drawing/2014/main" id="{B08098F8-E349-4822-AA2D-649E4EB282CC}"/>
              </a:ext>
            </a:extLst>
          </p:cNvPr>
          <p:cNvSpPr/>
          <p:nvPr/>
        </p:nvSpPr>
        <p:spPr>
          <a:xfrm>
            <a:off x="-381205" y="-22649"/>
            <a:ext cx="6574971" cy="6937829"/>
          </a:xfrm>
          <a:prstGeom prst="parallelogram">
            <a:avLst>
              <a:gd name="adj" fmla="val 47436"/>
            </a:avLst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7" name="Группа 26">
            <a:extLst>
              <a:ext uri="{FF2B5EF4-FFF2-40B4-BE49-F238E27FC236}">
                <a16:creationId xmlns:a16="http://schemas.microsoft.com/office/drawing/2014/main" id="{B195762C-4AFB-40E7-9EFF-723E4848AA5C}"/>
              </a:ext>
            </a:extLst>
          </p:cNvPr>
          <p:cNvGrpSpPr/>
          <p:nvPr/>
        </p:nvGrpSpPr>
        <p:grpSpPr>
          <a:xfrm>
            <a:off x="5744023" y="1153792"/>
            <a:ext cx="6825347" cy="4549451"/>
            <a:chOff x="5744023" y="1153792"/>
            <a:chExt cx="6825347" cy="454945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0B66729-CC3F-4DF7-BB55-899A3190BFA7}"/>
                </a:ext>
              </a:extLst>
            </p:cNvPr>
            <p:cNvSpPr txBox="1"/>
            <p:nvPr/>
          </p:nvSpPr>
          <p:spPr>
            <a:xfrm>
              <a:off x="6096000" y="1153792"/>
              <a:ext cx="6473370" cy="45494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ru-RU" sz="2800" dirty="0">
                  <a:solidFill>
                    <a:srgbClr val="3C0A45"/>
                  </a:solidFill>
                  <a:latin typeface="Roboto Condensed" panose="02000000000000000000" pitchFamily="2" charset="0"/>
                  <a:ea typeface="Roboto Condensed" panose="02000000000000000000" pitchFamily="2" charset="0"/>
                </a:rPr>
                <a:t>Южная Корея в рейтингах стран мира:</a:t>
              </a:r>
            </a:p>
            <a:p>
              <a:pPr>
                <a:lnSpc>
                  <a:spcPct val="200000"/>
                </a:lnSpc>
              </a:pPr>
              <a:r>
                <a:rPr lang="ru-RU" sz="2000" b="1" dirty="0" err="1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Иновационность</a:t>
              </a: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 – 1 место</a:t>
              </a:r>
            </a:p>
            <a:p>
              <a:pPr>
                <a:lnSpc>
                  <a:spcPct val="200000"/>
                </a:lnSpc>
              </a:pP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Качество жизни – 8 место</a:t>
              </a:r>
            </a:p>
            <a:p>
              <a:pPr>
                <a:lnSpc>
                  <a:spcPct val="200000"/>
                </a:lnSpc>
              </a:pP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Безопасность – 21 место</a:t>
              </a:r>
            </a:p>
            <a:p>
              <a:pPr>
                <a:lnSpc>
                  <a:spcPct val="200000"/>
                </a:lnSpc>
              </a:pP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Заработные платы – 21 место</a:t>
              </a:r>
            </a:p>
            <a:p>
              <a:pPr>
                <a:lnSpc>
                  <a:spcPct val="200000"/>
                </a:lnSpc>
              </a:pP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Экономика – 26 место</a:t>
              </a:r>
            </a:p>
            <a:p>
              <a:pPr>
                <a:lnSpc>
                  <a:spcPct val="200000"/>
                </a:lnSpc>
              </a:pP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Качество образования – 25 место</a:t>
              </a:r>
            </a:p>
          </p:txBody>
        </p:sp>
        <p:pic>
          <p:nvPicPr>
            <p:cNvPr id="20" name="Рисунок 19" descr="Маркеры-галочки">
              <a:extLst>
                <a:ext uri="{FF2B5EF4-FFF2-40B4-BE49-F238E27FC236}">
                  <a16:creationId xmlns:a16="http://schemas.microsoft.com/office/drawing/2014/main" id="{C1340005-0E39-4701-A316-37E4B43398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5744025" y="2198914"/>
              <a:ext cx="351971" cy="351971"/>
            </a:xfrm>
            <a:prstGeom prst="rect">
              <a:avLst/>
            </a:prstGeom>
          </p:spPr>
        </p:pic>
        <p:pic>
          <p:nvPicPr>
            <p:cNvPr id="21" name="Рисунок 20" descr="Маркеры-галочки">
              <a:extLst>
                <a:ext uri="{FF2B5EF4-FFF2-40B4-BE49-F238E27FC236}">
                  <a16:creationId xmlns:a16="http://schemas.microsoft.com/office/drawing/2014/main" id="{8AE96885-F1FA-4AF0-94F2-7473FCABCA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5744025" y="2840264"/>
              <a:ext cx="351971" cy="351971"/>
            </a:xfrm>
            <a:prstGeom prst="rect">
              <a:avLst/>
            </a:prstGeom>
          </p:spPr>
        </p:pic>
        <p:pic>
          <p:nvPicPr>
            <p:cNvPr id="22" name="Рисунок 21" descr="Маркеры-галочки">
              <a:extLst>
                <a:ext uri="{FF2B5EF4-FFF2-40B4-BE49-F238E27FC236}">
                  <a16:creationId xmlns:a16="http://schemas.microsoft.com/office/drawing/2014/main" id="{70749A38-2721-47BD-90E7-B545CE7E38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5744025" y="3481615"/>
              <a:ext cx="351971" cy="351971"/>
            </a:xfrm>
            <a:prstGeom prst="rect">
              <a:avLst/>
            </a:prstGeom>
          </p:spPr>
        </p:pic>
        <p:pic>
          <p:nvPicPr>
            <p:cNvPr id="23" name="Рисунок 22" descr="Маркеры-галочки">
              <a:extLst>
                <a:ext uri="{FF2B5EF4-FFF2-40B4-BE49-F238E27FC236}">
                  <a16:creationId xmlns:a16="http://schemas.microsoft.com/office/drawing/2014/main" id="{E77FF522-C128-4E8D-BAB0-DFF285FB6A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5744024" y="4122966"/>
              <a:ext cx="351971" cy="351971"/>
            </a:xfrm>
            <a:prstGeom prst="rect">
              <a:avLst/>
            </a:prstGeom>
          </p:spPr>
        </p:pic>
        <p:pic>
          <p:nvPicPr>
            <p:cNvPr id="24" name="Рисунок 23" descr="Маркеры-галочки">
              <a:extLst>
                <a:ext uri="{FF2B5EF4-FFF2-40B4-BE49-F238E27FC236}">
                  <a16:creationId xmlns:a16="http://schemas.microsoft.com/office/drawing/2014/main" id="{AD7702EC-5F51-4E8B-AE2F-F0B7FE0982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5744023" y="4693103"/>
              <a:ext cx="351971" cy="351971"/>
            </a:xfrm>
            <a:prstGeom prst="rect">
              <a:avLst/>
            </a:prstGeom>
          </p:spPr>
        </p:pic>
        <p:pic>
          <p:nvPicPr>
            <p:cNvPr id="25" name="Рисунок 24" descr="Маркеры-галочки">
              <a:extLst>
                <a:ext uri="{FF2B5EF4-FFF2-40B4-BE49-F238E27FC236}">
                  <a16:creationId xmlns:a16="http://schemas.microsoft.com/office/drawing/2014/main" id="{88C7A26C-AB85-4A1C-A5FC-CE5111EF97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5744023" y="5285332"/>
              <a:ext cx="351971" cy="351971"/>
            </a:xfrm>
            <a:prstGeom prst="rect">
              <a:avLst/>
            </a:prstGeom>
          </p:spPr>
        </p:pic>
      </p:grpSp>
      <p:grpSp>
        <p:nvGrpSpPr>
          <p:cNvPr id="28" name="Группа 27">
            <a:extLst>
              <a:ext uri="{FF2B5EF4-FFF2-40B4-BE49-F238E27FC236}">
                <a16:creationId xmlns:a16="http://schemas.microsoft.com/office/drawing/2014/main" id="{896EA8FC-1496-492A-BAB3-C81E34308797}"/>
              </a:ext>
            </a:extLst>
          </p:cNvPr>
          <p:cNvGrpSpPr/>
          <p:nvPr/>
        </p:nvGrpSpPr>
        <p:grpSpPr>
          <a:xfrm>
            <a:off x="13142451" y="-1356003"/>
            <a:ext cx="824204" cy="682172"/>
            <a:chOff x="990083" y="896303"/>
            <a:chExt cx="806922" cy="799593"/>
          </a:xfr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29" name="Полилиния: фигура 28">
              <a:extLst>
                <a:ext uri="{FF2B5EF4-FFF2-40B4-BE49-F238E27FC236}">
                  <a16:creationId xmlns:a16="http://schemas.microsoft.com/office/drawing/2014/main" id="{DA3EBCB6-108B-4E96-B362-EFCA4BF0FD8D}"/>
                </a:ext>
              </a:extLst>
            </p:cNvPr>
            <p:cNvSpPr/>
            <p:nvPr/>
          </p:nvSpPr>
          <p:spPr>
            <a:xfrm>
              <a:off x="990083" y="1085851"/>
              <a:ext cx="499251" cy="610045"/>
            </a:xfrm>
            <a:custGeom>
              <a:avLst/>
              <a:gdLst>
                <a:gd name="connsiteX0" fmla="*/ 480440 w 499251"/>
                <a:gd name="connsiteY0" fmla="*/ 110490 h 610045"/>
                <a:gd name="connsiteX1" fmla="*/ 498538 w 499251"/>
                <a:gd name="connsiteY1" fmla="*/ 49530 h 610045"/>
                <a:gd name="connsiteX2" fmla="*/ 492823 w 499251"/>
                <a:gd name="connsiteY2" fmla="*/ 29528 h 610045"/>
                <a:gd name="connsiteX3" fmla="*/ 458533 w 499251"/>
                <a:gd name="connsiteY3" fmla="*/ 0 h 610045"/>
                <a:gd name="connsiteX4" fmla="*/ 6095 w 499251"/>
                <a:gd name="connsiteY4" fmla="*/ 342900 h 610045"/>
                <a:gd name="connsiteX5" fmla="*/ 25145 w 499251"/>
                <a:gd name="connsiteY5" fmla="*/ 381000 h 610045"/>
                <a:gd name="connsiteX6" fmla="*/ 70865 w 499251"/>
                <a:gd name="connsiteY6" fmla="*/ 360045 h 610045"/>
                <a:gd name="connsiteX7" fmla="*/ 89915 w 499251"/>
                <a:gd name="connsiteY7" fmla="*/ 385763 h 610045"/>
                <a:gd name="connsiteX8" fmla="*/ 34670 w 499251"/>
                <a:gd name="connsiteY8" fmla="*/ 457200 h 610045"/>
                <a:gd name="connsiteX9" fmla="*/ 58482 w 499251"/>
                <a:gd name="connsiteY9" fmla="*/ 495300 h 610045"/>
                <a:gd name="connsiteX10" fmla="*/ 96583 w 499251"/>
                <a:gd name="connsiteY10" fmla="*/ 488633 h 610045"/>
                <a:gd name="connsiteX11" fmla="*/ 125157 w 499251"/>
                <a:gd name="connsiteY11" fmla="*/ 496253 h 610045"/>
                <a:gd name="connsiteX12" fmla="*/ 134682 w 499251"/>
                <a:gd name="connsiteY12" fmla="*/ 523875 h 610045"/>
                <a:gd name="connsiteX13" fmla="*/ 119443 w 499251"/>
                <a:gd name="connsiteY13" fmla="*/ 588645 h 610045"/>
                <a:gd name="connsiteX14" fmla="*/ 157543 w 499251"/>
                <a:gd name="connsiteY14" fmla="*/ 598170 h 610045"/>
                <a:gd name="connsiteX15" fmla="*/ 482345 w 499251"/>
                <a:gd name="connsiteY15" fmla="*/ 154305 h 610045"/>
                <a:gd name="connsiteX16" fmla="*/ 480440 w 499251"/>
                <a:gd name="connsiteY16" fmla="*/ 110490 h 610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9251" h="610045">
                  <a:moveTo>
                    <a:pt x="480440" y="110490"/>
                  </a:moveTo>
                  <a:lnTo>
                    <a:pt x="498538" y="49530"/>
                  </a:lnTo>
                  <a:cubicBezTo>
                    <a:pt x="500443" y="42863"/>
                    <a:pt x="498538" y="35243"/>
                    <a:pt x="492823" y="29528"/>
                  </a:cubicBezTo>
                  <a:lnTo>
                    <a:pt x="458533" y="0"/>
                  </a:lnTo>
                  <a:cubicBezTo>
                    <a:pt x="146113" y="123825"/>
                    <a:pt x="6095" y="342900"/>
                    <a:pt x="6095" y="342900"/>
                  </a:cubicBezTo>
                  <a:cubicBezTo>
                    <a:pt x="-7240" y="361950"/>
                    <a:pt x="2285" y="386715"/>
                    <a:pt x="25145" y="381000"/>
                  </a:cubicBezTo>
                  <a:lnTo>
                    <a:pt x="70865" y="360045"/>
                  </a:lnTo>
                  <a:cubicBezTo>
                    <a:pt x="93725" y="354330"/>
                    <a:pt x="101345" y="365760"/>
                    <a:pt x="89915" y="385763"/>
                  </a:cubicBezTo>
                  <a:lnTo>
                    <a:pt x="34670" y="457200"/>
                  </a:lnTo>
                  <a:cubicBezTo>
                    <a:pt x="22287" y="477203"/>
                    <a:pt x="35622" y="500063"/>
                    <a:pt x="58482" y="495300"/>
                  </a:cubicBezTo>
                  <a:lnTo>
                    <a:pt x="96583" y="488633"/>
                  </a:lnTo>
                  <a:cubicBezTo>
                    <a:pt x="107060" y="485775"/>
                    <a:pt x="117537" y="488633"/>
                    <a:pt x="125157" y="496253"/>
                  </a:cubicBezTo>
                  <a:cubicBezTo>
                    <a:pt x="132778" y="502920"/>
                    <a:pt x="136588" y="513398"/>
                    <a:pt x="134682" y="523875"/>
                  </a:cubicBezTo>
                  <a:lnTo>
                    <a:pt x="119443" y="588645"/>
                  </a:lnTo>
                  <a:cubicBezTo>
                    <a:pt x="117537" y="611505"/>
                    <a:pt x="145160" y="618173"/>
                    <a:pt x="157543" y="598170"/>
                  </a:cubicBezTo>
                  <a:cubicBezTo>
                    <a:pt x="157543" y="598170"/>
                    <a:pt x="311848" y="285750"/>
                    <a:pt x="482345" y="154305"/>
                  </a:cubicBezTo>
                  <a:cubicBezTo>
                    <a:pt x="477583" y="140018"/>
                    <a:pt x="476630" y="124777"/>
                    <a:pt x="480440" y="1104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just"/>
              <a:endParaRPr lang="ru-RU"/>
            </a:p>
          </p:txBody>
        </p:sp>
        <p:sp>
          <p:nvSpPr>
            <p:cNvPr id="30" name="Полилиния: фигура 29">
              <a:extLst>
                <a:ext uri="{FF2B5EF4-FFF2-40B4-BE49-F238E27FC236}">
                  <a16:creationId xmlns:a16="http://schemas.microsoft.com/office/drawing/2014/main" id="{23F95CD9-DD1B-4B1A-96B6-2F8DB1D695D1}"/>
                </a:ext>
              </a:extLst>
            </p:cNvPr>
            <p:cNvSpPr/>
            <p:nvPr/>
          </p:nvSpPr>
          <p:spPr>
            <a:xfrm>
              <a:off x="1454555" y="896303"/>
              <a:ext cx="342450" cy="342311"/>
            </a:xfrm>
            <a:custGeom>
              <a:avLst/>
              <a:gdLst>
                <a:gd name="connsiteX0" fmla="*/ 334103 w 342450"/>
                <a:gd name="connsiteY0" fmla="*/ 150495 h 342311"/>
                <a:gd name="connsiteX1" fmla="*/ 340770 w 342450"/>
                <a:gd name="connsiteY1" fmla="*/ 124778 h 342311"/>
                <a:gd name="connsiteX2" fmla="*/ 318863 w 342450"/>
                <a:gd name="connsiteY2" fmla="*/ 109538 h 342311"/>
                <a:gd name="connsiteX3" fmla="*/ 240758 w 342450"/>
                <a:gd name="connsiteY3" fmla="*/ 109538 h 342311"/>
                <a:gd name="connsiteX4" fmla="*/ 218850 w 342450"/>
                <a:gd name="connsiteY4" fmla="*/ 93345 h 342311"/>
                <a:gd name="connsiteX5" fmla="*/ 193133 w 342450"/>
                <a:gd name="connsiteY5" fmla="*/ 16193 h 342311"/>
                <a:gd name="connsiteX6" fmla="*/ 171225 w 342450"/>
                <a:gd name="connsiteY6" fmla="*/ 0 h 342311"/>
                <a:gd name="connsiteX7" fmla="*/ 149318 w 342450"/>
                <a:gd name="connsiteY7" fmla="*/ 16193 h 342311"/>
                <a:gd name="connsiteX8" fmla="*/ 123600 w 342450"/>
                <a:gd name="connsiteY8" fmla="*/ 93345 h 342311"/>
                <a:gd name="connsiteX9" fmla="*/ 101693 w 342450"/>
                <a:gd name="connsiteY9" fmla="*/ 109538 h 342311"/>
                <a:gd name="connsiteX10" fmla="*/ 23588 w 342450"/>
                <a:gd name="connsiteY10" fmla="*/ 109538 h 342311"/>
                <a:gd name="connsiteX11" fmla="*/ 1680 w 342450"/>
                <a:gd name="connsiteY11" fmla="*/ 124778 h 342311"/>
                <a:gd name="connsiteX12" fmla="*/ 8348 w 342450"/>
                <a:gd name="connsiteY12" fmla="*/ 150495 h 342311"/>
                <a:gd name="connsiteX13" fmla="*/ 35970 w 342450"/>
                <a:gd name="connsiteY13" fmla="*/ 175260 h 342311"/>
                <a:gd name="connsiteX14" fmla="*/ 71213 w 342450"/>
                <a:gd name="connsiteY14" fmla="*/ 205740 h 342311"/>
                <a:gd name="connsiteX15" fmla="*/ 78833 w 342450"/>
                <a:gd name="connsiteY15" fmla="*/ 217170 h 342311"/>
                <a:gd name="connsiteX16" fmla="*/ 78833 w 342450"/>
                <a:gd name="connsiteY16" fmla="*/ 230505 h 342311"/>
                <a:gd name="connsiteX17" fmla="*/ 53115 w 342450"/>
                <a:gd name="connsiteY17" fmla="*/ 311468 h 342311"/>
                <a:gd name="connsiteX18" fmla="*/ 61688 w 342450"/>
                <a:gd name="connsiteY18" fmla="*/ 337185 h 342311"/>
                <a:gd name="connsiteX19" fmla="*/ 89310 w 342450"/>
                <a:gd name="connsiteY19" fmla="*/ 338138 h 342311"/>
                <a:gd name="connsiteX20" fmla="*/ 157890 w 342450"/>
                <a:gd name="connsiteY20" fmla="*/ 289560 h 342311"/>
                <a:gd name="connsiteX21" fmla="*/ 184560 w 342450"/>
                <a:gd name="connsiteY21" fmla="*/ 289560 h 342311"/>
                <a:gd name="connsiteX22" fmla="*/ 253140 w 342450"/>
                <a:gd name="connsiteY22" fmla="*/ 338138 h 342311"/>
                <a:gd name="connsiteX23" fmla="*/ 280763 w 342450"/>
                <a:gd name="connsiteY23" fmla="*/ 337185 h 342311"/>
                <a:gd name="connsiteX24" fmla="*/ 289335 w 342450"/>
                <a:gd name="connsiteY24" fmla="*/ 311468 h 342311"/>
                <a:gd name="connsiteX25" fmla="*/ 265523 w 342450"/>
                <a:gd name="connsiteY25" fmla="*/ 230505 h 342311"/>
                <a:gd name="connsiteX26" fmla="*/ 272190 w 342450"/>
                <a:gd name="connsiteY26" fmla="*/ 205740 h 342311"/>
                <a:gd name="connsiteX27" fmla="*/ 334103 w 342450"/>
                <a:gd name="connsiteY27" fmla="*/ 150495 h 342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2450" h="342311">
                  <a:moveTo>
                    <a:pt x="334103" y="150495"/>
                  </a:moveTo>
                  <a:cubicBezTo>
                    <a:pt x="341723" y="143828"/>
                    <a:pt x="344580" y="133350"/>
                    <a:pt x="340770" y="124778"/>
                  </a:cubicBezTo>
                  <a:cubicBezTo>
                    <a:pt x="336960" y="115253"/>
                    <a:pt x="328388" y="109538"/>
                    <a:pt x="318863" y="109538"/>
                  </a:cubicBezTo>
                  <a:lnTo>
                    <a:pt x="240758" y="109538"/>
                  </a:lnTo>
                  <a:cubicBezTo>
                    <a:pt x="230280" y="109538"/>
                    <a:pt x="221708" y="102870"/>
                    <a:pt x="218850" y="93345"/>
                  </a:cubicBezTo>
                  <a:lnTo>
                    <a:pt x="193133" y="16193"/>
                  </a:lnTo>
                  <a:cubicBezTo>
                    <a:pt x="190275" y="6668"/>
                    <a:pt x="180750" y="0"/>
                    <a:pt x="171225" y="0"/>
                  </a:cubicBezTo>
                  <a:cubicBezTo>
                    <a:pt x="160748" y="0"/>
                    <a:pt x="152175" y="6668"/>
                    <a:pt x="149318" y="16193"/>
                  </a:cubicBezTo>
                  <a:lnTo>
                    <a:pt x="123600" y="93345"/>
                  </a:lnTo>
                  <a:cubicBezTo>
                    <a:pt x="120743" y="102870"/>
                    <a:pt x="111218" y="109538"/>
                    <a:pt x="101693" y="109538"/>
                  </a:cubicBezTo>
                  <a:lnTo>
                    <a:pt x="23588" y="109538"/>
                  </a:lnTo>
                  <a:cubicBezTo>
                    <a:pt x="14063" y="109538"/>
                    <a:pt x="5490" y="116205"/>
                    <a:pt x="1680" y="124778"/>
                  </a:cubicBezTo>
                  <a:cubicBezTo>
                    <a:pt x="-2130" y="134303"/>
                    <a:pt x="728" y="144780"/>
                    <a:pt x="8348" y="150495"/>
                  </a:cubicBezTo>
                  <a:lnTo>
                    <a:pt x="35970" y="175260"/>
                  </a:lnTo>
                  <a:lnTo>
                    <a:pt x="71213" y="205740"/>
                  </a:lnTo>
                  <a:cubicBezTo>
                    <a:pt x="75023" y="208598"/>
                    <a:pt x="76928" y="212408"/>
                    <a:pt x="78833" y="217170"/>
                  </a:cubicBezTo>
                  <a:cubicBezTo>
                    <a:pt x="79785" y="221933"/>
                    <a:pt x="79785" y="225743"/>
                    <a:pt x="78833" y="230505"/>
                  </a:cubicBezTo>
                  <a:lnTo>
                    <a:pt x="53115" y="311468"/>
                  </a:lnTo>
                  <a:cubicBezTo>
                    <a:pt x="50258" y="320993"/>
                    <a:pt x="53115" y="331470"/>
                    <a:pt x="61688" y="337185"/>
                  </a:cubicBezTo>
                  <a:cubicBezTo>
                    <a:pt x="69308" y="342900"/>
                    <a:pt x="80738" y="342900"/>
                    <a:pt x="89310" y="338138"/>
                  </a:cubicBezTo>
                  <a:lnTo>
                    <a:pt x="157890" y="289560"/>
                  </a:lnTo>
                  <a:cubicBezTo>
                    <a:pt x="165510" y="283845"/>
                    <a:pt x="176940" y="283845"/>
                    <a:pt x="184560" y="289560"/>
                  </a:cubicBezTo>
                  <a:lnTo>
                    <a:pt x="253140" y="338138"/>
                  </a:lnTo>
                  <a:cubicBezTo>
                    <a:pt x="261713" y="343853"/>
                    <a:pt x="272190" y="343853"/>
                    <a:pt x="280763" y="337185"/>
                  </a:cubicBezTo>
                  <a:cubicBezTo>
                    <a:pt x="288383" y="331470"/>
                    <a:pt x="292193" y="320993"/>
                    <a:pt x="289335" y="311468"/>
                  </a:cubicBezTo>
                  <a:lnTo>
                    <a:pt x="265523" y="230505"/>
                  </a:lnTo>
                  <a:cubicBezTo>
                    <a:pt x="262665" y="221933"/>
                    <a:pt x="265523" y="211455"/>
                    <a:pt x="272190" y="205740"/>
                  </a:cubicBezTo>
                  <a:lnTo>
                    <a:pt x="334103" y="1504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just"/>
              <a:endParaRPr lang="ru-RU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669EBA3-02F3-443E-9BFA-510F265128DD}"/>
              </a:ext>
            </a:extLst>
          </p:cNvPr>
          <p:cNvSpPr txBox="1"/>
          <p:nvPr/>
        </p:nvSpPr>
        <p:spPr>
          <a:xfrm>
            <a:off x="3445950" y="7475948"/>
            <a:ext cx="6749144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Roboto Condensed" panose="02000000000000000000" pitchFamily="2" charset="0"/>
              </a:rPr>
              <a:t>Цель: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  <a:p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выработать четкое представление о Южной Корее как о стране и составить памятку и разговорник для туриста, отправляющегося в Республику Корею.</a:t>
            </a:r>
          </a:p>
        </p:txBody>
      </p:sp>
    </p:spTree>
    <p:extLst>
      <p:ext uri="{BB962C8B-B14F-4D97-AF65-F5344CB8AC3E}">
        <p14:creationId xmlns:p14="http://schemas.microsoft.com/office/powerpoint/2010/main" val="16869260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Овал 50">
            <a:extLst>
              <a:ext uri="{FF2B5EF4-FFF2-40B4-BE49-F238E27FC236}">
                <a16:creationId xmlns:a16="http://schemas.microsoft.com/office/drawing/2014/main" id="{BDC07BFB-6117-447C-AC8A-B64972B984B2}"/>
              </a:ext>
            </a:extLst>
          </p:cNvPr>
          <p:cNvSpPr/>
          <p:nvPr/>
        </p:nvSpPr>
        <p:spPr>
          <a:xfrm>
            <a:off x="730514" y="1913206"/>
            <a:ext cx="464737" cy="5400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>
            <a:extLst>
              <a:ext uri="{FF2B5EF4-FFF2-40B4-BE49-F238E27FC236}">
                <a16:creationId xmlns:a16="http://schemas.microsoft.com/office/drawing/2014/main" id="{9BBAA070-67C6-45AE-8B6F-50A6FC45B8AC}"/>
              </a:ext>
            </a:extLst>
          </p:cNvPr>
          <p:cNvSpPr/>
          <p:nvPr/>
        </p:nvSpPr>
        <p:spPr>
          <a:xfrm>
            <a:off x="1322074" y="1523688"/>
            <a:ext cx="464737" cy="5400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>
            <a:extLst>
              <a:ext uri="{FF2B5EF4-FFF2-40B4-BE49-F238E27FC236}">
                <a16:creationId xmlns:a16="http://schemas.microsoft.com/office/drawing/2014/main" id="{910897C2-A846-4217-8BDC-94A29D27F798}"/>
              </a:ext>
            </a:extLst>
          </p:cNvPr>
          <p:cNvSpPr/>
          <p:nvPr/>
        </p:nvSpPr>
        <p:spPr>
          <a:xfrm>
            <a:off x="2351101" y="891786"/>
            <a:ext cx="464737" cy="5400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8" name="Группа 47">
            <a:extLst>
              <a:ext uri="{FF2B5EF4-FFF2-40B4-BE49-F238E27FC236}">
                <a16:creationId xmlns:a16="http://schemas.microsoft.com/office/drawing/2014/main" id="{E1474570-C017-4334-9CBF-C104B0D1AEF8}"/>
              </a:ext>
            </a:extLst>
          </p:cNvPr>
          <p:cNvGrpSpPr/>
          <p:nvPr/>
        </p:nvGrpSpPr>
        <p:grpSpPr>
          <a:xfrm>
            <a:off x="235339" y="359275"/>
            <a:ext cx="3102947" cy="3385411"/>
            <a:chOff x="990083" y="896303"/>
            <a:chExt cx="806922" cy="799593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6" name="Полилиния: фигура 45">
              <a:extLst>
                <a:ext uri="{FF2B5EF4-FFF2-40B4-BE49-F238E27FC236}">
                  <a16:creationId xmlns:a16="http://schemas.microsoft.com/office/drawing/2014/main" id="{D071D709-7A2A-4EDD-AEAF-72F0E9951D7B}"/>
                </a:ext>
              </a:extLst>
            </p:cNvPr>
            <p:cNvSpPr/>
            <p:nvPr/>
          </p:nvSpPr>
          <p:spPr>
            <a:xfrm>
              <a:off x="990083" y="1085851"/>
              <a:ext cx="499251" cy="610045"/>
            </a:xfrm>
            <a:custGeom>
              <a:avLst/>
              <a:gdLst>
                <a:gd name="connsiteX0" fmla="*/ 480440 w 499251"/>
                <a:gd name="connsiteY0" fmla="*/ 110490 h 610045"/>
                <a:gd name="connsiteX1" fmla="*/ 498538 w 499251"/>
                <a:gd name="connsiteY1" fmla="*/ 49530 h 610045"/>
                <a:gd name="connsiteX2" fmla="*/ 492823 w 499251"/>
                <a:gd name="connsiteY2" fmla="*/ 29528 h 610045"/>
                <a:gd name="connsiteX3" fmla="*/ 458533 w 499251"/>
                <a:gd name="connsiteY3" fmla="*/ 0 h 610045"/>
                <a:gd name="connsiteX4" fmla="*/ 6095 w 499251"/>
                <a:gd name="connsiteY4" fmla="*/ 342900 h 610045"/>
                <a:gd name="connsiteX5" fmla="*/ 25145 w 499251"/>
                <a:gd name="connsiteY5" fmla="*/ 381000 h 610045"/>
                <a:gd name="connsiteX6" fmla="*/ 70865 w 499251"/>
                <a:gd name="connsiteY6" fmla="*/ 360045 h 610045"/>
                <a:gd name="connsiteX7" fmla="*/ 89915 w 499251"/>
                <a:gd name="connsiteY7" fmla="*/ 385763 h 610045"/>
                <a:gd name="connsiteX8" fmla="*/ 34670 w 499251"/>
                <a:gd name="connsiteY8" fmla="*/ 457200 h 610045"/>
                <a:gd name="connsiteX9" fmla="*/ 58482 w 499251"/>
                <a:gd name="connsiteY9" fmla="*/ 495300 h 610045"/>
                <a:gd name="connsiteX10" fmla="*/ 96583 w 499251"/>
                <a:gd name="connsiteY10" fmla="*/ 488633 h 610045"/>
                <a:gd name="connsiteX11" fmla="*/ 125157 w 499251"/>
                <a:gd name="connsiteY11" fmla="*/ 496253 h 610045"/>
                <a:gd name="connsiteX12" fmla="*/ 134682 w 499251"/>
                <a:gd name="connsiteY12" fmla="*/ 523875 h 610045"/>
                <a:gd name="connsiteX13" fmla="*/ 119443 w 499251"/>
                <a:gd name="connsiteY13" fmla="*/ 588645 h 610045"/>
                <a:gd name="connsiteX14" fmla="*/ 157543 w 499251"/>
                <a:gd name="connsiteY14" fmla="*/ 598170 h 610045"/>
                <a:gd name="connsiteX15" fmla="*/ 482345 w 499251"/>
                <a:gd name="connsiteY15" fmla="*/ 154305 h 610045"/>
                <a:gd name="connsiteX16" fmla="*/ 480440 w 499251"/>
                <a:gd name="connsiteY16" fmla="*/ 110490 h 610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9251" h="610045">
                  <a:moveTo>
                    <a:pt x="480440" y="110490"/>
                  </a:moveTo>
                  <a:lnTo>
                    <a:pt x="498538" y="49530"/>
                  </a:lnTo>
                  <a:cubicBezTo>
                    <a:pt x="500443" y="42863"/>
                    <a:pt x="498538" y="35243"/>
                    <a:pt x="492823" y="29528"/>
                  </a:cubicBezTo>
                  <a:lnTo>
                    <a:pt x="458533" y="0"/>
                  </a:lnTo>
                  <a:cubicBezTo>
                    <a:pt x="146113" y="123825"/>
                    <a:pt x="6095" y="342900"/>
                    <a:pt x="6095" y="342900"/>
                  </a:cubicBezTo>
                  <a:cubicBezTo>
                    <a:pt x="-7240" y="361950"/>
                    <a:pt x="2285" y="386715"/>
                    <a:pt x="25145" y="381000"/>
                  </a:cubicBezTo>
                  <a:lnTo>
                    <a:pt x="70865" y="360045"/>
                  </a:lnTo>
                  <a:cubicBezTo>
                    <a:pt x="93725" y="354330"/>
                    <a:pt x="101345" y="365760"/>
                    <a:pt x="89915" y="385763"/>
                  </a:cubicBezTo>
                  <a:lnTo>
                    <a:pt x="34670" y="457200"/>
                  </a:lnTo>
                  <a:cubicBezTo>
                    <a:pt x="22287" y="477203"/>
                    <a:pt x="35622" y="500063"/>
                    <a:pt x="58482" y="495300"/>
                  </a:cubicBezTo>
                  <a:lnTo>
                    <a:pt x="96583" y="488633"/>
                  </a:lnTo>
                  <a:cubicBezTo>
                    <a:pt x="107060" y="485775"/>
                    <a:pt x="117537" y="488633"/>
                    <a:pt x="125157" y="496253"/>
                  </a:cubicBezTo>
                  <a:cubicBezTo>
                    <a:pt x="132778" y="502920"/>
                    <a:pt x="136588" y="513398"/>
                    <a:pt x="134682" y="523875"/>
                  </a:cubicBezTo>
                  <a:lnTo>
                    <a:pt x="119443" y="588645"/>
                  </a:lnTo>
                  <a:cubicBezTo>
                    <a:pt x="117537" y="611505"/>
                    <a:pt x="145160" y="618173"/>
                    <a:pt x="157543" y="598170"/>
                  </a:cubicBezTo>
                  <a:cubicBezTo>
                    <a:pt x="157543" y="598170"/>
                    <a:pt x="311848" y="285750"/>
                    <a:pt x="482345" y="154305"/>
                  </a:cubicBezTo>
                  <a:cubicBezTo>
                    <a:pt x="477583" y="140018"/>
                    <a:pt x="476630" y="124777"/>
                    <a:pt x="480440" y="1104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just"/>
              <a:endParaRPr lang="ru-RU"/>
            </a:p>
          </p:txBody>
        </p:sp>
        <p:sp>
          <p:nvSpPr>
            <p:cNvPr id="47" name="Полилиния: фигура 46">
              <a:extLst>
                <a:ext uri="{FF2B5EF4-FFF2-40B4-BE49-F238E27FC236}">
                  <a16:creationId xmlns:a16="http://schemas.microsoft.com/office/drawing/2014/main" id="{659CE2E6-A99B-45EA-9A28-E4C032C4BBF6}"/>
                </a:ext>
              </a:extLst>
            </p:cNvPr>
            <p:cNvSpPr/>
            <p:nvPr/>
          </p:nvSpPr>
          <p:spPr>
            <a:xfrm>
              <a:off x="1454555" y="896303"/>
              <a:ext cx="342450" cy="342311"/>
            </a:xfrm>
            <a:custGeom>
              <a:avLst/>
              <a:gdLst>
                <a:gd name="connsiteX0" fmla="*/ 334103 w 342450"/>
                <a:gd name="connsiteY0" fmla="*/ 150495 h 342311"/>
                <a:gd name="connsiteX1" fmla="*/ 340770 w 342450"/>
                <a:gd name="connsiteY1" fmla="*/ 124778 h 342311"/>
                <a:gd name="connsiteX2" fmla="*/ 318863 w 342450"/>
                <a:gd name="connsiteY2" fmla="*/ 109538 h 342311"/>
                <a:gd name="connsiteX3" fmla="*/ 240758 w 342450"/>
                <a:gd name="connsiteY3" fmla="*/ 109538 h 342311"/>
                <a:gd name="connsiteX4" fmla="*/ 218850 w 342450"/>
                <a:gd name="connsiteY4" fmla="*/ 93345 h 342311"/>
                <a:gd name="connsiteX5" fmla="*/ 193133 w 342450"/>
                <a:gd name="connsiteY5" fmla="*/ 16193 h 342311"/>
                <a:gd name="connsiteX6" fmla="*/ 171225 w 342450"/>
                <a:gd name="connsiteY6" fmla="*/ 0 h 342311"/>
                <a:gd name="connsiteX7" fmla="*/ 149318 w 342450"/>
                <a:gd name="connsiteY7" fmla="*/ 16193 h 342311"/>
                <a:gd name="connsiteX8" fmla="*/ 123600 w 342450"/>
                <a:gd name="connsiteY8" fmla="*/ 93345 h 342311"/>
                <a:gd name="connsiteX9" fmla="*/ 101693 w 342450"/>
                <a:gd name="connsiteY9" fmla="*/ 109538 h 342311"/>
                <a:gd name="connsiteX10" fmla="*/ 23588 w 342450"/>
                <a:gd name="connsiteY10" fmla="*/ 109538 h 342311"/>
                <a:gd name="connsiteX11" fmla="*/ 1680 w 342450"/>
                <a:gd name="connsiteY11" fmla="*/ 124778 h 342311"/>
                <a:gd name="connsiteX12" fmla="*/ 8348 w 342450"/>
                <a:gd name="connsiteY12" fmla="*/ 150495 h 342311"/>
                <a:gd name="connsiteX13" fmla="*/ 35970 w 342450"/>
                <a:gd name="connsiteY13" fmla="*/ 175260 h 342311"/>
                <a:gd name="connsiteX14" fmla="*/ 71213 w 342450"/>
                <a:gd name="connsiteY14" fmla="*/ 205740 h 342311"/>
                <a:gd name="connsiteX15" fmla="*/ 78833 w 342450"/>
                <a:gd name="connsiteY15" fmla="*/ 217170 h 342311"/>
                <a:gd name="connsiteX16" fmla="*/ 78833 w 342450"/>
                <a:gd name="connsiteY16" fmla="*/ 230505 h 342311"/>
                <a:gd name="connsiteX17" fmla="*/ 53115 w 342450"/>
                <a:gd name="connsiteY17" fmla="*/ 311468 h 342311"/>
                <a:gd name="connsiteX18" fmla="*/ 61688 w 342450"/>
                <a:gd name="connsiteY18" fmla="*/ 337185 h 342311"/>
                <a:gd name="connsiteX19" fmla="*/ 89310 w 342450"/>
                <a:gd name="connsiteY19" fmla="*/ 338138 h 342311"/>
                <a:gd name="connsiteX20" fmla="*/ 157890 w 342450"/>
                <a:gd name="connsiteY20" fmla="*/ 289560 h 342311"/>
                <a:gd name="connsiteX21" fmla="*/ 184560 w 342450"/>
                <a:gd name="connsiteY21" fmla="*/ 289560 h 342311"/>
                <a:gd name="connsiteX22" fmla="*/ 253140 w 342450"/>
                <a:gd name="connsiteY22" fmla="*/ 338138 h 342311"/>
                <a:gd name="connsiteX23" fmla="*/ 280763 w 342450"/>
                <a:gd name="connsiteY23" fmla="*/ 337185 h 342311"/>
                <a:gd name="connsiteX24" fmla="*/ 289335 w 342450"/>
                <a:gd name="connsiteY24" fmla="*/ 311468 h 342311"/>
                <a:gd name="connsiteX25" fmla="*/ 265523 w 342450"/>
                <a:gd name="connsiteY25" fmla="*/ 230505 h 342311"/>
                <a:gd name="connsiteX26" fmla="*/ 272190 w 342450"/>
                <a:gd name="connsiteY26" fmla="*/ 205740 h 342311"/>
                <a:gd name="connsiteX27" fmla="*/ 334103 w 342450"/>
                <a:gd name="connsiteY27" fmla="*/ 150495 h 342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2450" h="342311">
                  <a:moveTo>
                    <a:pt x="334103" y="150495"/>
                  </a:moveTo>
                  <a:cubicBezTo>
                    <a:pt x="341723" y="143828"/>
                    <a:pt x="344580" y="133350"/>
                    <a:pt x="340770" y="124778"/>
                  </a:cubicBezTo>
                  <a:cubicBezTo>
                    <a:pt x="336960" y="115253"/>
                    <a:pt x="328388" y="109538"/>
                    <a:pt x="318863" y="109538"/>
                  </a:cubicBezTo>
                  <a:lnTo>
                    <a:pt x="240758" y="109538"/>
                  </a:lnTo>
                  <a:cubicBezTo>
                    <a:pt x="230280" y="109538"/>
                    <a:pt x="221708" y="102870"/>
                    <a:pt x="218850" y="93345"/>
                  </a:cubicBezTo>
                  <a:lnTo>
                    <a:pt x="193133" y="16193"/>
                  </a:lnTo>
                  <a:cubicBezTo>
                    <a:pt x="190275" y="6668"/>
                    <a:pt x="180750" y="0"/>
                    <a:pt x="171225" y="0"/>
                  </a:cubicBezTo>
                  <a:cubicBezTo>
                    <a:pt x="160748" y="0"/>
                    <a:pt x="152175" y="6668"/>
                    <a:pt x="149318" y="16193"/>
                  </a:cubicBezTo>
                  <a:lnTo>
                    <a:pt x="123600" y="93345"/>
                  </a:lnTo>
                  <a:cubicBezTo>
                    <a:pt x="120743" y="102870"/>
                    <a:pt x="111218" y="109538"/>
                    <a:pt x="101693" y="109538"/>
                  </a:cubicBezTo>
                  <a:lnTo>
                    <a:pt x="23588" y="109538"/>
                  </a:lnTo>
                  <a:cubicBezTo>
                    <a:pt x="14063" y="109538"/>
                    <a:pt x="5490" y="116205"/>
                    <a:pt x="1680" y="124778"/>
                  </a:cubicBezTo>
                  <a:cubicBezTo>
                    <a:pt x="-2130" y="134303"/>
                    <a:pt x="728" y="144780"/>
                    <a:pt x="8348" y="150495"/>
                  </a:cubicBezTo>
                  <a:lnTo>
                    <a:pt x="35970" y="175260"/>
                  </a:lnTo>
                  <a:lnTo>
                    <a:pt x="71213" y="205740"/>
                  </a:lnTo>
                  <a:cubicBezTo>
                    <a:pt x="75023" y="208598"/>
                    <a:pt x="76928" y="212408"/>
                    <a:pt x="78833" y="217170"/>
                  </a:cubicBezTo>
                  <a:cubicBezTo>
                    <a:pt x="79785" y="221933"/>
                    <a:pt x="79785" y="225743"/>
                    <a:pt x="78833" y="230505"/>
                  </a:cubicBezTo>
                  <a:lnTo>
                    <a:pt x="53115" y="311468"/>
                  </a:lnTo>
                  <a:cubicBezTo>
                    <a:pt x="50258" y="320993"/>
                    <a:pt x="53115" y="331470"/>
                    <a:pt x="61688" y="337185"/>
                  </a:cubicBezTo>
                  <a:cubicBezTo>
                    <a:pt x="69308" y="342900"/>
                    <a:pt x="80738" y="342900"/>
                    <a:pt x="89310" y="338138"/>
                  </a:cubicBezTo>
                  <a:lnTo>
                    <a:pt x="157890" y="289560"/>
                  </a:lnTo>
                  <a:cubicBezTo>
                    <a:pt x="165510" y="283845"/>
                    <a:pt x="176940" y="283845"/>
                    <a:pt x="184560" y="289560"/>
                  </a:cubicBezTo>
                  <a:lnTo>
                    <a:pt x="253140" y="338138"/>
                  </a:lnTo>
                  <a:cubicBezTo>
                    <a:pt x="261713" y="343853"/>
                    <a:pt x="272190" y="343853"/>
                    <a:pt x="280763" y="337185"/>
                  </a:cubicBezTo>
                  <a:cubicBezTo>
                    <a:pt x="288383" y="331470"/>
                    <a:pt x="292193" y="320993"/>
                    <a:pt x="289335" y="311468"/>
                  </a:cubicBezTo>
                  <a:lnTo>
                    <a:pt x="265523" y="230505"/>
                  </a:lnTo>
                  <a:cubicBezTo>
                    <a:pt x="262665" y="221933"/>
                    <a:pt x="265523" y="211455"/>
                    <a:pt x="272190" y="205740"/>
                  </a:cubicBezTo>
                  <a:lnTo>
                    <a:pt x="334103" y="1504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just"/>
              <a:endParaRPr lang="ru-RU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57D60827-31FB-4C84-870E-FF06099D82A2}"/>
              </a:ext>
            </a:extLst>
          </p:cNvPr>
          <p:cNvSpPr txBox="1"/>
          <p:nvPr/>
        </p:nvSpPr>
        <p:spPr>
          <a:xfrm>
            <a:off x="3941250" y="1481485"/>
            <a:ext cx="6749144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Roboto Condensed" panose="02000000000000000000" pitchFamily="2" charset="0"/>
              </a:rPr>
              <a:t>Цель: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  <a:p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выработать четкое представление о Южной Корее как о стране и составить памятку и разговорник для туриста, отправляющегося в Республику Корею.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9E37DB4-0532-4385-A24C-E318B34019D3}"/>
              </a:ext>
            </a:extLst>
          </p:cNvPr>
          <p:cNvSpPr txBox="1"/>
          <p:nvPr/>
        </p:nvSpPr>
        <p:spPr>
          <a:xfrm>
            <a:off x="-9922390" y="-4789474"/>
            <a:ext cx="8904789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Century Gothic" panose="020B0502020202020204" pitchFamily="34" charset="0"/>
              </a:rPr>
              <a:t>Задачи: </a:t>
            </a:r>
          </a:p>
          <a:p>
            <a:r>
              <a:rPr lang="ru-RU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•	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Познакомиться с Южной Кореей</a:t>
            </a:r>
          </a:p>
          <a:p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•	Изучить менталитет корейцев</a:t>
            </a:r>
          </a:p>
          <a:p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•	Выявить культурные особенности Республики Кореи</a:t>
            </a:r>
          </a:p>
          <a:p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•	Сравнить менталитет России и Республики Кореи</a:t>
            </a:r>
          </a:p>
          <a:p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•	Составить памятку для путешественника о тонкостях поведения в южнокорейском обществе</a:t>
            </a:r>
          </a:p>
          <a:p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•	Составить разговорник с минимальным набором повседневных фраз</a:t>
            </a:r>
          </a:p>
        </p:txBody>
      </p:sp>
    </p:spTree>
    <p:extLst>
      <p:ext uri="{BB962C8B-B14F-4D97-AF65-F5344CB8AC3E}">
        <p14:creationId xmlns:p14="http://schemas.microsoft.com/office/powerpoint/2010/main" val="184931858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A18F031-B187-4D46-8FDC-62565298C29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4127" y="4907419"/>
            <a:ext cx="1223892" cy="968032"/>
          </a:xfrm>
          <a:prstGeom prst="roundRect">
            <a:avLst>
              <a:gd name="adj" fmla="val 5776"/>
            </a:avLst>
          </a:prstGeom>
        </p:spPr>
      </p:pic>
      <p:sp>
        <p:nvSpPr>
          <p:cNvPr id="2" name="Овал 1">
            <a:extLst>
              <a:ext uri="{FF2B5EF4-FFF2-40B4-BE49-F238E27FC236}">
                <a16:creationId xmlns:a16="http://schemas.microsoft.com/office/drawing/2014/main" id="{5133BBBB-AC64-423B-8BFF-2FF38320A993}"/>
              </a:ext>
            </a:extLst>
          </p:cNvPr>
          <p:cNvSpPr/>
          <p:nvPr/>
        </p:nvSpPr>
        <p:spPr>
          <a:xfrm>
            <a:off x="9511556" y="4282099"/>
            <a:ext cx="2249035" cy="2189039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1FF605AC-C0BB-4958-9887-C2E2AC45D0B8}"/>
              </a:ext>
            </a:extLst>
          </p:cNvPr>
          <p:cNvSpPr/>
          <p:nvPr/>
        </p:nvSpPr>
        <p:spPr>
          <a:xfrm>
            <a:off x="7413385" y="5146120"/>
            <a:ext cx="1618073" cy="1458662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714187A4-65C6-426C-A9A8-15432EFA74F7}"/>
              </a:ext>
            </a:extLst>
          </p:cNvPr>
          <p:cNvSpPr/>
          <p:nvPr/>
        </p:nvSpPr>
        <p:spPr>
          <a:xfrm>
            <a:off x="10495396" y="2575901"/>
            <a:ext cx="1555927" cy="1393139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AABF7B-7C1A-4330-934A-E274929BD16D}"/>
              </a:ext>
            </a:extLst>
          </p:cNvPr>
          <p:cNvSpPr txBox="1"/>
          <p:nvPr/>
        </p:nvSpPr>
        <p:spPr>
          <a:xfrm>
            <a:off x="936110" y="544526"/>
            <a:ext cx="8335397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Century Gothic" panose="020B0502020202020204" pitchFamily="34" charset="0"/>
              </a:rPr>
              <a:t>Задачи: </a:t>
            </a:r>
          </a:p>
          <a:p>
            <a:r>
              <a:rPr lang="ru-RU" sz="28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•	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Познакомиться с Южной Кореей</a:t>
            </a:r>
          </a:p>
          <a:p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•	Изучить менталитет корейцев</a:t>
            </a:r>
          </a:p>
          <a:p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•	Выявить культурные особенности Республики Кореи</a:t>
            </a:r>
          </a:p>
          <a:p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•	Сравнить менталитет России и Республики Кореи</a:t>
            </a:r>
          </a:p>
          <a:p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•	Составить памятку для путешественника о тонкостях поведения в южнокорейском обществе</a:t>
            </a:r>
          </a:p>
          <a:p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•	Составить разговорник с минимальным набором повседневных фраз</a:t>
            </a:r>
          </a:p>
        </p:txBody>
      </p:sp>
    </p:spTree>
    <p:extLst>
      <p:ext uri="{BB962C8B-B14F-4D97-AF65-F5344CB8AC3E}">
        <p14:creationId xmlns:p14="http://schemas.microsoft.com/office/powerpoint/2010/main" val="232792562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extLst>
              <a:ext uri="{FF2B5EF4-FFF2-40B4-BE49-F238E27FC236}">
                <a16:creationId xmlns:a16="http://schemas.microsoft.com/office/drawing/2014/main" id="{71500DD5-6820-4D78-A036-30461229F94E}"/>
              </a:ext>
            </a:extLst>
          </p:cNvPr>
          <p:cNvSpPr/>
          <p:nvPr/>
        </p:nvSpPr>
        <p:spPr>
          <a:xfrm>
            <a:off x="381623" y="2693206"/>
            <a:ext cx="1511919" cy="1471587"/>
          </a:xfrm>
          <a:prstGeom prst="ellipse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28B134CE-7CD7-44FB-803F-AB8EC32B89D8}"/>
              </a:ext>
            </a:extLst>
          </p:cNvPr>
          <p:cNvSpPr/>
          <p:nvPr/>
        </p:nvSpPr>
        <p:spPr>
          <a:xfrm>
            <a:off x="381623" y="972184"/>
            <a:ext cx="1511919" cy="1353735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6B275EBF-9487-458F-A073-1D27C5FBD635}"/>
              </a:ext>
            </a:extLst>
          </p:cNvPr>
          <p:cNvSpPr/>
          <p:nvPr/>
        </p:nvSpPr>
        <p:spPr>
          <a:xfrm>
            <a:off x="328545" y="4532080"/>
            <a:ext cx="1683135" cy="1517314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6980DB2-2E70-4069-9570-F672215379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6294" y="522646"/>
            <a:ext cx="7349056" cy="5812705"/>
          </a:xfrm>
          <a:prstGeom prst="roundRect">
            <a:avLst>
              <a:gd name="adj" fmla="val 5776"/>
            </a:avLst>
          </a:prstGeom>
        </p:spPr>
      </p:pic>
      <p:sp>
        <p:nvSpPr>
          <p:cNvPr id="7" name="Круг: прозрачная заливка 6">
            <a:extLst>
              <a:ext uri="{FF2B5EF4-FFF2-40B4-BE49-F238E27FC236}">
                <a16:creationId xmlns:a16="http://schemas.microsoft.com/office/drawing/2014/main" id="{6BE5EEAB-6932-4EF1-87BA-1E9A3CDAEFC2}"/>
              </a:ext>
            </a:extLst>
          </p:cNvPr>
          <p:cNvSpPr/>
          <p:nvPr/>
        </p:nvSpPr>
        <p:spPr>
          <a:xfrm>
            <a:off x="10255350" y="-2209141"/>
            <a:ext cx="3392129" cy="3181325"/>
          </a:xfrm>
          <a:prstGeom prst="donut">
            <a:avLst>
              <a:gd name="adj" fmla="val 5448"/>
            </a:avLst>
          </a:prstGeom>
          <a:solidFill>
            <a:schemeClr val="accent5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Круг: прозрачная заливка 7">
            <a:extLst>
              <a:ext uri="{FF2B5EF4-FFF2-40B4-BE49-F238E27FC236}">
                <a16:creationId xmlns:a16="http://schemas.microsoft.com/office/drawing/2014/main" id="{E5F6D1A8-6AB3-47B6-A390-9FEDC27C7DE6}"/>
              </a:ext>
            </a:extLst>
          </p:cNvPr>
          <p:cNvSpPr/>
          <p:nvPr/>
        </p:nvSpPr>
        <p:spPr>
          <a:xfrm>
            <a:off x="11810377" y="12165"/>
            <a:ext cx="2711563" cy="2427735"/>
          </a:xfrm>
          <a:prstGeom prst="donut">
            <a:avLst>
              <a:gd name="adj" fmla="val 4828"/>
            </a:avLst>
          </a:prstGeom>
          <a:solidFill>
            <a:schemeClr val="accent6">
              <a:lumMod val="60000"/>
              <a:lumOff val="4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Круг: прозрачная заливка 9">
            <a:extLst>
              <a:ext uri="{FF2B5EF4-FFF2-40B4-BE49-F238E27FC236}">
                <a16:creationId xmlns:a16="http://schemas.microsoft.com/office/drawing/2014/main" id="{B3B0C093-902D-451A-8A86-435FD1C4A396}"/>
              </a:ext>
            </a:extLst>
          </p:cNvPr>
          <p:cNvSpPr/>
          <p:nvPr/>
        </p:nvSpPr>
        <p:spPr>
          <a:xfrm>
            <a:off x="10850436" y="5735988"/>
            <a:ext cx="3392129" cy="3181325"/>
          </a:xfrm>
          <a:prstGeom prst="donut">
            <a:avLst>
              <a:gd name="adj" fmla="val 5448"/>
            </a:avLst>
          </a:prstGeom>
          <a:solidFill>
            <a:schemeClr val="accent5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1D45C705-AE86-4B71-8CA1-6C54471F6D7A}"/>
              </a:ext>
            </a:extLst>
          </p:cNvPr>
          <p:cNvSpPr/>
          <p:nvPr/>
        </p:nvSpPr>
        <p:spPr>
          <a:xfrm>
            <a:off x="1893542" y="522646"/>
            <a:ext cx="588401" cy="59495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90742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E05CA23F-E620-420E-83B3-CFE177DE9191}"/>
              </a:ext>
            </a:extLst>
          </p:cNvPr>
          <p:cNvSpPr/>
          <p:nvPr/>
        </p:nvSpPr>
        <p:spPr>
          <a:xfrm>
            <a:off x="3361119" y="229069"/>
            <a:ext cx="5469761" cy="5696656"/>
          </a:xfrm>
          <a:prstGeom prst="roundRect">
            <a:avLst>
              <a:gd name="adj" fmla="val 8984"/>
            </a:avLst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04304D1F-1701-4E9A-97E4-36D2B5255C6A}"/>
              </a:ext>
            </a:extLst>
          </p:cNvPr>
          <p:cNvSpPr/>
          <p:nvPr/>
        </p:nvSpPr>
        <p:spPr>
          <a:xfrm>
            <a:off x="729967" y="798013"/>
            <a:ext cx="1098834" cy="1103359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72B2413F-4F83-4D10-94A5-8FA69901D02A}"/>
              </a:ext>
            </a:extLst>
          </p:cNvPr>
          <p:cNvSpPr/>
          <p:nvPr/>
        </p:nvSpPr>
        <p:spPr>
          <a:xfrm>
            <a:off x="729967" y="4822366"/>
            <a:ext cx="1098834" cy="1103359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5E1F5593-3335-476A-97F0-8E787DCCE986}"/>
              </a:ext>
            </a:extLst>
          </p:cNvPr>
          <p:cNvSpPr/>
          <p:nvPr/>
        </p:nvSpPr>
        <p:spPr>
          <a:xfrm>
            <a:off x="729967" y="2766914"/>
            <a:ext cx="1098834" cy="1103358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руг: прозрачная заливка 7">
            <a:extLst>
              <a:ext uri="{FF2B5EF4-FFF2-40B4-BE49-F238E27FC236}">
                <a16:creationId xmlns:a16="http://schemas.microsoft.com/office/drawing/2014/main" id="{73BB92CB-DC6B-440B-AEFC-89763940DC80}"/>
              </a:ext>
            </a:extLst>
          </p:cNvPr>
          <p:cNvSpPr/>
          <p:nvPr/>
        </p:nvSpPr>
        <p:spPr>
          <a:xfrm>
            <a:off x="10315408" y="798013"/>
            <a:ext cx="1146626" cy="1103359"/>
          </a:xfrm>
          <a:prstGeom prst="donut">
            <a:avLst>
              <a:gd name="adj" fmla="val 50000"/>
            </a:avLst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Круг: прозрачная заливка 8">
            <a:extLst>
              <a:ext uri="{FF2B5EF4-FFF2-40B4-BE49-F238E27FC236}">
                <a16:creationId xmlns:a16="http://schemas.microsoft.com/office/drawing/2014/main" id="{2DFEE5E0-4B7B-4A5B-8447-3E864AC8D23D}"/>
              </a:ext>
            </a:extLst>
          </p:cNvPr>
          <p:cNvSpPr/>
          <p:nvPr/>
        </p:nvSpPr>
        <p:spPr>
          <a:xfrm>
            <a:off x="10315408" y="2766914"/>
            <a:ext cx="1146626" cy="1103359"/>
          </a:xfrm>
          <a:prstGeom prst="donut">
            <a:avLst>
              <a:gd name="adj" fmla="val 50000"/>
            </a:avLst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Круг: прозрачная заливка 9">
            <a:extLst>
              <a:ext uri="{FF2B5EF4-FFF2-40B4-BE49-F238E27FC236}">
                <a16:creationId xmlns:a16="http://schemas.microsoft.com/office/drawing/2014/main" id="{375B021B-B72E-4A2E-B124-F87137E8A0C6}"/>
              </a:ext>
            </a:extLst>
          </p:cNvPr>
          <p:cNvSpPr/>
          <p:nvPr/>
        </p:nvSpPr>
        <p:spPr>
          <a:xfrm>
            <a:off x="10285562" y="4822366"/>
            <a:ext cx="1176470" cy="1103359"/>
          </a:xfrm>
          <a:prstGeom prst="donut">
            <a:avLst>
              <a:gd name="adj" fmla="val 50000"/>
            </a:avLst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27E804-5A81-48F2-9B7A-68DFDEEA860A}"/>
              </a:ext>
            </a:extLst>
          </p:cNvPr>
          <p:cNvSpPr txBox="1"/>
          <p:nvPr/>
        </p:nvSpPr>
        <p:spPr>
          <a:xfrm>
            <a:off x="3139245" y="6167266"/>
            <a:ext cx="59135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5742F"/>
                </a:solidFill>
                <a:latin typeface="Century Gothic" panose="020B0502020202020204" pitchFamily="34" charset="0"/>
              </a:rPr>
              <a:t>Японская Империя 1910 г.</a:t>
            </a:r>
          </a:p>
        </p:txBody>
      </p:sp>
      <p:sp>
        <p:nvSpPr>
          <p:cNvPr id="13" name="Параллелограмм 12">
            <a:extLst>
              <a:ext uri="{FF2B5EF4-FFF2-40B4-BE49-F238E27FC236}">
                <a16:creationId xmlns:a16="http://schemas.microsoft.com/office/drawing/2014/main" id="{E83FCF47-DDAA-473D-80EB-5A3D2E37F9D6}"/>
              </a:ext>
            </a:extLst>
          </p:cNvPr>
          <p:cNvSpPr/>
          <p:nvPr/>
        </p:nvSpPr>
        <p:spPr>
          <a:xfrm rot="21302863" flipH="1">
            <a:off x="12825405" y="-3838788"/>
            <a:ext cx="3808946" cy="5705991"/>
          </a:xfrm>
          <a:prstGeom prst="parallelogram">
            <a:avLst>
              <a:gd name="adj" fmla="val 83071"/>
            </a:avLst>
          </a:prstGeom>
          <a:solidFill>
            <a:srgbClr val="2E2F5F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араллелограмм 13">
            <a:extLst>
              <a:ext uri="{FF2B5EF4-FFF2-40B4-BE49-F238E27FC236}">
                <a16:creationId xmlns:a16="http://schemas.microsoft.com/office/drawing/2014/main" id="{6217DB9B-6096-4D43-BFFD-A410D1636DE0}"/>
              </a:ext>
            </a:extLst>
          </p:cNvPr>
          <p:cNvSpPr/>
          <p:nvPr/>
        </p:nvSpPr>
        <p:spPr>
          <a:xfrm flipH="1">
            <a:off x="-4454483" y="5163106"/>
            <a:ext cx="4060256" cy="5080317"/>
          </a:xfrm>
          <a:prstGeom prst="parallelogram">
            <a:avLst>
              <a:gd name="adj" fmla="val 82905"/>
            </a:avLst>
          </a:prstGeom>
          <a:solidFill>
            <a:srgbClr val="2E2F5F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06520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4294C236-A82A-4521-91A8-6085C75234C4}"/>
              </a:ext>
            </a:extLst>
          </p:cNvPr>
          <p:cNvSpPr/>
          <p:nvPr/>
        </p:nvSpPr>
        <p:spPr>
          <a:xfrm>
            <a:off x="2496457" y="374212"/>
            <a:ext cx="7199086" cy="5696656"/>
          </a:xfrm>
          <a:prstGeom prst="roundRect">
            <a:avLst>
              <a:gd name="adj" fmla="val 8984"/>
            </a:avLst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!!фотка">
            <a:extLst>
              <a:ext uri="{FF2B5EF4-FFF2-40B4-BE49-F238E27FC236}">
                <a16:creationId xmlns:a16="http://schemas.microsoft.com/office/drawing/2014/main" id="{8DC68508-110F-4706-B6D8-5BDD660398F0}"/>
              </a:ext>
            </a:extLst>
          </p:cNvPr>
          <p:cNvSpPr/>
          <p:nvPr/>
        </p:nvSpPr>
        <p:spPr>
          <a:xfrm rot="21302863" flipH="1">
            <a:off x="9934721" y="-1434497"/>
            <a:ext cx="3808946" cy="5705991"/>
          </a:xfrm>
          <a:prstGeom prst="parallelogram">
            <a:avLst>
              <a:gd name="adj" fmla="val 83071"/>
            </a:avLst>
          </a:prstGeom>
          <a:solidFill>
            <a:srgbClr val="2E2F5F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!фотка">
            <a:extLst>
              <a:ext uri="{FF2B5EF4-FFF2-40B4-BE49-F238E27FC236}">
                <a16:creationId xmlns:a16="http://schemas.microsoft.com/office/drawing/2014/main" id="{86FAB355-6A53-4006-BB88-35E117F11D68}"/>
              </a:ext>
            </a:extLst>
          </p:cNvPr>
          <p:cNvSpPr/>
          <p:nvPr/>
        </p:nvSpPr>
        <p:spPr>
          <a:xfrm flipH="1">
            <a:off x="-1563799" y="3712814"/>
            <a:ext cx="4060256" cy="5080317"/>
          </a:xfrm>
          <a:prstGeom prst="parallelogram">
            <a:avLst>
              <a:gd name="adj" fmla="val 82905"/>
            </a:avLst>
          </a:prstGeom>
          <a:solidFill>
            <a:srgbClr val="2E2F5F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9D7748-252E-46B4-B8FF-1FE1571B22CE}"/>
              </a:ext>
            </a:extLst>
          </p:cNvPr>
          <p:cNvSpPr txBox="1"/>
          <p:nvPr/>
        </p:nvSpPr>
        <p:spPr>
          <a:xfrm>
            <a:off x="2046515" y="8033333"/>
            <a:ext cx="2699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Ким Ир Сен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A869CC-DC7A-4B81-ACB7-0CE2008212D4}"/>
              </a:ext>
            </a:extLst>
          </p:cNvPr>
          <p:cNvSpPr txBox="1"/>
          <p:nvPr/>
        </p:nvSpPr>
        <p:spPr>
          <a:xfrm>
            <a:off x="7881257" y="7939375"/>
            <a:ext cx="2264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Ли Сын Ман</a:t>
            </a:r>
          </a:p>
        </p:txBody>
      </p:sp>
      <p:sp>
        <p:nvSpPr>
          <p:cNvPr id="7" name="!фотка">
            <a:extLst>
              <a:ext uri="{FF2B5EF4-FFF2-40B4-BE49-F238E27FC236}">
                <a16:creationId xmlns:a16="http://schemas.microsoft.com/office/drawing/2014/main" id="{CAAE35A8-CA53-4602-9224-09BB49FF4530}"/>
              </a:ext>
            </a:extLst>
          </p:cNvPr>
          <p:cNvSpPr/>
          <p:nvPr/>
        </p:nvSpPr>
        <p:spPr>
          <a:xfrm flipH="1">
            <a:off x="-2496246" y="5512794"/>
            <a:ext cx="1864894" cy="2426581"/>
          </a:xfrm>
          <a:prstGeom prst="roundRect">
            <a:avLst>
              <a:gd name="adj" fmla="val 9628"/>
            </a:avLst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75351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фотка">
            <a:extLst>
              <a:ext uri="{FF2B5EF4-FFF2-40B4-BE49-F238E27FC236}">
                <a16:creationId xmlns:a16="http://schemas.microsoft.com/office/drawing/2014/main" id="{00DB97C6-CA02-4F13-BF78-F220BBCB9AE0}"/>
              </a:ext>
            </a:extLst>
          </p:cNvPr>
          <p:cNvSpPr/>
          <p:nvPr/>
        </p:nvSpPr>
        <p:spPr>
          <a:xfrm>
            <a:off x="1409248" y="198632"/>
            <a:ext cx="3917493" cy="5705991"/>
          </a:xfrm>
          <a:prstGeom prst="roundRect">
            <a:avLst>
              <a:gd name="adj" fmla="val 9628"/>
            </a:avLst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!!фотка">
            <a:extLst>
              <a:ext uri="{FF2B5EF4-FFF2-40B4-BE49-F238E27FC236}">
                <a16:creationId xmlns:a16="http://schemas.microsoft.com/office/drawing/2014/main" id="{FEE5733C-A630-433E-9933-264D06A75CE8}"/>
              </a:ext>
            </a:extLst>
          </p:cNvPr>
          <p:cNvSpPr/>
          <p:nvPr/>
        </p:nvSpPr>
        <p:spPr>
          <a:xfrm>
            <a:off x="7097488" y="198632"/>
            <a:ext cx="3917493" cy="5705991"/>
          </a:xfrm>
          <a:prstGeom prst="roundRect">
            <a:avLst>
              <a:gd name="adj" fmla="val 9628"/>
            </a:avLst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C35800-4267-44D9-82B0-F82C08CAB66D}"/>
              </a:ext>
            </a:extLst>
          </p:cNvPr>
          <p:cNvSpPr txBox="1"/>
          <p:nvPr/>
        </p:nvSpPr>
        <p:spPr>
          <a:xfrm>
            <a:off x="2162630" y="6110513"/>
            <a:ext cx="2699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Ким Ир Сен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10E4CC-10A7-48F9-9B5B-6FC143F31E20}"/>
              </a:ext>
            </a:extLst>
          </p:cNvPr>
          <p:cNvSpPr txBox="1"/>
          <p:nvPr/>
        </p:nvSpPr>
        <p:spPr>
          <a:xfrm>
            <a:off x="7924120" y="6110513"/>
            <a:ext cx="2264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Ли Сын Ман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3E35B449-812C-434D-A67C-B36B14EA6DC9}"/>
              </a:ext>
            </a:extLst>
          </p:cNvPr>
          <p:cNvSpPr/>
          <p:nvPr/>
        </p:nvSpPr>
        <p:spPr>
          <a:xfrm>
            <a:off x="5326741" y="-3519363"/>
            <a:ext cx="1873024" cy="1248111"/>
          </a:xfrm>
          <a:prstGeom prst="roundRect">
            <a:avLst>
              <a:gd name="adj" fmla="val 8984"/>
            </a:avLst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05966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фотка">
            <a:extLst>
              <a:ext uri="{FF2B5EF4-FFF2-40B4-BE49-F238E27FC236}">
                <a16:creationId xmlns:a16="http://schemas.microsoft.com/office/drawing/2014/main" id="{EE6128E6-15E3-430A-ACA6-0104E3D8E119}"/>
              </a:ext>
            </a:extLst>
          </p:cNvPr>
          <p:cNvSpPr/>
          <p:nvPr/>
        </p:nvSpPr>
        <p:spPr>
          <a:xfrm>
            <a:off x="435430" y="198632"/>
            <a:ext cx="5370284" cy="5705991"/>
          </a:xfrm>
          <a:prstGeom prst="roundRect">
            <a:avLst>
              <a:gd name="adj" fmla="val 9628"/>
            </a:avLst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!!фотка">
            <a:extLst>
              <a:ext uri="{FF2B5EF4-FFF2-40B4-BE49-F238E27FC236}">
                <a16:creationId xmlns:a16="http://schemas.microsoft.com/office/drawing/2014/main" id="{167ECA98-229E-41B4-9BD1-5BBB32AE5039}"/>
              </a:ext>
            </a:extLst>
          </p:cNvPr>
          <p:cNvSpPr/>
          <p:nvPr/>
        </p:nvSpPr>
        <p:spPr>
          <a:xfrm>
            <a:off x="6386288" y="198632"/>
            <a:ext cx="5370282" cy="5705991"/>
          </a:xfrm>
          <a:prstGeom prst="roundRect">
            <a:avLst>
              <a:gd name="adj" fmla="val 9628"/>
            </a:avLst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8C2EF8-1C76-4E8F-9732-C0AA6036A10B}"/>
              </a:ext>
            </a:extLst>
          </p:cNvPr>
          <p:cNvSpPr txBox="1"/>
          <p:nvPr/>
        </p:nvSpPr>
        <p:spPr>
          <a:xfrm>
            <a:off x="1858508" y="6139955"/>
            <a:ext cx="3308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Северная Корея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570E7E-B2B8-4C98-BF5E-EBDF57CFA38C}"/>
              </a:ext>
            </a:extLst>
          </p:cNvPr>
          <p:cNvSpPr txBox="1"/>
          <p:nvPr/>
        </p:nvSpPr>
        <p:spPr>
          <a:xfrm>
            <a:off x="7880577" y="6183292"/>
            <a:ext cx="3308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Южная Корея</a:t>
            </a:r>
          </a:p>
        </p:txBody>
      </p:sp>
      <p:sp>
        <p:nvSpPr>
          <p:cNvPr id="6" name="!фотка">
            <a:extLst>
              <a:ext uri="{FF2B5EF4-FFF2-40B4-BE49-F238E27FC236}">
                <a16:creationId xmlns:a16="http://schemas.microsoft.com/office/drawing/2014/main" id="{621C193B-F4D7-42D6-BDEC-1E27F6673CA1}"/>
              </a:ext>
            </a:extLst>
          </p:cNvPr>
          <p:cNvSpPr/>
          <p:nvPr/>
        </p:nvSpPr>
        <p:spPr>
          <a:xfrm>
            <a:off x="-2895600" y="7467600"/>
            <a:ext cx="4267200" cy="2266335"/>
          </a:xfrm>
          <a:prstGeom prst="parallelogram">
            <a:avLst>
              <a:gd name="adj" fmla="val 52211"/>
            </a:avLst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D0C8AA-CC56-482E-B4FF-FF3BFCB78D14}"/>
              </a:ext>
            </a:extLst>
          </p:cNvPr>
          <p:cNvSpPr txBox="1"/>
          <p:nvPr/>
        </p:nvSpPr>
        <p:spPr>
          <a:xfrm>
            <a:off x="12042320" y="7394833"/>
            <a:ext cx="462643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800" dirty="0">
                <a:solidFill>
                  <a:srgbClr val="3C0A45"/>
                </a:solidFill>
                <a:latin typeface="Century Gothic" panose="020B0502020202020204" pitchFamily="34" charset="0"/>
              </a:rPr>
              <a:t>Северная Корея: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Мнимая демократия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Тоталитарный режим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Низкий уровень жизни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Слабая экономика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53189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Фиолетовый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218</Words>
  <Application>Microsoft Office PowerPoint</Application>
  <PresentationFormat>Широкоэкранный</PresentationFormat>
  <Paragraphs>67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Malgun Gothic</vt:lpstr>
      <vt:lpstr>Arial</vt:lpstr>
      <vt:lpstr>Calibri</vt:lpstr>
      <vt:lpstr>Calibri Light</vt:lpstr>
      <vt:lpstr>Century Gothic</vt:lpstr>
      <vt:lpstr>Roboto Condensed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Полина Юшкова</dc:creator>
  <cp:lastModifiedBy>Горев Максим Игоревич</cp:lastModifiedBy>
  <cp:revision>3</cp:revision>
  <dcterms:created xsi:type="dcterms:W3CDTF">2022-04-25T15:42:50Z</dcterms:created>
  <dcterms:modified xsi:type="dcterms:W3CDTF">2025-01-21T08:11:56Z</dcterms:modified>
</cp:coreProperties>
</file>