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76" r:id="rId4"/>
    <p:sldId id="277" r:id="rId5"/>
    <p:sldId id="278" r:id="rId6"/>
    <p:sldId id="259" r:id="rId7"/>
    <p:sldId id="258" r:id="rId8"/>
    <p:sldId id="270" r:id="rId9"/>
    <p:sldId id="274" r:id="rId10"/>
    <p:sldId id="261" r:id="rId11"/>
    <p:sldId id="262" r:id="rId12"/>
    <p:sldId id="264" r:id="rId13"/>
    <p:sldId id="263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190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Опрос</a:t>
            </a:r>
          </a:p>
        </c:rich>
      </c:tx>
      <c:layout>
        <c:manualLayout>
          <c:xMode val="edge"/>
          <c:yMode val="edge"/>
          <c:x val="0.4301007217847769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270792914648367"/>
          <c:y val="7.5615089471483724E-2"/>
          <c:w val="0.42305949256342956"/>
          <c:h val="0.5640793234179061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</c:v>
                </c:pt>
              </c:strCache>
            </c:strRef>
          </c:tx>
          <c:dLbls>
            <c:dLbl>
              <c:idx val="0"/>
              <c:layout>
                <c:manualLayout>
                  <c:x val="-6.6138342082239718E-2"/>
                  <c:y val="8.5063575386410031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C28-4F16-9940-2EF82627F111}"/>
                </c:ext>
              </c:extLst>
            </c:dLbl>
            <c:dLbl>
              <c:idx val="1"/>
              <c:layout>
                <c:manualLayout>
                  <c:x val="-9.3983377077865263E-2"/>
                  <c:y val="-7.2832458442694661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31,5%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28-4F16-9940-2EF82627F111}"/>
                </c:ext>
              </c:extLst>
            </c:dLbl>
            <c:dLbl>
              <c:idx val="2"/>
              <c:layout>
                <c:manualLayout>
                  <c:x val="-0.10825349956255469"/>
                  <c:y val="-0.23014683581219014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21%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C28-4F16-9940-2EF82627F111}"/>
                </c:ext>
              </c:extLst>
            </c:dLbl>
            <c:dLbl>
              <c:idx val="3"/>
              <c:layout>
                <c:manualLayout>
                  <c:x val="0.22488101487314086"/>
                  <c:y val="0.10521755613881591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10,5%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25-4D11-B456-AA8A89D1C477}"/>
                </c:ext>
              </c:extLst>
            </c:dLbl>
            <c:dLbl>
              <c:idx val="4"/>
              <c:layout>
                <c:manualLayout>
                  <c:x val="7.1614938757655289E-2"/>
                  <c:y val="6.7579177602799648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21%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25-4D11-B456-AA8A89D1C4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Знают, когда и как празднуется Рождество в Англии.</c:v>
                </c:pt>
                <c:pt idx="1">
                  <c:v>Знают, когда празднуется рождество в Англии, но не знают, как они празднуют.</c:v>
                </c:pt>
                <c:pt idx="2">
                  <c:v>Знают, когда и как празднуется рождество в Германии.</c:v>
                </c:pt>
                <c:pt idx="3">
                  <c:v>Знают, когда празднуется рождество в Германии, но не знают, как они празднуют.</c:v>
                </c:pt>
                <c:pt idx="4">
                  <c:v>Ничего не знают о Рождестве в этих странах.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C28-4F16-9940-2EF82627F1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egendEntry>
        <c:idx val="0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800"/>
            </a:pPr>
            <a:endParaRPr lang="ru-RU"/>
          </a:p>
        </c:txPr>
      </c:legendEntry>
      <c:layout>
        <c:manualLayout>
          <c:xMode val="edge"/>
          <c:yMode val="edge"/>
          <c:x val="0"/>
          <c:y val="0.63033047736624503"/>
          <c:w val="0.98774952970536556"/>
          <c:h val="0.36886518988460709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F25D1E8-9A0D-4D12-95E4-0477F00DF413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D8A9797-CE92-4C54-A4A7-851BD002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8143932" cy="2286016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 празднования  Рождества в Англии и Германии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04" y="4786322"/>
            <a:ext cx="6572296" cy="17145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ученик 9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«А» класса,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Вологжанин Артём.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иностранного языка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Наймушина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Михайловна.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улки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00174"/>
            <a:ext cx="9144000" cy="535782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Рождественские чулки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err="1" smtClean="0"/>
              <a:t>Christmas</a:t>
            </a:r>
            <a:r>
              <a:rPr lang="ru-RU" dirty="0" smtClean="0"/>
              <a:t> </a:t>
            </a:r>
            <a:r>
              <a:rPr lang="ru-RU" dirty="0" err="1" smtClean="0"/>
              <a:t>stockings</a:t>
            </a:r>
            <a:r>
              <a:rPr lang="ru-RU" dirty="0" smtClean="0"/>
              <a:t>/</a:t>
            </a:r>
            <a:r>
              <a:rPr lang="en-US" dirty="0" err="1" smtClean="0"/>
              <a:t>Weihnachtsocken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4000" b="1" dirty="0" smtClean="0"/>
              <a:t>Омела </a:t>
            </a:r>
            <a:r>
              <a:rPr lang="ru-RU" sz="4000" b="1" dirty="0"/>
              <a:t>– </a:t>
            </a:r>
            <a:r>
              <a:rPr lang="en-US" sz="4000" b="1" dirty="0" smtClean="0"/>
              <a:t>mistletoe</a:t>
            </a:r>
            <a:r>
              <a:rPr lang="ru-RU" sz="4000" b="1" dirty="0" smtClean="0"/>
              <a:t>/</a:t>
            </a:r>
            <a:r>
              <a:rPr lang="ru-RU" sz="4000" b="1" dirty="0" err="1" smtClean="0"/>
              <a:t>Пуансеттия</a:t>
            </a:r>
            <a:r>
              <a:rPr lang="en-US" sz="4000" b="1" dirty="0" smtClean="0"/>
              <a:t>-</a:t>
            </a:r>
            <a:r>
              <a:rPr lang="ru-RU" b="1" dirty="0"/>
              <a:t/>
            </a:r>
            <a:br>
              <a:rPr lang="ru-RU" b="1" dirty="0"/>
            </a:br>
            <a:r>
              <a:rPr lang="en-US" b="1" dirty="0" err="1" smtClean="0"/>
              <a:t>Weihnachtsstern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1428736"/>
            <a:ext cx="4929190" cy="542926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428736"/>
            <a:ext cx="4214810" cy="54292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сни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4488"/>
            <a:ext cx="9143999" cy="51966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Рождественские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песни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carols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i="1" dirty="0" err="1" smtClean="0"/>
              <a:t>Weinachtslieder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стол герм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00175"/>
            <a:ext cx="4643439" cy="5357826"/>
          </a:xfrm>
        </p:spPr>
      </p:pic>
      <p:pic>
        <p:nvPicPr>
          <p:cNvPr id="10" name="Содержимое 9" descr="англия стол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0" y="1500175"/>
            <a:ext cx="4487093" cy="535782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Рождественский стол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43050"/>
            <a:ext cx="4040188" cy="1712802"/>
          </a:xfrm>
        </p:spPr>
        <p:txBody>
          <a:bodyPr>
            <a:noAutofit/>
          </a:bodyPr>
          <a:lstStyle/>
          <a:p>
            <a:endParaRPr lang="en-US" sz="4400" dirty="0" smtClean="0">
              <a:solidFill>
                <a:srgbClr val="00B050"/>
              </a:solidFill>
            </a:endParaRPr>
          </a:p>
          <a:p>
            <a:endParaRPr lang="en-US" sz="4400" dirty="0">
              <a:solidFill>
                <a:srgbClr val="00B050"/>
              </a:solidFill>
            </a:endParaRPr>
          </a:p>
          <a:p>
            <a:endParaRPr lang="en-US" sz="4400" dirty="0" smtClean="0">
              <a:solidFill>
                <a:srgbClr val="00B050"/>
              </a:solidFill>
            </a:endParaRPr>
          </a:p>
          <a:p>
            <a:r>
              <a:rPr lang="ru-RU" sz="4400" dirty="0" smtClean="0">
                <a:solidFill>
                  <a:srgbClr val="00B050"/>
                </a:solidFill>
              </a:rPr>
              <a:t>Англия</a:t>
            </a:r>
            <a:endParaRPr lang="en-US" sz="4400" dirty="0" smtClean="0">
              <a:solidFill>
                <a:srgbClr val="00B050"/>
              </a:solidFill>
            </a:endParaRPr>
          </a:p>
          <a:p>
            <a:r>
              <a:rPr lang="en-US" i="1" dirty="0" smtClean="0">
                <a:solidFill>
                  <a:srgbClr val="FFFF00"/>
                </a:solidFill>
              </a:rPr>
              <a:t>turkey </a:t>
            </a:r>
            <a:r>
              <a:rPr lang="en-US" i="1" dirty="0">
                <a:solidFill>
                  <a:srgbClr val="FFFF00"/>
                </a:solidFill>
              </a:rPr>
              <a:t>accompanied by cranberry sauce</a:t>
            </a:r>
            <a:r>
              <a:rPr lang="en-US" i="1" dirty="0" smtClean="0">
                <a:solidFill>
                  <a:srgbClr val="FFFF00"/>
                </a:solidFill>
              </a:rPr>
              <a:t>,</a:t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err="1" smtClean="0">
                <a:solidFill>
                  <a:srgbClr val="FFFF00"/>
                </a:solidFill>
              </a:rPr>
              <a:t>christmas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>
                <a:solidFill>
                  <a:srgbClr val="FFFF00"/>
                </a:solidFill>
              </a:rPr>
              <a:t>pudding 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428736"/>
            <a:ext cx="3744416" cy="1785380"/>
          </a:xfrm>
        </p:spPr>
        <p:txBody>
          <a:bodyPr>
            <a:noAutofit/>
          </a:bodyPr>
          <a:lstStyle/>
          <a:p>
            <a:endParaRPr lang="en-US" sz="4400" dirty="0" smtClean="0">
              <a:solidFill>
                <a:srgbClr val="FFFF00"/>
              </a:solidFill>
            </a:endParaRPr>
          </a:p>
          <a:p>
            <a:endParaRPr lang="en-US" sz="4400" dirty="0">
              <a:solidFill>
                <a:srgbClr val="FFFF00"/>
              </a:solidFill>
            </a:endParaRPr>
          </a:p>
          <a:p>
            <a:endParaRPr lang="en-US" sz="4400" dirty="0" smtClean="0">
              <a:solidFill>
                <a:srgbClr val="FFFF00"/>
              </a:solidFill>
            </a:endParaRPr>
          </a:p>
          <a:p>
            <a:r>
              <a:rPr lang="ru-RU" sz="4400" dirty="0" smtClean="0">
                <a:solidFill>
                  <a:srgbClr val="00B050"/>
                </a:solidFill>
              </a:rPr>
              <a:t>Германия</a:t>
            </a:r>
            <a:endParaRPr lang="en-US" sz="4400" dirty="0">
              <a:solidFill>
                <a:srgbClr val="00B050"/>
              </a:solidFill>
            </a:endParaRPr>
          </a:p>
          <a:p>
            <a:r>
              <a:rPr lang="en-US" sz="2800" dirty="0" err="1" smtClean="0">
                <a:solidFill>
                  <a:srgbClr val="FFFF00"/>
                </a:solidFill>
              </a:rPr>
              <a:t>Weihnachtsgans</a:t>
            </a:r>
            <a:r>
              <a:rPr lang="en-US" sz="2800" dirty="0">
                <a:solidFill>
                  <a:srgbClr val="FFFF00"/>
                </a:solidFill>
              </a:rPr>
              <a:t>,</a:t>
            </a:r>
            <a:endParaRPr lang="en-US" sz="4400" dirty="0" smtClean="0">
              <a:solidFill>
                <a:srgbClr val="FFFF00"/>
              </a:solidFill>
            </a:endParaRPr>
          </a:p>
          <a:p>
            <a:r>
              <a:rPr lang="en-US" sz="2800" dirty="0" err="1" smtClean="0">
                <a:solidFill>
                  <a:srgbClr val="FFFF00"/>
                </a:solidFill>
              </a:rPr>
              <a:t>Lebkuchen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Jnrhsnrb  с рождеством по немецки и английс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" y="0"/>
            <a:ext cx="91689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44408" cy="1138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i="1" dirty="0" err="1" smtClean="0">
                <a:solidFill>
                  <a:srgbClr val="FFFF00"/>
                </a:solidFill>
                <a:latin typeface="Bahnschrift" pitchFamily="34" charset="0"/>
              </a:rPr>
              <a:t>Frohe</a:t>
            </a:r>
            <a:r>
              <a:rPr lang="en-US" i="1" dirty="0" smtClean="0">
                <a:solidFill>
                  <a:srgbClr val="FFFF00"/>
                </a:solidFill>
                <a:latin typeface="Bahnschrift" pitchFamily="34" charset="0"/>
              </a:rPr>
              <a:t> </a:t>
            </a:r>
            <a:r>
              <a:rPr lang="en-US" i="1" dirty="0" err="1">
                <a:solidFill>
                  <a:srgbClr val="FFFF00"/>
                </a:solidFill>
                <a:latin typeface="Bahnschrift" pitchFamily="34" charset="0"/>
              </a:rPr>
              <a:t>Weihnachten</a:t>
            </a:r>
            <a:r>
              <a:rPr lang="en-US" i="1" dirty="0" smtClean="0">
                <a:solidFill>
                  <a:srgbClr val="FFFF00"/>
                </a:solidFill>
                <a:latin typeface="Bahnschrift" pitchFamily="34" charset="0"/>
              </a:rPr>
              <a:t>! </a:t>
            </a:r>
            <a:r>
              <a:rPr lang="en-US" i="1" dirty="0">
                <a:solidFill>
                  <a:srgbClr val="FFFF00"/>
                </a:solidFill>
                <a:latin typeface="Bahnschrift" pitchFamily="34" charset="0"/>
              </a:rPr>
              <a:t/>
            </a:r>
            <a:br>
              <a:rPr lang="en-US" i="1" dirty="0">
                <a:solidFill>
                  <a:srgbClr val="FFFF00"/>
                </a:solidFill>
                <a:latin typeface="Bahnschrift" pitchFamily="34" charset="0"/>
              </a:rPr>
            </a:br>
            <a:r>
              <a:rPr lang="en-US" i="1" dirty="0" smtClean="0">
                <a:solidFill>
                  <a:srgbClr val="FFFF00"/>
                </a:solidFill>
                <a:latin typeface="Bahnschrift" pitchFamily="34" charset="0"/>
              </a:rPr>
              <a:t>       Merry </a:t>
            </a:r>
            <a:r>
              <a:rPr lang="en-US" i="1" dirty="0">
                <a:solidFill>
                  <a:srgbClr val="FFFF00"/>
                </a:solidFill>
                <a:latin typeface="Bahnschrift" pitchFamily="34" charset="0"/>
              </a:rPr>
              <a:t>Christmas </a:t>
            </a:r>
            <a:r>
              <a:rPr lang="en-US" i="1" dirty="0" smtClean="0">
                <a:solidFill>
                  <a:srgbClr val="FFFF00"/>
                </a:solidFill>
                <a:latin typeface="Bahnschrift" pitchFamily="34" charset="0"/>
              </a:rPr>
              <a:t>!</a:t>
            </a:r>
            <a:endParaRPr lang="ru-RU" i="1" dirty="0">
              <a:solidFill>
                <a:srgbClr val="FFFF00"/>
              </a:solidFill>
              <a:latin typeface="Bahnschrif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938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/>
              <a:t>Цель проекта</a:t>
            </a:r>
            <a:r>
              <a:rPr lang="en-US" sz="4000" dirty="0" smtClean="0"/>
              <a:t>:</a:t>
            </a:r>
            <a:r>
              <a:rPr lang="ru-RU" sz="4000" dirty="0" smtClean="0"/>
              <a:t> Изучить и сравнить традиции и обычаи празднования Рождества в Англии и Германии.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i="1" dirty="0" smtClean="0"/>
              <a:t>Задачи проекта</a:t>
            </a:r>
            <a:r>
              <a:rPr lang="en-US" sz="4000" dirty="0" smtClean="0"/>
              <a:t>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1. Узнать историю, традиции празднования Рождества в Англии</a:t>
            </a:r>
            <a:r>
              <a:rPr lang="en-US" sz="4000" dirty="0" smtClean="0"/>
              <a:t> </a:t>
            </a:r>
            <a:r>
              <a:rPr lang="ru-RU" sz="4000" dirty="0" smtClean="0"/>
              <a:t>и Германии.</a:t>
            </a:r>
            <a:br>
              <a:rPr lang="ru-RU" sz="4000" dirty="0" smtClean="0"/>
            </a:br>
            <a:r>
              <a:rPr lang="ru-RU" sz="4000" dirty="0" smtClean="0"/>
              <a:t>2. Проанализировать их сходство и различие.</a:t>
            </a:r>
            <a:br>
              <a:rPr lang="ru-RU" sz="4000" dirty="0" smtClean="0"/>
            </a:br>
            <a:r>
              <a:rPr lang="ru-RU" sz="4000" dirty="0" smtClean="0"/>
              <a:t>3. Создать презентацию по теме для показа в классе.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Актуальность</a:t>
            </a:r>
            <a:br>
              <a:rPr lang="ru-RU" b="1" dirty="0" smtClean="0"/>
            </a:br>
            <a:r>
              <a:rPr lang="ru-RU" dirty="0" smtClean="0"/>
              <a:t>Из проведённого мной опроса следует, что большинство людей не знают, как и когда празднуют рождество в других странах. Поэтому я захотел узнать больше о Рождестве и сравнить то, как празднуют этот замечательный праздник в Англии и Германии.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НТА КАМИН ЕЛК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2984"/>
            <a:ext cx="9144000" cy="60007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Рождество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hr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istmas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Weihnachten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рождс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5860"/>
            <a:ext cx="4497388" cy="5572139"/>
          </a:xfrm>
        </p:spPr>
      </p:pic>
      <p:pic>
        <p:nvPicPr>
          <p:cNvPr id="8" name="Содержимое 7" descr="Рождество в ГЕрмании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5" y="1285860"/>
            <a:ext cx="4714876" cy="55721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празднуют рождество?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57298"/>
            <a:ext cx="4040188" cy="63976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Англия</a:t>
            </a:r>
            <a:endParaRPr lang="ru-RU" sz="5400" dirty="0">
              <a:solidFill>
                <a:srgbClr val="00B0F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29124" y="1357298"/>
            <a:ext cx="4041775" cy="63976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Германия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германия свечи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85860"/>
            <a:ext cx="4571999" cy="5572140"/>
          </a:xfrm>
        </p:spPr>
      </p:pic>
      <p:pic>
        <p:nvPicPr>
          <p:cNvPr id="7" name="Содержимое 6" descr="АДКАЕНТ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5860"/>
            <a:ext cx="4561705" cy="55721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Advent</a:t>
            </a:r>
            <a:r>
              <a:rPr lang="ru-RU" dirty="0" smtClean="0"/>
              <a:t>/</a:t>
            </a:r>
            <a:r>
              <a:rPr lang="en-US" dirty="0" err="1" smtClean="0"/>
              <a:t>Adventzeit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3971924" cy="889015"/>
          </a:xfrm>
        </p:spPr>
        <p:txBody>
          <a:bodyPr>
            <a:noAutofit/>
          </a:bodyPr>
          <a:lstStyle/>
          <a:p>
            <a:r>
              <a:rPr lang="en-US" sz="2800" dirty="0" err="1">
                <a:solidFill>
                  <a:srgbClr val="FFFF00"/>
                </a:solidFill>
              </a:rPr>
              <a:t>Adventskalender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А</a:t>
            </a:r>
            <a:r>
              <a:rPr lang="en-US" sz="2800" dirty="0" err="1" smtClean="0">
                <a:solidFill>
                  <a:srgbClr val="FFFF00"/>
                </a:solidFill>
              </a:rPr>
              <a:t>dventcalendar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285860"/>
            <a:ext cx="4041775" cy="1927116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</a:rPr>
              <a:t>Adventskranz</a:t>
            </a:r>
            <a:r>
              <a:rPr lang="en-US" sz="2800" dirty="0" smtClean="0">
                <a:solidFill>
                  <a:srgbClr val="FFFF00"/>
                </a:solidFill>
              </a:rPr>
              <a:t> |Christmas </a:t>
            </a:r>
            <a:r>
              <a:rPr lang="en-US" sz="2800" dirty="0">
                <a:solidFill>
                  <a:srgbClr val="FFFF00"/>
                </a:solidFill>
              </a:rPr>
              <a:t>wreaths</a:t>
            </a:r>
          </a:p>
          <a:p>
            <a:r>
              <a:rPr lang="en-US" sz="2800" dirty="0" err="1" smtClean="0">
                <a:solidFill>
                  <a:srgbClr val="FFFF00"/>
                </a:solidFill>
              </a:rPr>
              <a:t>Adventskerze|candles</a:t>
            </a:r>
            <a:endParaRPr lang="en-US" sz="2800" dirty="0">
              <a:solidFill>
                <a:srgbClr val="FFFF00"/>
              </a:solidFill>
            </a:endParaRPr>
          </a:p>
          <a:p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santa.pn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572001" y="1142984"/>
            <a:ext cx="4556872" cy="5715016"/>
          </a:xfrm>
        </p:spPr>
      </p:pic>
      <p:pic>
        <p:nvPicPr>
          <p:cNvPr id="11" name="Содержимое 10" descr="мичмсчми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1" y="1142985"/>
            <a:ext cx="4548609" cy="57150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Santa Claus/</a:t>
            </a:r>
            <a:r>
              <a:rPr lang="en-US" dirty="0" err="1" smtClean="0"/>
              <a:t>Weihnachtsmann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28736"/>
            <a:ext cx="4040188" cy="42544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Англия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2" y="1357298"/>
            <a:ext cx="4041775" cy="49688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Германия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ёлк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43050"/>
            <a:ext cx="4429124" cy="5214951"/>
          </a:xfrm>
        </p:spPr>
      </p:pic>
      <p:pic>
        <p:nvPicPr>
          <p:cNvPr id="1026" name="Picture 2" descr="C:\Users\Admin\Desktop\ел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643050"/>
            <a:ext cx="4714876" cy="52815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Рождественская елка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Christmas tree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Weihnachtsbaum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86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Bahnschrift</vt:lpstr>
      <vt:lpstr>Calibri</vt:lpstr>
      <vt:lpstr>Georgia</vt:lpstr>
      <vt:lpstr>Times New Roman</vt:lpstr>
      <vt:lpstr>Trebuchet MS</vt:lpstr>
      <vt:lpstr>Wingdings 2</vt:lpstr>
      <vt:lpstr>Тема Office</vt:lpstr>
      <vt:lpstr>Городская</vt:lpstr>
      <vt:lpstr>Сравнение празднования  Рождества в Англии и Германии</vt:lpstr>
      <vt:lpstr>Цель проекта: Изучить и сравнить традиции и обычаи празднования Рождества в Англии и Германии.  Задачи проекта: 1. Узнать историю, традиции празднования Рождества в Англии и Германии. 2. Проанализировать их сходство и различие. 3. Создать презентацию по теме для показа в классе.</vt:lpstr>
      <vt:lpstr>Актуальность Из проведённого мной опроса следует, что большинство людей не знают, как и когда празднуют рождество в других странах. Поэтому я захотел узнать больше о Рождестве и сравнить то, как празднуют этот замечательный праздник в Англии и Германии.</vt:lpstr>
      <vt:lpstr>Презентация PowerPoint</vt:lpstr>
      <vt:lpstr>Рождество  (Christmas / Weihnachten)  </vt:lpstr>
      <vt:lpstr>Когда празднуют рождество?</vt:lpstr>
      <vt:lpstr>Advent/Adventzeit</vt:lpstr>
      <vt:lpstr>Santa Claus/Weihnachtsmann</vt:lpstr>
      <vt:lpstr>Рождественская елка  (Christmas tree/Weihnachtsbaum) </vt:lpstr>
      <vt:lpstr>Рождественские чулки  (Christmas stockings/Weihnachtsocken)</vt:lpstr>
      <vt:lpstr>  Омела – mistletoe/Пуансеттия- Weihnachtsstern  </vt:lpstr>
      <vt:lpstr>Рождественские песни  (Christmas carols/Weinachtslieder)</vt:lpstr>
      <vt:lpstr>Рождественский стол</vt:lpstr>
      <vt:lpstr>                Frohe Weihnachten!         Merry Christmas 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Горев Максим Игоревич</cp:lastModifiedBy>
  <cp:revision>47</cp:revision>
  <dcterms:created xsi:type="dcterms:W3CDTF">2019-11-27T20:04:03Z</dcterms:created>
  <dcterms:modified xsi:type="dcterms:W3CDTF">2025-01-21T08:13:18Z</dcterms:modified>
</cp:coreProperties>
</file>