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21" r:id="rId2"/>
    <p:sldId id="282" r:id="rId3"/>
    <p:sldId id="284" r:id="rId4"/>
    <p:sldId id="286" r:id="rId5"/>
    <p:sldId id="287" r:id="rId6"/>
    <p:sldId id="289" r:id="rId7"/>
    <p:sldId id="280" r:id="rId8"/>
    <p:sldId id="290" r:id="rId9"/>
    <p:sldId id="314" r:id="rId10"/>
    <p:sldId id="331" r:id="rId11"/>
    <p:sldId id="330" r:id="rId12"/>
    <p:sldId id="294" r:id="rId13"/>
    <p:sldId id="332" r:id="rId14"/>
    <p:sldId id="333" r:id="rId15"/>
    <p:sldId id="334" r:id="rId16"/>
    <p:sldId id="295" r:id="rId17"/>
    <p:sldId id="293" r:id="rId18"/>
    <p:sldId id="296" r:id="rId19"/>
    <p:sldId id="297" r:id="rId20"/>
    <p:sldId id="299" r:id="rId21"/>
    <p:sldId id="302" r:id="rId22"/>
    <p:sldId id="298" r:id="rId23"/>
    <p:sldId id="300" r:id="rId24"/>
    <p:sldId id="301" r:id="rId25"/>
    <p:sldId id="303" r:id="rId26"/>
    <p:sldId id="304" r:id="rId27"/>
    <p:sldId id="305" r:id="rId28"/>
    <p:sldId id="315" r:id="rId29"/>
    <p:sldId id="328" r:id="rId30"/>
    <p:sldId id="306" r:id="rId31"/>
    <p:sldId id="307" r:id="rId32"/>
    <p:sldId id="329"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12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80BAF63-6F9D-47A1-A7CC-69FA466531EA}" type="datetimeFigureOut">
              <a:rPr lang="ru-RU" smtClean="0"/>
              <a:pPr/>
              <a:t>06.12.2024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1A5020-0B15-43CA-AE15-C338EDA94336}" type="slidenum">
              <a:rPr lang="ru-RU" smtClean="0"/>
              <a:pPr/>
              <a:t>‹#›</a:t>
            </a:fld>
            <a:endParaRPr lang="ru-RU"/>
          </a:p>
        </p:txBody>
      </p:sp>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0BAF63-6F9D-47A1-A7CC-69FA466531EA}" type="datetimeFigureOut">
              <a:rPr lang="ru-RU" smtClean="0"/>
              <a:pPr/>
              <a:t>06.12.2024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1A5020-0B15-43CA-AE15-C338EDA94336}" type="slidenum">
              <a:rPr lang="ru-RU" smtClean="0"/>
              <a:pPr/>
              <a:t>‹#›</a:t>
            </a:fld>
            <a:endParaRPr lang="ru-RU"/>
          </a:p>
        </p:txBody>
      </p:sp>
    </p:spTree>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0BAF63-6F9D-47A1-A7CC-69FA466531EA}" type="datetimeFigureOut">
              <a:rPr lang="ru-RU" smtClean="0"/>
              <a:pPr/>
              <a:t>06.12.2024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1A5020-0B15-43CA-AE15-C338EDA94336}" type="slidenum">
              <a:rPr lang="ru-RU" smtClean="0"/>
              <a:pPr/>
              <a:t>‹#›</a:t>
            </a:fld>
            <a:endParaRPr lang="ru-RU"/>
          </a:p>
        </p:txBody>
      </p:sp>
    </p:spTree>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0BAF63-6F9D-47A1-A7CC-69FA466531EA}" type="datetimeFigureOut">
              <a:rPr lang="ru-RU" smtClean="0"/>
              <a:pPr/>
              <a:t>06.12.2024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1A5020-0B15-43CA-AE15-C338EDA94336}" type="slidenum">
              <a:rPr lang="ru-RU" smtClean="0"/>
              <a:pPr/>
              <a:t>‹#›</a:t>
            </a:fld>
            <a:endParaRPr lang="ru-RU"/>
          </a:p>
        </p:txBody>
      </p:sp>
    </p:spTree>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80BAF63-6F9D-47A1-A7CC-69FA466531EA}" type="datetimeFigureOut">
              <a:rPr lang="ru-RU" smtClean="0"/>
              <a:pPr/>
              <a:t>06.12.2024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1A5020-0B15-43CA-AE15-C338EDA94336}" type="slidenum">
              <a:rPr lang="ru-RU" smtClean="0"/>
              <a:pPr/>
              <a:t>‹#›</a:t>
            </a:fld>
            <a:endParaRPr lang="ru-RU"/>
          </a:p>
        </p:txBody>
      </p:sp>
    </p:spTree>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80BAF63-6F9D-47A1-A7CC-69FA466531EA}" type="datetimeFigureOut">
              <a:rPr lang="ru-RU" smtClean="0"/>
              <a:pPr/>
              <a:t>06.12.2024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1A5020-0B15-43CA-AE15-C338EDA94336}" type="slidenum">
              <a:rPr lang="ru-RU" smtClean="0"/>
              <a:pPr/>
              <a:t>‹#›</a:t>
            </a:fld>
            <a:endParaRPr lang="ru-RU"/>
          </a:p>
        </p:txBody>
      </p:sp>
    </p:spTree>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80BAF63-6F9D-47A1-A7CC-69FA466531EA}" type="datetimeFigureOut">
              <a:rPr lang="ru-RU" smtClean="0"/>
              <a:pPr/>
              <a:t>06.12.2024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A1A5020-0B15-43CA-AE15-C338EDA94336}" type="slidenum">
              <a:rPr lang="ru-RU" smtClean="0"/>
              <a:pPr/>
              <a:t>‹#›</a:t>
            </a:fld>
            <a:endParaRPr lang="ru-RU"/>
          </a:p>
        </p:txBody>
      </p:sp>
    </p:spTree>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80BAF63-6F9D-47A1-A7CC-69FA466531EA}" type="datetimeFigureOut">
              <a:rPr lang="ru-RU" smtClean="0"/>
              <a:pPr/>
              <a:t>06.12.2024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A1A5020-0B15-43CA-AE15-C338EDA94336}" type="slidenum">
              <a:rPr lang="ru-RU" smtClean="0"/>
              <a:pPr/>
              <a:t>‹#›</a:t>
            </a:fld>
            <a:endParaRPr lang="ru-RU"/>
          </a:p>
        </p:txBody>
      </p:sp>
    </p:spTree>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80BAF63-6F9D-47A1-A7CC-69FA466531EA}" type="datetimeFigureOut">
              <a:rPr lang="ru-RU" smtClean="0"/>
              <a:pPr/>
              <a:t>06.12.2024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A1A5020-0B15-43CA-AE15-C338EDA94336}" type="slidenum">
              <a:rPr lang="ru-RU" smtClean="0"/>
              <a:pPr/>
              <a:t>‹#›</a:t>
            </a:fld>
            <a:endParaRPr lang="ru-RU"/>
          </a:p>
        </p:txBody>
      </p:sp>
    </p:spTree>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80BAF63-6F9D-47A1-A7CC-69FA466531EA}" type="datetimeFigureOut">
              <a:rPr lang="ru-RU" smtClean="0"/>
              <a:pPr/>
              <a:t>06.12.2024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1A5020-0B15-43CA-AE15-C338EDA94336}" type="slidenum">
              <a:rPr lang="ru-RU" smtClean="0"/>
              <a:pPr/>
              <a:t>‹#›</a:t>
            </a:fld>
            <a:endParaRPr lang="ru-RU"/>
          </a:p>
        </p:txBody>
      </p:sp>
    </p:spTree>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80BAF63-6F9D-47A1-A7CC-69FA466531EA}" type="datetimeFigureOut">
              <a:rPr lang="ru-RU" smtClean="0"/>
              <a:pPr/>
              <a:t>06.12.2024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1A5020-0B15-43CA-AE15-C338EDA94336}" type="slidenum">
              <a:rPr lang="ru-RU" smtClean="0"/>
              <a:pPr/>
              <a:t>‹#›</a:t>
            </a:fld>
            <a:endParaRPr lang="ru-RU"/>
          </a:p>
        </p:txBody>
      </p:sp>
    </p:spTree>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BAF63-6F9D-47A1-A7CC-69FA466531EA}" type="datetimeFigureOut">
              <a:rPr lang="ru-RU" smtClean="0"/>
              <a:pPr/>
              <a:t>06.12.2024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A5020-0B15-43CA-AE15-C338EDA9433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9.xml"/><Relationship Id="rId4" Type="http://schemas.openxmlformats.org/officeDocument/2006/relationships/image" Target="../media/image28.gif"/></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7"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slide" Target="slide20.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slide" Target="slide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gif"/><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png"/><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slide" Target="slide24.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3.gif"/><Relationship Id="rId5" Type="http://schemas.openxmlformats.org/officeDocument/2006/relationships/slide" Target="slide26.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3.gif"/><Relationship Id="rId4" Type="http://schemas.openxmlformats.org/officeDocument/2006/relationships/slide" Target="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3.gif"/><Relationship Id="rId4" Type="http://schemas.openxmlformats.org/officeDocument/2006/relationships/slide" Target="slide26.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hyperlink" Target="https://yandex.ru/images/search?p=3&amp;text=&#1084;&#1077;&#1076;&#1074;&#1077;&#1076;&#1100;%20&#1082;&#1072;&#1088;&#1090;&#1080;&#1085;&#1082;&#1072;%20&#1076;&#1083;&#1103;%20&#1076;&#1077;&#1090;&#1077;&#1081;&amp;img_url=https://cs6.livemaster.ru/storage/57/9d/3108b609c05ed05ef1293d6f74gj.jpg&amp;pos=100&amp;rpt=simage" TargetMode="External"/><Relationship Id="rId3" Type="http://schemas.openxmlformats.org/officeDocument/2006/relationships/hyperlink" Target="https://yandex.ru/images/search?text=&#1082;&#1072;&#1088;&#1090;&#1080;&#1085;&#1082;&#1072;%20&#1083;&#1077;&#1089;&#1085;&#1072;&#1103;%20&#1087;&#1086;&#1083;&#1103;&#1085;&#1082;&#1072;%20&#1076;&#1083;&#1103;%20&#1076;&#1077;&#1090;&#1077;&#1081;&amp;img_url=https://www.metod-kopilka.ru/images/doc/6/50016/1/img16.jpg&amp;pos=2&amp;rpt=simage&amp;lr=50" TargetMode="External"/><Relationship Id="rId7" Type="http://schemas.openxmlformats.org/officeDocument/2006/relationships/hyperlink" Target="https://yandex.ru/images/search?text=&#1076;&#1077;&#1076;&#1082;&#1072;%20&#1082;&#1072;&#1088;&#1090;&#1080;&#1085;&#1082;&#1072;%20&#1076;&#1083;&#1103;%20&#1076;&#1077;&#1090;&#1077;&#1081;&amp;img_url=https://otvet.imgsmail.ru/download/875a8375f91de049494d6073098e8a2f_eb29ebe43619b5ab6a0ab0a2af5cf260.jpg&amp;pos=5&amp;rpt=simage" TargetMode="External"/><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hyperlink" Target="https://yandex.ru/images/search?text=&#1073;&#1072;&#1073;&#1082;&#1072;%20&#1082;&#1072;&#1088;&#1090;&#1080;&#1085;&#1082;&#1072;%20&#1076;&#1083;&#1103;%20&#1076;&#1077;&#1090;&#1077;&#1081;&amp;img_url=https://moderngranny.ru/wpcontent/uploads/2016/02/grandma.gif&amp;pos=3&amp;rpt=simage" TargetMode="External"/><Relationship Id="rId5" Type="http://schemas.openxmlformats.org/officeDocument/2006/relationships/hyperlink" Target="https://yandex.ru/images/search?text=&#1082;&#1086;&#1083;&#1086;&#1073;&#1086;&#1082;%20&#1082;&#1072;&#1088;&#1090;&#1080;&#1085;&#1082;&#1072;%20&#1076;&#1083;&#1103;%20&#1076;&#1077;&#1090;&#1077;&#1081;&amp;img_url=https://afisha.sarbc.ru/i/files/2016/11/7/bagrov_s_a_zhil_u_deda_kolobok_0.jpg&amp;pos=19&amp;rpt=simage" TargetMode="External"/><Relationship Id="rId4" Type="http://schemas.openxmlformats.org/officeDocument/2006/relationships/hyperlink" Target="https://yandex.ru/images/search?text=&#1080;&#1079;&#1073;&#1072;%20&#1074;&#1085;&#1091;&#1090;&#1088;&#1080;%20&#1082;&#1072;&#1088;&#1090;&#1080;&#1085;&#1082;&#1072;%20&#1076;&#1083;&#1103;%20&#1076;&#1077;&#1090;&#1077;&#1081;&amp;img_url=https://natashar-shat-dou18.edumsko.ru/uploads/4000/15516/persona/news/.thumbs/russkaya_izba.jpg?1501429447&amp;pos=0&amp;rpt=simage"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slide" Target="slide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16.xml"/><Relationship Id="rId7" Type="http://schemas.openxmlformats.org/officeDocument/2006/relationships/slide" Target="slide7.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slide" Target="slide12.xml"/><Relationship Id="rId10" Type="http://schemas.openxmlformats.org/officeDocument/2006/relationships/slide" Target="slide9.xml"/><Relationship Id="rId4" Type="http://schemas.openxmlformats.org/officeDocument/2006/relationships/image" Target="../media/image15.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148221" y="1052736"/>
            <a:ext cx="7698325" cy="2585323"/>
          </a:xfrm>
          <a:prstGeom prst="rect">
            <a:avLst/>
          </a:prstGeom>
          <a:noFill/>
        </p:spPr>
        <p:txBody>
          <a:bodyPr wrap="none" lIns="91440" tIns="45720" rIns="91440" bIns="45720">
            <a:spAutoFit/>
          </a:bodyPr>
          <a:lstStyle/>
          <a:p>
            <a:pPr algn="ctr"/>
            <a:r>
              <a:rPr lang="ru-RU" sz="5400" b="1" cap="none"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Путешествие Колобка </a:t>
            </a:r>
            <a:endPar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ru-RU"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или </a:t>
            </a: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удивительное </a:t>
            </a:r>
          </a:p>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рядом</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5" name="Picture 2" descr="C:\Users\учитель\Desktop\i (10).png">
            <a:hlinkClick r:id="rId3" action="ppaction://hlinksldjump"/>
          </p:cNvPr>
          <p:cNvPicPr>
            <a:picLocks noChangeAspect="1" noChangeArrowheads="1"/>
          </p:cNvPicPr>
          <p:nvPr/>
        </p:nvPicPr>
        <p:blipFill>
          <a:blip r:embed="rId4" cstate="print"/>
          <a:srcRect/>
          <a:stretch>
            <a:fillRect/>
          </a:stretch>
        </p:blipFill>
        <p:spPr bwMode="auto">
          <a:xfrm>
            <a:off x="3131840" y="3645024"/>
            <a:ext cx="2450795" cy="2200146"/>
          </a:xfrm>
          <a:prstGeom prst="rect">
            <a:avLst/>
          </a:prstGeom>
          <a:noFill/>
        </p:spPr>
      </p:pic>
      <p:sp>
        <p:nvSpPr>
          <p:cNvPr id="6" name="Прямоугольник 5"/>
          <p:cNvSpPr/>
          <p:nvPr/>
        </p:nvSpPr>
        <p:spPr>
          <a:xfrm>
            <a:off x="4644008" y="5733256"/>
            <a:ext cx="4176464" cy="112474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 учитель начальных классов</a:t>
            </a:r>
          </a:p>
          <a:p>
            <a:pPr algn="ctr"/>
            <a:r>
              <a:rPr lang="ru-RU" b="1" dirty="0" smtClean="0">
                <a:solidFill>
                  <a:schemeClr val="tx1"/>
                </a:solidFill>
                <a:latin typeface="Times New Roman" pitchFamily="18" charset="0"/>
                <a:cs typeface="Times New Roman" pitchFamily="18" charset="0"/>
              </a:rPr>
              <a:t> МКОУ СОШ п.Рудничный </a:t>
            </a:r>
          </a:p>
          <a:p>
            <a:pPr algn="ctr"/>
            <a:r>
              <a:rPr lang="ru-RU" b="1" dirty="0" err="1" smtClean="0">
                <a:solidFill>
                  <a:schemeClr val="tx1"/>
                </a:solidFill>
                <a:latin typeface="Times New Roman" pitchFamily="18" charset="0"/>
                <a:cs typeface="Times New Roman" pitchFamily="18" charset="0"/>
              </a:rPr>
              <a:t>Утемова</a:t>
            </a:r>
            <a:r>
              <a:rPr lang="ru-RU" b="1" dirty="0" smtClean="0">
                <a:solidFill>
                  <a:schemeClr val="tx1"/>
                </a:solidFill>
                <a:latin typeface="Times New Roman" pitchFamily="18" charset="0"/>
                <a:cs typeface="Times New Roman" pitchFamily="18" charset="0"/>
              </a:rPr>
              <a:t> Елена Николаевна</a:t>
            </a:r>
            <a:endParaRPr lang="ru-RU" b="1" dirty="0">
              <a:solidFill>
                <a:schemeClr val="tx1"/>
              </a:solidFill>
              <a:latin typeface="Times New Roman" pitchFamily="18" charset="0"/>
              <a:cs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учитель\Desktop\i (8).png"/>
          <p:cNvPicPr>
            <a:picLocks noChangeAspect="1" noChangeArrowheads="1"/>
          </p:cNvPicPr>
          <p:nvPr/>
        </p:nvPicPr>
        <p:blipFill>
          <a:blip r:embed="rId2" cstate="print"/>
          <a:srcRect/>
          <a:stretch>
            <a:fillRect/>
          </a:stretch>
        </p:blipFill>
        <p:spPr bwMode="auto">
          <a:xfrm>
            <a:off x="467544" y="980728"/>
            <a:ext cx="3221885" cy="5373216"/>
          </a:xfrm>
          <a:prstGeom prst="rect">
            <a:avLst/>
          </a:prstGeom>
          <a:noFill/>
        </p:spPr>
      </p:pic>
      <p:sp>
        <p:nvSpPr>
          <p:cNvPr id="5" name="Прямоугольник 4"/>
          <p:cNvSpPr/>
          <p:nvPr/>
        </p:nvSpPr>
        <p:spPr>
          <a:xfrm>
            <a:off x="4427984" y="980728"/>
            <a:ext cx="4104456"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Ель – дерево хвойное,    вечнозелёное. Но хвоя ели совсем не вечная. Через каждые 5 – 7 лет еловые хвоинки опадают. Не все сразу, а примерно седьмую часть своей хвои ель сбрасывает каждую осень. Это, конечно, незаметно, вот только жёлтые иголки на земле под деревом подтверждают это. </a:t>
            </a:r>
          </a:p>
          <a:p>
            <a:pPr algn="ctr"/>
            <a:endParaRPr lang="ru-RU" sz="2000" dirty="0" smtClean="0">
              <a:solidFill>
                <a:schemeClr val="tx1"/>
              </a:solidFill>
              <a:latin typeface="Times New Roman" pitchFamily="18" charset="0"/>
              <a:cs typeface="Times New Roman" pitchFamily="18" charset="0"/>
            </a:endParaRPr>
          </a:p>
          <a:p>
            <a:pPr algn="ctr"/>
            <a:r>
              <a:rPr lang="ru-RU" sz="2000" dirty="0" smtClean="0">
                <a:solidFill>
                  <a:schemeClr val="tx1"/>
                </a:solidFill>
                <a:latin typeface="Times New Roman" pitchFamily="18" charset="0"/>
                <a:cs typeface="Times New Roman" pitchFamily="18" charset="0"/>
              </a:rPr>
              <a:t>Большая часть бумаги во всём мире делается именно из ели.</a:t>
            </a:r>
          </a:p>
          <a:p>
            <a:pPr algn="ctr"/>
            <a:endParaRPr lang="ru-RU" sz="2000" b="1" dirty="0" smtClean="0">
              <a:solidFill>
                <a:schemeClr val="tx1"/>
              </a:solidFill>
              <a:latin typeface="Times New Roman" pitchFamily="18" charset="0"/>
              <a:cs typeface="Times New Roman" pitchFamily="18" charset="0"/>
            </a:endParaRPr>
          </a:p>
          <a:p>
            <a:pPr algn="ctr"/>
            <a:r>
              <a:rPr lang="ru-RU" sz="2000" b="1" dirty="0" smtClean="0">
                <a:solidFill>
                  <a:schemeClr val="tx1"/>
                </a:solidFill>
                <a:latin typeface="Times New Roman" pitchFamily="18" charset="0"/>
                <a:cs typeface="Times New Roman" pitchFamily="18" charset="0"/>
              </a:rPr>
              <a:t> </a:t>
            </a:r>
            <a:endParaRPr lang="ru-RU" sz="2000" dirty="0" smtClean="0">
              <a:solidFill>
                <a:schemeClr val="tx1"/>
              </a:solidFill>
            </a:endParaRPr>
          </a:p>
          <a:p>
            <a:pPr algn="ctr"/>
            <a:endParaRPr lang="ru-RU" sz="2000" b="1" dirty="0">
              <a:solidFill>
                <a:schemeClr val="tx1"/>
              </a:solidFill>
              <a:latin typeface="Times New Roman" pitchFamily="18" charset="0"/>
              <a:cs typeface="Times New Roman" pitchFamily="18" charset="0"/>
            </a:endParaRPr>
          </a:p>
        </p:txBody>
      </p:sp>
      <p:pic>
        <p:nvPicPr>
          <p:cNvPr id="21506" name="Picture 2" descr="https://zagge.ru/wp-content/uploads/2015/12/1109.jpg">
            <a:hlinkClick r:id="rId3" action="ppaction://hlinksldjump"/>
          </p:cNvPr>
          <p:cNvPicPr>
            <a:picLocks noChangeAspect="1" noChangeArrowheads="1"/>
          </p:cNvPicPr>
          <p:nvPr/>
        </p:nvPicPr>
        <p:blipFill>
          <a:blip r:embed="rId4" cstate="print"/>
          <a:srcRect/>
          <a:stretch>
            <a:fillRect/>
          </a:stretch>
        </p:blipFill>
        <p:spPr bwMode="auto">
          <a:xfrm>
            <a:off x="323528" y="908720"/>
            <a:ext cx="4036794" cy="5733256"/>
          </a:xfrm>
          <a:prstGeom prst="rect">
            <a:avLst/>
          </a:prstGeom>
          <a:noFill/>
        </p:spPr>
      </p:pic>
      <p:sp>
        <p:nvSpPr>
          <p:cNvPr id="6" name="Прямоугольник 5"/>
          <p:cNvSpPr/>
          <p:nvPr/>
        </p:nvSpPr>
        <p:spPr>
          <a:xfrm>
            <a:off x="1771199" y="0"/>
            <a:ext cx="1381533" cy="923330"/>
          </a:xfrm>
          <a:prstGeom prst="rect">
            <a:avLst/>
          </a:prstGeom>
          <a:noFill/>
        </p:spPr>
        <p:txBody>
          <a:bodyPr wrap="none" lIns="91440" tIns="45720" rIns="91440" bIns="45720">
            <a:spAutoFit/>
          </a:bodyPr>
          <a:lstStyle/>
          <a:p>
            <a:pPr algn="ctr"/>
            <a:r>
              <a:rPr lang="ru-RU" sz="5400" b="1" cap="none" spc="0"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Ель </a:t>
            </a:r>
            <a:endParaRPr lang="ru-RU" sz="5400" b="1" cap="none" spc="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4048" y="1600200"/>
            <a:ext cx="3682752" cy="4525963"/>
          </a:xfrm>
        </p:spPr>
        <p:txBody>
          <a:bodyPr/>
          <a:lstStyle/>
          <a:p>
            <a:pPr>
              <a:buNone/>
            </a:pPr>
            <a:r>
              <a:rPr lang="ru-RU" sz="2000" b="1" dirty="0" smtClean="0">
                <a:latin typeface="Times New Roman" pitchFamily="18" charset="0"/>
                <a:cs typeface="Times New Roman" pitchFamily="18" charset="0"/>
              </a:rPr>
              <a:t>высота — 40м 50 см </a:t>
            </a:r>
          </a:p>
          <a:p>
            <a:pPr>
              <a:buNone/>
            </a:pPr>
            <a:r>
              <a:rPr lang="ru-RU" sz="2000" b="1" dirty="0" smtClean="0">
                <a:latin typeface="Times New Roman" pitchFamily="18" charset="0"/>
                <a:cs typeface="Times New Roman" pitchFamily="18" charset="0"/>
              </a:rPr>
              <a:t>диаметр — 110 см</a:t>
            </a:r>
          </a:p>
          <a:p>
            <a:pPr>
              <a:buNone/>
            </a:pPr>
            <a:r>
              <a:rPr lang="ru-RU" sz="2000" b="1" dirty="0" smtClean="0">
                <a:latin typeface="Times New Roman" pitchFamily="18" charset="0"/>
                <a:cs typeface="Times New Roman" pitchFamily="18" charset="0"/>
              </a:rPr>
              <a:t> ширина кроны — 30 м</a:t>
            </a:r>
          </a:p>
          <a:p>
            <a:endParaRPr lang="ru-RU" dirty="0"/>
          </a:p>
        </p:txBody>
      </p:sp>
      <p:sp>
        <p:nvSpPr>
          <p:cNvPr id="4" name="Заголовок 3"/>
          <p:cNvSpPr>
            <a:spLocks noGrp="1"/>
          </p:cNvSpPr>
          <p:nvPr>
            <p:ph type="title"/>
          </p:nvPr>
        </p:nvSpPr>
        <p:spPr>
          <a:xfrm>
            <a:off x="3995936" y="188640"/>
            <a:ext cx="4050148" cy="923330"/>
          </a:xfrm>
          <a:prstGeom prst="rect">
            <a:avLst/>
          </a:prstGeom>
          <a:noFill/>
        </p:spPr>
        <p:txBody>
          <a:bodyPr wrap="none" lIns="91440" tIns="45720" rIns="91440" bIns="45720">
            <a:spAutoFit/>
          </a:bodyPr>
          <a:lstStyle/>
          <a:p>
            <a:pPr algn="ctr"/>
            <a:r>
              <a:rPr lang="ru-RU" sz="5400" b="1" cap="none" spc="0"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Ель – шатёр  </a:t>
            </a:r>
            <a:endParaRPr lang="ru-RU" sz="5400" b="1" cap="none" spc="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2050" name="Picture 2" descr="https://pastvu.com/_p/a/v/u/9/vu9jeyyp34lg2awmbf.jpg"/>
          <p:cNvPicPr>
            <a:picLocks noChangeAspect="1" noChangeArrowheads="1"/>
          </p:cNvPicPr>
          <p:nvPr/>
        </p:nvPicPr>
        <p:blipFill>
          <a:blip r:embed="rId2" cstate="print"/>
          <a:srcRect r="3701" b="5019"/>
          <a:stretch>
            <a:fillRect/>
          </a:stretch>
        </p:blipFill>
        <p:spPr bwMode="auto">
          <a:xfrm>
            <a:off x="323528" y="404664"/>
            <a:ext cx="3327132" cy="6453336"/>
          </a:xfrm>
          <a:prstGeom prst="rect">
            <a:avLst/>
          </a:prstGeom>
          <a:noFill/>
        </p:spPr>
      </p:pic>
      <p:pic>
        <p:nvPicPr>
          <p:cNvPr id="2052" name="Picture 4" descr="https://avatars.mds.yandex.net/get-pdb/214107/80ac7117-c7b9-4011-a6c3-e442b4ba212a/s1200"/>
          <p:cNvPicPr>
            <a:picLocks noChangeAspect="1" noChangeArrowheads="1"/>
          </p:cNvPicPr>
          <p:nvPr/>
        </p:nvPicPr>
        <p:blipFill>
          <a:blip r:embed="rId3" cstate="print"/>
          <a:srcRect/>
          <a:stretch>
            <a:fillRect/>
          </a:stretch>
        </p:blipFill>
        <p:spPr bwMode="auto">
          <a:xfrm>
            <a:off x="323528" y="188640"/>
            <a:ext cx="8484435" cy="666936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strVal val="#ppt_w*0.70"/>
                                          </p:val>
                                        </p:tav>
                                        <p:tav tm="100000">
                                          <p:val>
                                            <p:strVal val="#ppt_w"/>
                                          </p:val>
                                        </p:tav>
                                      </p:tavLst>
                                    </p:anim>
                                    <p:anim calcmode="lin" valueType="num">
                                      <p:cBhvr>
                                        <p:cTn id="8" dur="1000" fill="hold"/>
                                        <p:tgtEl>
                                          <p:spTgt spid="2052"/>
                                        </p:tgtEl>
                                        <p:attrNameLst>
                                          <p:attrName>ppt_h</p:attrName>
                                        </p:attrNameLst>
                                      </p:cBhvr>
                                      <p:tavLst>
                                        <p:tav tm="0">
                                          <p:val>
                                            <p:strVal val="#ppt_h"/>
                                          </p:val>
                                        </p:tav>
                                        <p:tav tm="100000">
                                          <p:val>
                                            <p:strVal val="#ppt_h"/>
                                          </p:val>
                                        </p:tav>
                                      </p:tavLst>
                                    </p:anim>
                                    <p:animEffect transition="in" filter="fade">
                                      <p:cBhvr>
                                        <p:cTn id="9"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учитель\Desktop\i (8).png"/>
          <p:cNvPicPr>
            <a:picLocks noChangeAspect="1" noChangeArrowheads="1"/>
          </p:cNvPicPr>
          <p:nvPr/>
        </p:nvPicPr>
        <p:blipFill>
          <a:blip r:embed="rId2" cstate="print"/>
          <a:srcRect/>
          <a:stretch>
            <a:fillRect/>
          </a:stretch>
        </p:blipFill>
        <p:spPr bwMode="auto">
          <a:xfrm>
            <a:off x="467544" y="980728"/>
            <a:ext cx="3221885" cy="5373216"/>
          </a:xfrm>
          <a:prstGeom prst="rect">
            <a:avLst/>
          </a:prstGeom>
          <a:noFill/>
        </p:spPr>
      </p:pic>
      <p:sp>
        <p:nvSpPr>
          <p:cNvPr id="5" name="Прямоугольник 4"/>
          <p:cNvSpPr/>
          <p:nvPr/>
        </p:nvSpPr>
        <p:spPr>
          <a:xfrm>
            <a:off x="4427984" y="980728"/>
            <a:ext cx="4104456"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Самым старым жителем планеты Земля в наше время считается ель из Швеции – Старый </a:t>
            </a:r>
            <a:r>
              <a:rPr lang="ru-RU" sz="2000" b="1" dirty="0" err="1" smtClean="0">
                <a:solidFill>
                  <a:schemeClr val="tx1"/>
                </a:solidFill>
                <a:latin typeface="Times New Roman" pitchFamily="18" charset="0"/>
                <a:cs typeface="Times New Roman" pitchFamily="18" charset="0"/>
              </a:rPr>
              <a:t>Тикко</a:t>
            </a:r>
            <a:r>
              <a:rPr lang="ru-RU" sz="2000" b="1" dirty="0" smtClean="0">
                <a:solidFill>
                  <a:schemeClr val="tx1"/>
                </a:solidFill>
                <a:latin typeface="Times New Roman" pitchFamily="18" charset="0"/>
                <a:cs typeface="Times New Roman" pitchFamily="18" charset="0"/>
              </a:rPr>
              <a:t>, которой уже</a:t>
            </a:r>
          </a:p>
          <a:p>
            <a:pPr algn="ctr"/>
            <a:r>
              <a:rPr lang="ru-RU" sz="2000" b="1" dirty="0" smtClean="0">
                <a:solidFill>
                  <a:schemeClr val="tx1"/>
                </a:solidFill>
                <a:latin typeface="Times New Roman" pitchFamily="18" charset="0"/>
                <a:cs typeface="Times New Roman" pitchFamily="18" charset="0"/>
              </a:rPr>
              <a:t> </a:t>
            </a:r>
            <a:r>
              <a:rPr lang="ru-RU" sz="3600" b="1" dirty="0" smtClean="0">
                <a:solidFill>
                  <a:schemeClr val="tx1"/>
                </a:solidFill>
                <a:latin typeface="Times New Roman" pitchFamily="18" charset="0"/>
                <a:cs typeface="Times New Roman" pitchFamily="18" charset="0"/>
              </a:rPr>
              <a:t>9550 лет . </a:t>
            </a:r>
            <a:endParaRPr lang="ru-RU" sz="3600" dirty="0" smtClean="0">
              <a:solidFill>
                <a:schemeClr val="tx1"/>
              </a:solidFill>
            </a:endParaRPr>
          </a:p>
          <a:p>
            <a:pPr algn="ctr"/>
            <a:endParaRPr lang="ru-RU" sz="2000" b="1" dirty="0">
              <a:solidFill>
                <a:schemeClr val="tx1"/>
              </a:solidFill>
              <a:latin typeface="Times New Roman" pitchFamily="18" charset="0"/>
              <a:cs typeface="Times New Roman" pitchFamily="18" charset="0"/>
            </a:endParaRPr>
          </a:p>
        </p:txBody>
      </p:sp>
      <p:pic>
        <p:nvPicPr>
          <p:cNvPr id="21506" name="Picture 2" descr="https://zagge.ru/wp-content/uploads/2015/12/1109.jpg">
            <a:hlinkClick r:id="rId3" action="ppaction://hlinksldjump"/>
          </p:cNvPr>
          <p:cNvPicPr>
            <a:picLocks noChangeAspect="1" noChangeArrowheads="1"/>
          </p:cNvPicPr>
          <p:nvPr/>
        </p:nvPicPr>
        <p:blipFill>
          <a:blip r:embed="rId4" cstate="print"/>
          <a:srcRect/>
          <a:stretch>
            <a:fillRect/>
          </a:stretch>
        </p:blipFill>
        <p:spPr bwMode="auto">
          <a:xfrm>
            <a:off x="323528" y="908720"/>
            <a:ext cx="4036794" cy="5733256"/>
          </a:xfrm>
          <a:prstGeom prst="rect">
            <a:avLst/>
          </a:prstGeom>
          <a:noFill/>
        </p:spPr>
      </p:pic>
      <p:sp>
        <p:nvSpPr>
          <p:cNvPr id="6" name="Прямоугольник 5"/>
          <p:cNvSpPr/>
          <p:nvPr/>
        </p:nvSpPr>
        <p:spPr>
          <a:xfrm>
            <a:off x="3851920" y="0"/>
            <a:ext cx="1381533" cy="923330"/>
          </a:xfrm>
          <a:prstGeom prst="rect">
            <a:avLst/>
          </a:prstGeom>
          <a:noFill/>
        </p:spPr>
        <p:txBody>
          <a:bodyPr wrap="none" lIns="91440" tIns="45720" rIns="91440" bIns="45720">
            <a:spAutoFit/>
          </a:bodyPr>
          <a:lstStyle/>
          <a:p>
            <a:pPr algn="ctr"/>
            <a:r>
              <a:rPr lang="ru-RU" sz="5400" b="1" cap="none" spc="0"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Ель </a:t>
            </a:r>
            <a:endParaRPr lang="ru-RU" sz="5400" b="1" cap="none" spc="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учитель\Desktop\i (12).png"/>
          <p:cNvPicPr>
            <a:picLocks noChangeAspect="1" noChangeArrowheads="1"/>
          </p:cNvPicPr>
          <p:nvPr/>
        </p:nvPicPr>
        <p:blipFill>
          <a:blip r:embed="rId2" cstate="print"/>
          <a:srcRect/>
          <a:stretch>
            <a:fillRect/>
          </a:stretch>
        </p:blipFill>
        <p:spPr bwMode="auto">
          <a:xfrm>
            <a:off x="0" y="1052736"/>
            <a:ext cx="4237630" cy="5585967"/>
          </a:xfrm>
          <a:prstGeom prst="rect">
            <a:avLst/>
          </a:prstGeom>
          <a:noFill/>
        </p:spPr>
      </p:pic>
      <p:sp>
        <p:nvSpPr>
          <p:cNvPr id="5" name="Прямоугольник 4"/>
          <p:cNvSpPr/>
          <p:nvPr/>
        </p:nvSpPr>
        <p:spPr>
          <a:xfrm>
            <a:off x="3851920" y="1268760"/>
            <a:ext cx="4824536" cy="396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smtClean="0">
              <a:solidFill>
                <a:schemeClr val="tx1"/>
              </a:solidFill>
              <a:latin typeface="Times New Roman" pitchFamily="18" charset="0"/>
              <a:cs typeface="Times New Roman" pitchFamily="18" charset="0"/>
            </a:endParaRPr>
          </a:p>
          <a:p>
            <a:pPr algn="ctr"/>
            <a:r>
              <a:rPr lang="ru-RU" sz="2000" dirty="0" smtClean="0">
                <a:solidFill>
                  <a:schemeClr val="tx1"/>
                </a:solidFill>
                <a:latin typeface="Times New Roman" pitchFamily="18" charset="0"/>
                <a:cs typeface="Times New Roman" pitchFamily="18" charset="0"/>
              </a:rPr>
              <a:t>Научное название от латинского слова «бить», «сечь». Издавна  на Руси известны берёзовые розги и берёзовые веники. Человек широко использует берёзу: лучшие дрова – берёзовые, наиболее крепкие ружейные приклады, колёса, топорища и другие деревянные изделия также делают из берёзы. </a:t>
            </a:r>
          </a:p>
          <a:p>
            <a:pPr algn="ctr"/>
            <a:r>
              <a:rPr lang="ru-RU" sz="2000" dirty="0" smtClean="0">
                <a:solidFill>
                  <a:schemeClr val="tx1"/>
                </a:solidFill>
                <a:latin typeface="Times New Roman" pitchFamily="18" charset="0"/>
                <a:cs typeface="Times New Roman" pitchFamily="18" charset="0"/>
              </a:rPr>
              <a:t>Много столетий назад, когда ещё не была изобретена бумага, для письма использовали бересту. Её можно назвать русским папирусом. Найдено большое количество древнерусских берестяных грамот, на которых наши далёкие предки писали костяными или медными стерженьками. </a:t>
            </a:r>
          </a:p>
        </p:txBody>
      </p:sp>
      <p:sp>
        <p:nvSpPr>
          <p:cNvPr id="6" name="Прямоугольник 5"/>
          <p:cNvSpPr/>
          <p:nvPr/>
        </p:nvSpPr>
        <p:spPr>
          <a:xfrm>
            <a:off x="-1476672" y="3356992"/>
            <a:ext cx="4824536" cy="396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 </a:t>
            </a:r>
            <a:endParaRPr lang="ru-RU" sz="2000" b="1" dirty="0">
              <a:solidFill>
                <a:schemeClr val="tx1"/>
              </a:solidFill>
              <a:latin typeface="Times New Roman" pitchFamily="18" charset="0"/>
              <a:cs typeface="Times New Roman" pitchFamily="18" charset="0"/>
            </a:endParaRPr>
          </a:p>
        </p:txBody>
      </p:sp>
      <p:sp>
        <p:nvSpPr>
          <p:cNvPr id="8" name="Прямоугольник 7"/>
          <p:cNvSpPr/>
          <p:nvPr/>
        </p:nvSpPr>
        <p:spPr>
          <a:xfrm>
            <a:off x="995209" y="0"/>
            <a:ext cx="2430474" cy="923330"/>
          </a:xfrm>
          <a:prstGeom prst="rect">
            <a:avLst/>
          </a:prstGeom>
          <a:noFill/>
        </p:spPr>
        <p:txBody>
          <a:bodyPr wrap="none" lIns="91440" tIns="45720" rIns="91440" bIns="45720">
            <a:spAutoFit/>
          </a:bodyPr>
          <a:lstStyle/>
          <a:p>
            <a:pPr algn="ctr"/>
            <a:r>
              <a:rPr lang="ru-RU" sz="5400" b="1" cap="none" spc="0"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Берёза</a:t>
            </a:r>
            <a:r>
              <a:rPr lang="ru-R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xit" presetSubtype="16" fill="hold" grpId="0" nodeType="withEffect">
                                  <p:stCondLst>
                                    <p:cond delay="0"/>
                                  </p:stCondLst>
                                  <p:childTnLst>
                                    <p:animEffect transition="out" filter="box(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851920" y="1268760"/>
            <a:ext cx="4824536" cy="396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smtClean="0">
              <a:solidFill>
                <a:schemeClr val="tx1"/>
              </a:solidFill>
              <a:latin typeface="Times New Roman" pitchFamily="18" charset="0"/>
              <a:cs typeface="Times New Roman" pitchFamily="18" charset="0"/>
            </a:endParaRPr>
          </a:p>
          <a:p>
            <a:pPr algn="ctr"/>
            <a:endParaRPr lang="ru-RU" sz="2000" b="1" dirty="0" smtClean="0">
              <a:solidFill>
                <a:schemeClr val="tx1"/>
              </a:solidFill>
              <a:latin typeface="Times New Roman" pitchFamily="18" charset="0"/>
              <a:cs typeface="Times New Roman" pitchFamily="18" charset="0"/>
            </a:endParaRPr>
          </a:p>
        </p:txBody>
      </p:sp>
      <p:sp>
        <p:nvSpPr>
          <p:cNvPr id="6" name="Прямоугольник 5"/>
          <p:cNvSpPr/>
          <p:nvPr/>
        </p:nvSpPr>
        <p:spPr>
          <a:xfrm>
            <a:off x="-1476672" y="3356992"/>
            <a:ext cx="4824536" cy="396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 </a:t>
            </a:r>
            <a:endParaRPr lang="ru-RU" sz="2000" b="1" dirty="0">
              <a:solidFill>
                <a:schemeClr val="tx1"/>
              </a:solidFill>
              <a:latin typeface="Times New Roman" pitchFamily="18" charset="0"/>
              <a:cs typeface="Times New Roman" pitchFamily="18" charset="0"/>
            </a:endParaRPr>
          </a:p>
        </p:txBody>
      </p:sp>
      <p:pic>
        <p:nvPicPr>
          <p:cNvPr id="43010" name="Picture 2" descr="http://museum.ru/imgB.asp?60529"/>
          <p:cNvPicPr>
            <a:picLocks noChangeAspect="1" noChangeArrowheads="1"/>
          </p:cNvPicPr>
          <p:nvPr/>
        </p:nvPicPr>
        <p:blipFill>
          <a:blip r:embed="rId2" cstate="print"/>
          <a:srcRect/>
          <a:stretch>
            <a:fillRect/>
          </a:stretch>
        </p:blipFill>
        <p:spPr bwMode="auto">
          <a:xfrm>
            <a:off x="1331640" y="332656"/>
            <a:ext cx="6516216" cy="5548094"/>
          </a:xfrm>
          <a:prstGeom prst="rect">
            <a:avLst/>
          </a:prstGeom>
          <a:noFill/>
        </p:spPr>
      </p:pic>
      <p:sp>
        <p:nvSpPr>
          <p:cNvPr id="7" name="Прямоугольник 6"/>
          <p:cNvSpPr/>
          <p:nvPr/>
        </p:nvSpPr>
        <p:spPr>
          <a:xfrm>
            <a:off x="1115616" y="5943600"/>
            <a:ext cx="76328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Партизанская газета на бересте </a:t>
            </a:r>
            <a:endParaRPr lang="ru-RU" sz="2000" b="1" dirty="0">
              <a:solidFill>
                <a:schemeClr val="tx1"/>
              </a:solidFill>
              <a:latin typeface="Times New Roman" pitchFamily="18" charset="0"/>
              <a:cs typeface="Times New Roman" pitchFamily="18" charset="0"/>
            </a:endParaRPr>
          </a:p>
        </p:txBody>
      </p:sp>
      <p:pic>
        <p:nvPicPr>
          <p:cNvPr id="43012" name="Picture 4" descr="https://tomskmuseum.ru/content/editor/9.jpg"/>
          <p:cNvPicPr>
            <a:picLocks noChangeAspect="1" noChangeArrowheads="1"/>
          </p:cNvPicPr>
          <p:nvPr/>
        </p:nvPicPr>
        <p:blipFill>
          <a:blip r:embed="rId3" cstate="print"/>
          <a:srcRect/>
          <a:stretch>
            <a:fillRect/>
          </a:stretch>
        </p:blipFill>
        <p:spPr bwMode="auto">
          <a:xfrm>
            <a:off x="251520" y="-819472"/>
            <a:ext cx="8892480" cy="685800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xit" presetSubtype="16" fill="hold" grpId="0" nodeType="withEffect" nodePh="1">
                                  <p:stCondLst>
                                    <p:cond delay="0"/>
                                  </p:stCondLst>
                                  <p:endCondLst>
                                    <p:cond evt="begin" delay="0">
                                      <p:tn val="5"/>
                                    </p:cond>
                                  </p:endCondLst>
                                  <p:childTnLst>
                                    <p:animEffect transition="out" filter="box(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5058" name="Picture 2" descr="https://187011.selcdn.ru/thumbnails/photos/2016/12/13/oqtsvxnegofxty0c_1024.jpg"/>
          <p:cNvPicPr>
            <a:picLocks noChangeAspect="1" noChangeArrowheads="1"/>
          </p:cNvPicPr>
          <p:nvPr/>
        </p:nvPicPr>
        <p:blipFill>
          <a:blip r:embed="rId2" cstate="print"/>
          <a:srcRect/>
          <a:stretch>
            <a:fillRect/>
          </a:stretch>
        </p:blipFill>
        <p:spPr bwMode="auto">
          <a:xfrm>
            <a:off x="827584" y="332656"/>
            <a:ext cx="7748518" cy="5552331"/>
          </a:xfrm>
          <a:prstGeom prst="rect">
            <a:avLst/>
          </a:prstGeom>
          <a:noFill/>
        </p:spPr>
      </p:pic>
      <p:sp>
        <p:nvSpPr>
          <p:cNvPr id="6" name="Прямоугольник 5"/>
          <p:cNvSpPr/>
          <p:nvPr/>
        </p:nvSpPr>
        <p:spPr>
          <a:xfrm>
            <a:off x="3401842" y="6237312"/>
            <a:ext cx="1867820" cy="369332"/>
          </a:xfrm>
          <a:prstGeom prst="rect">
            <a:avLst/>
          </a:prstGeom>
        </p:spPr>
        <p:txBody>
          <a:bodyPr wrap="none">
            <a:spAutoFit/>
          </a:bodyPr>
          <a:lstStyle/>
          <a:p>
            <a:pPr algn="ctr"/>
            <a:r>
              <a:rPr lang="ru-RU" b="1" dirty="0" smtClean="0">
                <a:latin typeface="Times New Roman" pitchFamily="18" charset="0"/>
                <a:cs typeface="Times New Roman" pitchFamily="18" charset="0"/>
              </a:rPr>
              <a:t>Чум из бересты </a:t>
            </a:r>
            <a:endParaRPr lang="ru-RU" b="1" dirty="0">
              <a:latin typeface="Times New Roman" pitchFamily="18" charset="0"/>
              <a:cs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учитель\Desktop\i (12).png"/>
          <p:cNvPicPr>
            <a:picLocks noChangeAspect="1" noChangeArrowheads="1"/>
          </p:cNvPicPr>
          <p:nvPr/>
        </p:nvPicPr>
        <p:blipFill>
          <a:blip r:embed="rId2" cstate="print"/>
          <a:srcRect/>
          <a:stretch>
            <a:fillRect/>
          </a:stretch>
        </p:blipFill>
        <p:spPr bwMode="auto">
          <a:xfrm>
            <a:off x="0" y="1052736"/>
            <a:ext cx="4237630" cy="5585967"/>
          </a:xfrm>
          <a:prstGeom prst="rect">
            <a:avLst/>
          </a:prstGeom>
          <a:noFill/>
        </p:spPr>
      </p:pic>
      <p:sp>
        <p:nvSpPr>
          <p:cNvPr id="6" name="Прямоугольник 5"/>
          <p:cNvSpPr/>
          <p:nvPr/>
        </p:nvSpPr>
        <p:spPr>
          <a:xfrm>
            <a:off x="-1476672" y="3356992"/>
            <a:ext cx="4824536" cy="396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 </a:t>
            </a:r>
            <a:endParaRPr lang="ru-RU" sz="2000" b="1" dirty="0">
              <a:solidFill>
                <a:schemeClr val="tx1"/>
              </a:solidFill>
              <a:latin typeface="Times New Roman" pitchFamily="18" charset="0"/>
              <a:cs typeface="Times New Roman" pitchFamily="18" charset="0"/>
            </a:endParaRPr>
          </a:p>
        </p:txBody>
      </p:sp>
      <p:sp>
        <p:nvSpPr>
          <p:cNvPr id="7" name="Прямоугольник 6"/>
          <p:cNvSpPr/>
          <p:nvPr/>
        </p:nvSpPr>
        <p:spPr>
          <a:xfrm>
            <a:off x="4572000" y="1052736"/>
            <a:ext cx="4572000" cy="1938992"/>
          </a:xfrm>
          <a:prstGeom prst="rect">
            <a:avLst/>
          </a:prstGeom>
        </p:spPr>
        <p:txBody>
          <a:bodyPr>
            <a:spAutoFit/>
          </a:bodyPr>
          <a:lstStyle/>
          <a:p>
            <a:pPr fontAlgn="base"/>
            <a:r>
              <a:rPr lang="ru-RU" sz="2000" b="1" dirty="0" smtClean="0">
                <a:latin typeface="Times New Roman" pitchFamily="18" charset="0"/>
                <a:cs typeface="Times New Roman" pitchFamily="18" charset="0"/>
              </a:rPr>
              <a:t>Капы (наросты, образующиеся на разных частях берез) благодаря красивому рисунку древесины используют для вырезания табакерок, шкатулок и декоративных деталей мебели.</a:t>
            </a:r>
            <a:endParaRPr lang="ru-RU" sz="2000" b="1" dirty="0">
              <a:latin typeface="Times New Roman" pitchFamily="18" charset="0"/>
              <a:cs typeface="Times New Roman" pitchFamily="18" charset="0"/>
            </a:endParaRPr>
          </a:p>
        </p:txBody>
      </p:sp>
      <p:pic>
        <p:nvPicPr>
          <p:cNvPr id="20482" name="Picture 2" descr="http://uleshego.ru/_ph/4/834215681.jpg"/>
          <p:cNvPicPr>
            <a:picLocks noChangeAspect="1" noChangeArrowheads="1"/>
          </p:cNvPicPr>
          <p:nvPr/>
        </p:nvPicPr>
        <p:blipFill>
          <a:blip r:embed="rId3" cstate="print"/>
          <a:srcRect l="16086" r="28533" b="-5293"/>
          <a:stretch>
            <a:fillRect/>
          </a:stretch>
        </p:blipFill>
        <p:spPr bwMode="auto">
          <a:xfrm>
            <a:off x="0" y="1052736"/>
            <a:ext cx="3851920" cy="5805264"/>
          </a:xfrm>
          <a:prstGeom prst="rect">
            <a:avLst/>
          </a:prstGeom>
          <a:noFill/>
        </p:spPr>
      </p:pic>
      <p:sp>
        <p:nvSpPr>
          <p:cNvPr id="8" name="Прямоугольник 7"/>
          <p:cNvSpPr/>
          <p:nvPr/>
        </p:nvSpPr>
        <p:spPr>
          <a:xfrm>
            <a:off x="995209" y="0"/>
            <a:ext cx="2430474" cy="923330"/>
          </a:xfrm>
          <a:prstGeom prst="rect">
            <a:avLst/>
          </a:prstGeom>
          <a:noFill/>
        </p:spPr>
        <p:txBody>
          <a:bodyPr wrap="none" lIns="91440" tIns="45720" rIns="91440" bIns="45720">
            <a:spAutoFit/>
          </a:bodyPr>
          <a:lstStyle/>
          <a:p>
            <a:pPr algn="ctr"/>
            <a:r>
              <a:rPr lang="ru-RU" sz="5400" b="1" cap="none" spc="0"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Берёза</a:t>
            </a:r>
            <a:r>
              <a:rPr lang="ru-R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484" name="Picture 4" descr="http://www.rezbaderevo.ru/sites/default/files/product_photos/img_2133.jpg"/>
          <p:cNvPicPr>
            <a:picLocks noChangeAspect="1" noChangeArrowheads="1"/>
          </p:cNvPicPr>
          <p:nvPr/>
        </p:nvPicPr>
        <p:blipFill>
          <a:blip r:embed="rId4" cstate="print"/>
          <a:srcRect/>
          <a:stretch>
            <a:fillRect/>
          </a:stretch>
        </p:blipFill>
        <p:spPr bwMode="auto">
          <a:xfrm>
            <a:off x="3923928" y="3140968"/>
            <a:ext cx="4956041" cy="3717032"/>
          </a:xfrm>
          <a:prstGeom prst="rect">
            <a:avLst/>
          </a:prstGeom>
          <a:noFill/>
        </p:spPr>
      </p:pic>
      <p:pic>
        <p:nvPicPr>
          <p:cNvPr id="20486" name="Picture 6" descr="http://www.progressdon.com/uploads/catalog/59020_1_m.jpg"/>
          <p:cNvPicPr>
            <a:picLocks noChangeAspect="1" noChangeArrowheads="1"/>
          </p:cNvPicPr>
          <p:nvPr/>
        </p:nvPicPr>
        <p:blipFill>
          <a:blip r:embed="rId5" cstate="print"/>
          <a:srcRect/>
          <a:stretch>
            <a:fillRect/>
          </a:stretch>
        </p:blipFill>
        <p:spPr bwMode="auto">
          <a:xfrm>
            <a:off x="3923928" y="2924944"/>
            <a:ext cx="5220072" cy="3744416"/>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box(in)">
                                      <p:cBhvr>
                                        <p:cTn id="12" dur="500"/>
                                        <p:tgtEl>
                                          <p:spTgt spid="2048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484"/>
                                        </p:tgtEl>
                                        <p:attrNameLst>
                                          <p:attrName>style.visibility</p:attrName>
                                        </p:attrNameLst>
                                      </p:cBhvr>
                                      <p:to>
                                        <p:strVal val="visible"/>
                                      </p:to>
                                    </p:set>
                                    <p:animEffect transition="in" filter="box(in)">
                                      <p:cBhvr>
                                        <p:cTn id="17" dur="500"/>
                                        <p:tgtEl>
                                          <p:spTgt spid="2048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486"/>
                                        </p:tgtEl>
                                        <p:attrNameLst>
                                          <p:attrName>style.visibility</p:attrName>
                                        </p:attrNameLst>
                                      </p:cBhvr>
                                      <p:to>
                                        <p:strVal val="visible"/>
                                      </p:to>
                                    </p:set>
                                    <p:animEffect transition="in" filter="box(in)">
                                      <p:cBhvr>
                                        <p:cTn id="22"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18000"/>
          </a:stretch>
        </a:blipFill>
        <a:effectLst/>
      </p:bgPr>
    </p:bg>
    <p:spTree>
      <p:nvGrpSpPr>
        <p:cNvPr id="1" name=""/>
        <p:cNvGrpSpPr/>
        <p:nvPr/>
      </p:nvGrpSpPr>
      <p:grpSpPr>
        <a:xfrm>
          <a:off x="0" y="0"/>
          <a:ext cx="0" cy="0"/>
          <a:chOff x="0" y="0"/>
          <a:chExt cx="0" cy="0"/>
        </a:xfrm>
      </p:grpSpPr>
      <p:pic>
        <p:nvPicPr>
          <p:cNvPr id="4" name="Рисунок 3">
            <a:hlinkClick r:id="rId3" action="ppaction://hlinksldjump"/>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flipH="1">
            <a:off x="3275856" y="764704"/>
            <a:ext cx="4104456" cy="5040560"/>
          </a:xfrm>
          <a:prstGeom prst="rect">
            <a:avLst/>
          </a:prstGeom>
        </p:spPr>
      </p:pic>
      <p:pic>
        <p:nvPicPr>
          <p:cNvPr id="7" name="Picture 2" descr="C:\Users\учитель\Desktop\i (10).png">
            <a:hlinkClick r:id="rId5" action="ppaction://hlinksldjump"/>
          </p:cNvPr>
          <p:cNvPicPr>
            <a:picLocks noChangeAspect="1" noChangeArrowheads="1"/>
          </p:cNvPicPr>
          <p:nvPr/>
        </p:nvPicPr>
        <p:blipFill>
          <a:blip r:embed="rId6" cstate="print"/>
          <a:srcRect/>
          <a:stretch>
            <a:fillRect/>
          </a:stretch>
        </p:blipFill>
        <p:spPr bwMode="auto">
          <a:xfrm>
            <a:off x="0" y="4509120"/>
            <a:ext cx="2016224" cy="181002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06684 -0.03861 C 0.06684 -0.08532 0.09479 -0.12116 0.12882 -0.12116 C 0.16389 -0.12116 0.19184 -0.08532 0.19184 -0.03861 C 0.19184 0.00809 0.21979 0.04393 0.25486 0.04393 C 0.28889 0.04393 0.31684 0.00809 0.31684 -0.03861 " pathEditMode="relative" rAng="0" ptsTypes="fffff">
                                      <p:cBhvr>
                                        <p:cTn id="6" dur="2000" fill="hold"/>
                                        <p:tgtEl>
                                          <p:spTgt spid="7"/>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51520" y="260648"/>
            <a:ext cx="4824536" cy="3960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smtClean="0">
              <a:solidFill>
                <a:schemeClr val="tx1"/>
              </a:solidFill>
              <a:latin typeface="Times New Roman" pitchFamily="18" charset="0"/>
              <a:cs typeface="Times New Roman" pitchFamily="18" charset="0"/>
            </a:endParaRPr>
          </a:p>
          <a:p>
            <a:pPr algn="ctr"/>
            <a:endParaRPr lang="ru-RU" sz="2000" b="1" dirty="0">
              <a:solidFill>
                <a:schemeClr val="tx1"/>
              </a:solidFill>
              <a:latin typeface="Times New Roman" pitchFamily="18" charset="0"/>
              <a:cs typeface="Times New Roman" pitchFamily="18" charset="0"/>
            </a:endParaRPr>
          </a:p>
        </p:txBody>
      </p:sp>
      <p:sp>
        <p:nvSpPr>
          <p:cNvPr id="10" name="Прямоугольник 9"/>
          <p:cNvSpPr/>
          <p:nvPr/>
        </p:nvSpPr>
        <p:spPr>
          <a:xfrm>
            <a:off x="683568" y="3933056"/>
            <a:ext cx="7920880" cy="3139321"/>
          </a:xfrm>
          <a:prstGeom prst="rect">
            <a:avLst/>
          </a:prstGeom>
        </p:spPr>
        <p:txBody>
          <a:bodyPr wrap="square">
            <a:spAutoFit/>
          </a:bodyPr>
          <a:lstStyle/>
          <a:p>
            <a:r>
              <a:rPr lang="ru-RU" sz="2000" dirty="0" smtClean="0">
                <a:latin typeface="Times New Roman" pitchFamily="18" charset="0"/>
                <a:cs typeface="Times New Roman" pitchFamily="18" charset="0"/>
              </a:rPr>
              <a:t>Зайцев часто называют косыми, хотя на самом деле косоглазия у этих зверьков нет. А называют их так, из-за умения зайчика петлять во время бега. Таким способом заяц старается запутать  своего преследователя и уйти от погони.</a:t>
            </a:r>
          </a:p>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В летнюю жару зайцам помогают спасаться от перегрева уши. Они активно выводят тепло из организма.   Во время дождя зайцы подгибают уши, чтобы в них не попадала вода и они не простудились. </a:t>
            </a:r>
          </a:p>
          <a:p>
            <a:endParaRPr lang="ru-RU" sz="2000" dirty="0" smtClean="0">
              <a:latin typeface="Times New Roman" pitchFamily="18" charset="0"/>
              <a:cs typeface="Times New Roman" pitchFamily="18" charset="0"/>
            </a:endParaRPr>
          </a:p>
          <a:p>
            <a:endParaRPr lang="ru-RU" dirty="0"/>
          </a:p>
        </p:txBody>
      </p:sp>
      <p:sp>
        <p:nvSpPr>
          <p:cNvPr id="5" name="Прямоугольник 4"/>
          <p:cNvSpPr/>
          <p:nvPr/>
        </p:nvSpPr>
        <p:spPr>
          <a:xfrm>
            <a:off x="6300192" y="188640"/>
            <a:ext cx="1593706" cy="923330"/>
          </a:xfrm>
          <a:prstGeom prst="rect">
            <a:avLst/>
          </a:prstGeom>
          <a:noFill/>
        </p:spPr>
        <p:txBody>
          <a:bodyPr wrap="none" lIns="91440" tIns="45720" rIns="91440" bIns="45720">
            <a:spAutoFit/>
          </a:bodyPr>
          <a:lstStyle/>
          <a:p>
            <a:pPr algn="ctr"/>
            <a:r>
              <a:rPr lang="ru-RU" sz="5400" b="1" cap="none" spc="0"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Заяц</a:t>
            </a:r>
            <a:endParaRPr lang="ru-RU" sz="5400" b="1" cap="none" spc="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pic>
        <p:nvPicPr>
          <p:cNvPr id="16386" name="Picture 2" descr="http://picsview.ru/images/142715_zaichiha-zaichonok.jpg">
            <a:hlinkClick r:id="rId2" action="ppaction://hlinksldjump"/>
          </p:cNvPr>
          <p:cNvPicPr>
            <a:picLocks noChangeAspect="1" noChangeArrowheads="1"/>
          </p:cNvPicPr>
          <p:nvPr/>
        </p:nvPicPr>
        <p:blipFill>
          <a:blip r:embed="rId3" cstate="print"/>
          <a:srcRect l="9450" t="13530" r="3139"/>
          <a:stretch>
            <a:fillRect/>
          </a:stretch>
        </p:blipFill>
        <p:spPr bwMode="auto">
          <a:xfrm>
            <a:off x="323528" y="260648"/>
            <a:ext cx="5328592" cy="3681611"/>
          </a:xfrm>
          <a:prstGeom prst="rect">
            <a:avLst/>
          </a:prstGeom>
          <a:noFill/>
        </p:spPr>
      </p:pic>
    </p:spTree>
    <p:extLst>
      <p:ext uri="{BB962C8B-B14F-4D97-AF65-F5344CB8AC3E}">
        <p14:creationId xmlns:p14="http://schemas.microsoft.com/office/powerpoint/2010/main" val="3874356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pic>
        <p:nvPicPr>
          <p:cNvPr id="4" name="Picture 2" descr="C:\Users\учитель\Desktop\i (10).png">
            <a:hlinkClick r:id="rId3" action="ppaction://hlinksldjump"/>
          </p:cNvPr>
          <p:cNvPicPr>
            <a:picLocks noChangeAspect="1" noChangeArrowheads="1"/>
          </p:cNvPicPr>
          <p:nvPr/>
        </p:nvPicPr>
        <p:blipFill>
          <a:blip r:embed="rId4" cstate="print"/>
          <a:srcRect/>
          <a:stretch>
            <a:fillRect/>
          </a:stretch>
        </p:blipFill>
        <p:spPr bwMode="auto">
          <a:xfrm>
            <a:off x="-2016224" y="4797152"/>
            <a:ext cx="2016224" cy="1810020"/>
          </a:xfrm>
          <a:prstGeom prst="rect">
            <a:avLst/>
          </a:prstGeom>
          <a:noFill/>
        </p:spPr>
      </p:pic>
      <p:pic>
        <p:nvPicPr>
          <p:cNvPr id="5" name="Рисунок 4">
            <a:hlinkClick r:id="rId5" action="ppaction://hlinksldjump"/>
          </p:cNvPr>
          <p:cNvPicPr preferRelativeResize="0">
            <a:picLocks/>
          </p:cNvPicPr>
          <p:nvPr/>
        </p:nvPicPr>
        <p:blipFill>
          <a:blip r:embed="rId6" cstate="print">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flipH="1">
            <a:off x="4932040" y="3232800"/>
            <a:ext cx="3625200" cy="3625200"/>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 0  C 0 -0.04661  0.028 -0.08257  0.062 -0.08257  C 0.097 -0.08257  0.125 -0.04661  0.125 0  C 0.125 0.04661  0.153 0.08257  0.188 0.08257  C 0.222 0.08257  0.25 0.04661  0.25 0  E"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7" presetClass="entr" presetSubtype="2"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075" name="Picture 3" descr="C:\Users\учитель\Desktop\13.png">
            <a:hlinkClick r:id="rId3" action="ppaction://hlinksldjump"/>
          </p:cNvPr>
          <p:cNvPicPr>
            <a:picLocks noChangeAspect="1" noChangeArrowheads="1"/>
          </p:cNvPicPr>
          <p:nvPr/>
        </p:nvPicPr>
        <p:blipFill>
          <a:blip r:embed="rId4" cstate="print"/>
          <a:srcRect/>
          <a:stretch>
            <a:fillRect/>
          </a:stretch>
        </p:blipFill>
        <p:spPr bwMode="auto">
          <a:xfrm>
            <a:off x="0" y="3573016"/>
            <a:ext cx="2244531" cy="3036718"/>
          </a:xfrm>
          <a:prstGeom prst="rect">
            <a:avLst/>
          </a:prstGeom>
          <a:noFill/>
        </p:spPr>
      </p:pic>
      <p:pic>
        <p:nvPicPr>
          <p:cNvPr id="3076" name="Picture 4" descr="C:\Users\учитель\Desktop\preview.png">
            <a:hlinkClick r:id="rId5" action="ppaction://hlinksldjump"/>
          </p:cNvPr>
          <p:cNvPicPr>
            <a:picLocks noChangeAspect="1" noChangeArrowheads="1"/>
          </p:cNvPicPr>
          <p:nvPr/>
        </p:nvPicPr>
        <p:blipFill>
          <a:blip r:embed="rId6" cstate="print"/>
          <a:srcRect b="24069"/>
          <a:stretch>
            <a:fillRect/>
          </a:stretch>
        </p:blipFill>
        <p:spPr bwMode="auto">
          <a:xfrm>
            <a:off x="3131840" y="3789040"/>
            <a:ext cx="3116014" cy="2858582"/>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1000" fill="hold"/>
                                        <p:tgtEl>
                                          <p:spTgt spid="3075"/>
                                        </p:tgtEl>
                                        <p:attrNameLst>
                                          <p:attrName>ppt_x</p:attrName>
                                        </p:attrNameLst>
                                      </p:cBhvr>
                                      <p:tavLst>
                                        <p:tav tm="0">
                                          <p:val>
                                            <p:strVal val="0-#ppt_w/2"/>
                                          </p:val>
                                        </p:tav>
                                        <p:tav tm="100000">
                                          <p:val>
                                            <p:strVal val="#ppt_x"/>
                                          </p:val>
                                        </p:tav>
                                      </p:tavLst>
                                    </p:anim>
                                    <p:anim calcmode="lin" valueType="num">
                                      <p:cBhvr additive="base">
                                        <p:cTn id="8" dur="10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1000" fill="hold"/>
                                        <p:tgtEl>
                                          <p:spTgt spid="3076"/>
                                        </p:tgtEl>
                                        <p:attrNameLst>
                                          <p:attrName>ppt_x</p:attrName>
                                        </p:attrNameLst>
                                      </p:cBhvr>
                                      <p:tavLst>
                                        <p:tav tm="0">
                                          <p:val>
                                            <p:strVal val="1+#ppt_w/2"/>
                                          </p:val>
                                        </p:tav>
                                        <p:tav tm="100000">
                                          <p:val>
                                            <p:strVal val="#ppt_x"/>
                                          </p:val>
                                        </p:tav>
                                      </p:tavLst>
                                    </p:anim>
                                    <p:anim calcmode="lin" valueType="num">
                                      <p:cBhvr additive="base">
                                        <p:cTn id="14" dur="10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im0-tub-ru.yandex.net/i?id=50b72d4f7509e81f5d9371d875c6c288-l&amp;n=13"/>
          <p:cNvPicPr>
            <a:picLocks noChangeAspect="1" noChangeArrowheads="1"/>
          </p:cNvPicPr>
          <p:nvPr/>
        </p:nvPicPr>
        <p:blipFill>
          <a:blip r:embed="rId2" cstate="print"/>
          <a:srcRect/>
          <a:stretch>
            <a:fillRect/>
          </a:stretch>
        </p:blipFill>
        <p:spPr bwMode="auto">
          <a:xfrm>
            <a:off x="467544" y="1196752"/>
            <a:ext cx="4248472" cy="3368431"/>
          </a:xfrm>
          <a:prstGeom prst="rect">
            <a:avLst/>
          </a:prstGeom>
          <a:noFill/>
        </p:spPr>
      </p:pic>
      <p:sp>
        <p:nvSpPr>
          <p:cNvPr id="5" name="Прямоугольник 4"/>
          <p:cNvSpPr/>
          <p:nvPr/>
        </p:nvSpPr>
        <p:spPr>
          <a:xfrm>
            <a:off x="5076056" y="1196752"/>
            <a:ext cx="3816424" cy="4464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ru-RU" sz="2000" dirty="0" smtClean="0">
                <a:solidFill>
                  <a:schemeClr val="tx1"/>
                </a:solidFill>
                <a:latin typeface="Times New Roman" pitchFamily="18" charset="0"/>
                <a:cs typeface="Times New Roman" pitchFamily="18" charset="0"/>
              </a:rPr>
              <a:t>Волк — самое загадочное животное из ныне живущих. </a:t>
            </a:r>
          </a:p>
          <a:p>
            <a:pPr fontAlgn="base"/>
            <a:r>
              <a:rPr lang="ru-RU" sz="2000" dirty="0" smtClean="0">
                <a:solidFill>
                  <a:schemeClr val="tx1"/>
                </a:solidFill>
                <a:latin typeface="Times New Roman" pitchFamily="18" charset="0"/>
                <a:cs typeface="Times New Roman" pitchFamily="18" charset="0"/>
              </a:rPr>
              <a:t>Вожак стаи всегда идет впереди своей стаи с высоко поднятым хвостом. </a:t>
            </a:r>
          </a:p>
          <a:p>
            <a:pPr algn="ctr"/>
            <a:endParaRPr lang="ru-RU" sz="2000" dirty="0" smtClean="0">
              <a:solidFill>
                <a:schemeClr val="tx1"/>
              </a:solidFill>
            </a:endParaRPr>
          </a:p>
          <a:p>
            <a:pPr algn="ctr"/>
            <a:endParaRPr lang="ru-RU" sz="2000" b="1" dirty="0" smtClean="0">
              <a:solidFill>
                <a:schemeClr val="tx1"/>
              </a:solidFill>
            </a:endParaRPr>
          </a:p>
          <a:p>
            <a:pPr algn="ctr"/>
            <a:endParaRPr lang="ru-RU" sz="2000" dirty="0">
              <a:solidFill>
                <a:schemeClr val="tx1"/>
              </a:solidFill>
              <a:latin typeface="Times New Roman" pitchFamily="18" charset="0"/>
              <a:cs typeface="Times New Roman" pitchFamily="18" charset="0"/>
            </a:endParaRPr>
          </a:p>
        </p:txBody>
      </p:sp>
      <p:sp>
        <p:nvSpPr>
          <p:cNvPr id="4" name="Прямоугольник 3"/>
          <p:cNvSpPr/>
          <p:nvPr/>
        </p:nvSpPr>
        <p:spPr>
          <a:xfrm>
            <a:off x="1707657" y="260648"/>
            <a:ext cx="1796647" cy="923330"/>
          </a:xfrm>
          <a:prstGeom prst="rect">
            <a:avLst/>
          </a:prstGeom>
          <a:noFill/>
        </p:spPr>
        <p:txBody>
          <a:bodyPr wrap="none" lIns="91440" tIns="45720" rIns="91440" bIns="45720">
            <a:spAutoFit/>
          </a:bodyPr>
          <a:lstStyle/>
          <a:p>
            <a:pPr algn="ctr"/>
            <a:r>
              <a:rPr lang="ru-RU" sz="5400" b="1" cap="none" spc="0"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Волк </a:t>
            </a:r>
            <a:endParaRPr lang="ru-RU" sz="5400" b="1" cap="none" spc="0"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sp>
        <p:nvSpPr>
          <p:cNvPr id="6" name="Прямоугольник 5"/>
          <p:cNvSpPr/>
          <p:nvPr/>
        </p:nvSpPr>
        <p:spPr>
          <a:xfrm>
            <a:off x="539552" y="4653136"/>
            <a:ext cx="7776864" cy="1323439"/>
          </a:xfrm>
          <a:prstGeom prst="rect">
            <a:avLst/>
          </a:prstGeom>
        </p:spPr>
        <p:txBody>
          <a:bodyPr wrap="square">
            <a:spAutoFit/>
          </a:bodyPr>
          <a:lstStyle/>
          <a:p>
            <a:r>
              <a:rPr lang="ru-RU" sz="2000" dirty="0" smtClean="0">
                <a:latin typeface="Times New Roman" pitchFamily="18" charset="0"/>
                <a:cs typeface="Times New Roman" pitchFamily="18" charset="0"/>
              </a:rPr>
              <a:t>Волки способны учуять запах на расстоянии полтора километра. Кстати, у этих зверей есть способность различать 200 миллионов запахов, у человека – всего 5 миллионов. Поэтому волки – отличные охотники.</a:t>
            </a:r>
            <a:endParaRPr lang="ru-RU" sz="2000" dirty="0">
              <a:latin typeface="Times New Roman" pitchFamily="18" charset="0"/>
              <a:cs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339279" y="3284984"/>
            <a:ext cx="3804721" cy="3804721"/>
          </a:xfrm>
          <a:prstGeom prst="rect">
            <a:avLst/>
          </a:prstGeom>
        </p:spPr>
      </p:pic>
      <p:pic>
        <p:nvPicPr>
          <p:cNvPr id="5" name="Picture 2" descr="C:\Users\учитель\Desktop\i (10).png">
            <a:hlinkClick r:id="rId4" action="ppaction://hlinksldjump"/>
          </p:cNvPr>
          <p:cNvPicPr>
            <a:picLocks noChangeAspect="1" noChangeArrowheads="1"/>
          </p:cNvPicPr>
          <p:nvPr/>
        </p:nvPicPr>
        <p:blipFill>
          <a:blip r:embed="rId5" cstate="print"/>
          <a:srcRect/>
          <a:stretch>
            <a:fillRect/>
          </a:stretch>
        </p:blipFill>
        <p:spPr bwMode="auto">
          <a:xfrm>
            <a:off x="0" y="4437112"/>
            <a:ext cx="2016224" cy="1810020"/>
          </a:xfrm>
          <a:prstGeom prst="rect">
            <a:avLst/>
          </a:prstGeom>
          <a:noFill/>
        </p:spPr>
      </p:pic>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5976" y="476672"/>
            <a:ext cx="2203655" cy="1656184"/>
          </a:xfrm>
          <a:prstGeom prst="rect">
            <a:avLst/>
          </a:prstGeom>
        </p:spPr>
      </p:pic>
      <p:pic>
        <p:nvPicPr>
          <p:cNvPr id="7" name="Рисунок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188640"/>
            <a:ext cx="1905000" cy="1809750"/>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83568" y="1412776"/>
            <a:ext cx="3744416" cy="3456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u="sng" dirty="0" smtClean="0">
                <a:solidFill>
                  <a:schemeClr val="tx1"/>
                </a:solidFill>
                <a:latin typeface="Times New Roman" pitchFamily="18" charset="0"/>
                <a:cs typeface="Times New Roman" pitchFamily="18" charset="0"/>
              </a:rPr>
              <a:t> </a:t>
            </a:r>
            <a:endParaRPr lang="ru-RU" sz="2000" dirty="0">
              <a:solidFill>
                <a:schemeClr val="tx1"/>
              </a:solidFill>
              <a:latin typeface="Times New Roman" pitchFamily="18" charset="0"/>
              <a:cs typeface="Times New Roman" pitchFamily="18" charset="0"/>
            </a:endParaRPr>
          </a:p>
        </p:txBody>
      </p:sp>
      <p:sp>
        <p:nvSpPr>
          <p:cNvPr id="14337" name="Rectangle 1"/>
          <p:cNvSpPr>
            <a:spLocks noChangeArrowheads="1"/>
          </p:cNvSpPr>
          <p:nvPr/>
        </p:nvSpPr>
        <p:spPr bwMode="auto">
          <a:xfrm>
            <a:off x="755576" y="3085802"/>
            <a:ext cx="367240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6" name="Picture 2" descr="https://sun9-35.userapi.com/impg/Sak3Zlwl77q44tNh_pwhe6wqpG5qHWsTSP2kQQ/m-f36RsC-L0.jpg?size=807x762&amp;quality=96&amp;sign=9bdf5af41b58885e7c2c42b9cdd40e81&amp;type=alb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217" y="188640"/>
            <a:ext cx="6771550" cy="63939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20" y="188640"/>
            <a:ext cx="8441744" cy="6464970"/>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279120" y="241632"/>
            <a:ext cx="8572500" cy="6411978"/>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box(in)">
                                      <p:cBhvr>
                                        <p:cTn id="7" dur="500"/>
                                        <p:tgtEl>
                                          <p:spTgt spid="14337"/>
                                        </p:tgtEl>
                                      </p:cBhvr>
                                    </p:animEffect>
                                  </p:childTnLst>
                                </p:cTn>
                              </p:par>
                              <p:par>
                                <p:cTn id="8" presetID="4" presetClass="exit" presetSubtype="16" fill="hold" grpId="0" nodeType="withEffect">
                                  <p:stCondLst>
                                    <p:cond delay="0"/>
                                  </p:stCondLst>
                                  <p:childTnLst>
                                    <p:animEffect transition="out" filter="box(in)">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500" fill="hold"/>
                                        <p:tgtEl>
                                          <p:spTgt spid="1028"/>
                                        </p:tgtEl>
                                        <p:attrNameLst>
                                          <p:attrName>ppt_w</p:attrName>
                                        </p:attrNameLst>
                                      </p:cBhvr>
                                      <p:tavLst>
                                        <p:tav tm="0">
                                          <p:val>
                                            <p:fltVal val="0"/>
                                          </p:val>
                                        </p:tav>
                                        <p:tav tm="100000">
                                          <p:val>
                                            <p:strVal val="#ppt_w"/>
                                          </p:val>
                                        </p:tav>
                                      </p:tavLst>
                                    </p:anim>
                                    <p:anim calcmode="lin" valueType="num">
                                      <p:cBhvr>
                                        <p:cTn id="16" dur="500" fill="hold"/>
                                        <p:tgtEl>
                                          <p:spTgt spid="1028"/>
                                        </p:tgtEl>
                                        <p:attrNameLst>
                                          <p:attrName>ppt_h</p:attrName>
                                        </p:attrNameLst>
                                      </p:cBhvr>
                                      <p:tavLst>
                                        <p:tav tm="0">
                                          <p:val>
                                            <p:fltVal val="0"/>
                                          </p:val>
                                        </p:tav>
                                        <p:tav tm="100000">
                                          <p:val>
                                            <p:strVal val="#ppt_h"/>
                                          </p:val>
                                        </p:tav>
                                      </p:tavLst>
                                    </p:anim>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3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2" descr="C:\Users\учитель\Desktop\i (10).png">
            <a:hlinkClick r:id="rId3" action="ppaction://hlinksldjump"/>
          </p:cNvPr>
          <p:cNvPicPr>
            <a:picLocks noChangeAspect="1" noChangeArrowheads="1"/>
          </p:cNvPicPr>
          <p:nvPr/>
        </p:nvPicPr>
        <p:blipFill>
          <a:blip r:embed="rId4" cstate="print"/>
          <a:srcRect/>
          <a:stretch>
            <a:fillRect/>
          </a:stretch>
        </p:blipFill>
        <p:spPr bwMode="auto">
          <a:xfrm>
            <a:off x="-1836712" y="4797152"/>
            <a:ext cx="2016224" cy="1810020"/>
          </a:xfrm>
          <a:prstGeom prst="rect">
            <a:avLst/>
          </a:prstGeom>
          <a:noFill/>
        </p:spPr>
      </p:pic>
      <p:pic>
        <p:nvPicPr>
          <p:cNvPr id="1027" name="Picture 3" descr="C:\Users\akelgor\Documents\1334068730_detskiy_clipart_25.png">
            <a:hlinkClick r:id="rId5" action="ppaction://hlinksldjump"/>
          </p:cNvPr>
          <p:cNvPicPr>
            <a:picLocks noChangeAspect="1" noChangeArrowheads="1"/>
          </p:cNvPicPr>
          <p:nvPr/>
        </p:nvPicPr>
        <p:blipFill>
          <a:blip r:embed="rId6" cstate="print"/>
          <a:srcRect b="7633"/>
          <a:stretch>
            <a:fillRect/>
          </a:stretch>
        </p:blipFill>
        <p:spPr bwMode="auto">
          <a:xfrm>
            <a:off x="4211960" y="2492896"/>
            <a:ext cx="4671814" cy="4104456"/>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 0  C 0 -0.04661  0.028 -0.08257  0.062 -0.08257  C 0.097 -0.08257  0.125 -0.04661  0.125 0  C 0.125 0.04661  0.153 0.08257  0.188 0.08257  C 0.222 0.08257  0.25 0.04661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3717032"/>
            <a:ext cx="8676456"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Медведь – один из самых грозных хищников в дикой природе.  Медведь, в отличие от собак и кошек, во время ходьбы опираются не на пальцы, а на всю стопу. Эта особенность им и позволяет ходить на задних лапах.</a:t>
            </a:r>
            <a:r>
              <a:rPr lang="ru-RU" sz="2000" dirty="0" smtClean="0">
                <a:latin typeface="Times New Roman" pitchFamily="18" charset="0"/>
                <a:cs typeface="Times New Roman" pitchFamily="18" charset="0"/>
              </a:rPr>
              <a:t> </a:t>
            </a:r>
          </a:p>
          <a:p>
            <a:pPr algn="ctr"/>
            <a:r>
              <a:rPr lang="ru-RU" sz="2000" dirty="0" smtClean="0">
                <a:solidFill>
                  <a:schemeClr val="tx1"/>
                </a:solidFill>
                <a:latin typeface="Times New Roman" pitchFamily="18" charset="0"/>
                <a:cs typeface="Times New Roman" pitchFamily="18" charset="0"/>
              </a:rPr>
              <a:t>Медведь один из немногих животных, который видит цветные картинки.</a:t>
            </a:r>
            <a:r>
              <a:rPr lang="ru-RU" sz="2000" dirty="0" smtClean="0">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Медведи обладают подобием логического мышления и могут специально запутать следы, идя задом наперед, к примеру.</a:t>
            </a:r>
            <a:endParaRPr lang="ru-RU" sz="2000" dirty="0">
              <a:solidFill>
                <a:schemeClr val="tx1"/>
              </a:solidFill>
              <a:latin typeface="Times New Roman" pitchFamily="18" charset="0"/>
              <a:cs typeface="Times New Roman" pitchFamily="18" charset="0"/>
            </a:endParaRPr>
          </a:p>
        </p:txBody>
      </p:sp>
      <p:pic>
        <p:nvPicPr>
          <p:cNvPr id="12290" name="Picture 2" descr="4а">
            <a:hlinkClick r:id="rId2" action="ppaction://hlinksldjump"/>
          </p:cNvPr>
          <p:cNvPicPr>
            <a:picLocks noChangeAspect="1" noChangeArrowheads="1"/>
          </p:cNvPicPr>
          <p:nvPr/>
        </p:nvPicPr>
        <p:blipFill>
          <a:blip r:embed="rId3" cstate="print"/>
          <a:srcRect/>
          <a:stretch>
            <a:fillRect/>
          </a:stretch>
        </p:blipFill>
        <p:spPr bwMode="auto">
          <a:xfrm>
            <a:off x="1907704" y="188640"/>
            <a:ext cx="5286375" cy="3981450"/>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5" name="Picture 2" descr="C:\Users\учитель\Desktop\i (10).png">
            <a:hlinkClick r:id="rId3" action="ppaction://hlinksldjump"/>
          </p:cNvPr>
          <p:cNvPicPr>
            <a:picLocks noChangeAspect="1" noChangeArrowheads="1"/>
          </p:cNvPicPr>
          <p:nvPr/>
        </p:nvPicPr>
        <p:blipFill>
          <a:blip r:embed="rId4" cstate="print"/>
          <a:srcRect/>
          <a:stretch>
            <a:fillRect/>
          </a:stretch>
        </p:blipFill>
        <p:spPr bwMode="auto">
          <a:xfrm>
            <a:off x="-2016224" y="4797152"/>
            <a:ext cx="2016224" cy="1810020"/>
          </a:xfrm>
          <a:prstGeom prst="rect">
            <a:avLst/>
          </a:prstGeom>
          <a:noFill/>
        </p:spPr>
      </p:pic>
      <p:pic>
        <p:nvPicPr>
          <p:cNvPr id="2051" name="Picture 3" descr="C:\Users\akelgor\Documents\16287427.gif">
            <a:hlinkClick r:id="rId5" action="ppaction://hlinksldjump"/>
          </p:cNvPr>
          <p:cNvPicPr>
            <a:picLocks noChangeAspect="1" noChangeArrowheads="1" noCrop="1"/>
          </p:cNvPicPr>
          <p:nvPr/>
        </p:nvPicPr>
        <p:blipFill>
          <a:blip r:embed="rId6" cstate="print"/>
          <a:srcRect/>
          <a:stretch>
            <a:fillRect/>
          </a:stretch>
        </p:blipFill>
        <p:spPr bwMode="auto">
          <a:xfrm>
            <a:off x="3163788" y="2372841"/>
            <a:ext cx="5980212" cy="4485159"/>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 0  C 0 -0.04661  0.028 -0.08257  0.062 -0.08257  C 0.097 -0.08257  0.125 -0.04661  0.125 0  C 0.125 0.04661  0.153 0.08257  0.188 0.08257  C 0.222 0.08257  0.25 0.04661  0.25 0  E"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im0-tub-ru.yandex.net/i?id=6351e7238db64ff96fe967b03ec2041f&amp;n=33&amp;h=215&amp;w=302"/>
          <p:cNvPicPr>
            <a:picLocks noChangeAspect="1" noChangeArrowheads="1"/>
          </p:cNvPicPr>
          <p:nvPr/>
        </p:nvPicPr>
        <p:blipFill>
          <a:blip r:embed="rId2" cstate="print"/>
          <a:srcRect/>
          <a:stretch>
            <a:fillRect/>
          </a:stretch>
        </p:blipFill>
        <p:spPr bwMode="auto">
          <a:xfrm>
            <a:off x="1691680" y="260648"/>
            <a:ext cx="5563034" cy="3960440"/>
          </a:xfrm>
          <a:prstGeom prst="rect">
            <a:avLst/>
          </a:prstGeom>
          <a:noFill/>
        </p:spPr>
      </p:pic>
      <p:sp>
        <p:nvSpPr>
          <p:cNvPr id="5" name="Прямоугольник 4"/>
          <p:cNvSpPr/>
          <p:nvPr/>
        </p:nvSpPr>
        <p:spPr>
          <a:xfrm>
            <a:off x="0" y="4509120"/>
            <a:ext cx="8532440"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b="1" dirty="0" smtClean="0">
              <a:solidFill>
                <a:schemeClr val="tx1"/>
              </a:solidFill>
              <a:latin typeface="Times New Roman" pitchFamily="18" charset="0"/>
              <a:cs typeface="Times New Roman" pitchFamily="18" charset="0"/>
            </a:endParaRPr>
          </a:p>
          <a:p>
            <a:pPr algn="ctr"/>
            <a:r>
              <a:rPr lang="ru-RU" sz="2000" dirty="0" smtClean="0">
                <a:solidFill>
                  <a:schemeClr val="tx1"/>
                </a:solidFill>
                <a:latin typeface="Times New Roman" pitchFamily="18" charset="0"/>
                <a:cs typeface="Times New Roman" pitchFamily="18" charset="0"/>
              </a:rPr>
              <a:t>          Лисицы - умные животные. У них существует один интересный способ избавления от блох. Лисы заходят глубоко в воду с палкой в зубах, и блохи перебираются в эту ловушку. Через время зверек выбрасывает палку, а с ней и надоедливых блох. </a:t>
            </a:r>
          </a:p>
          <a:p>
            <a:pPr algn="ctr"/>
            <a:r>
              <a:rPr lang="ru-RU" sz="2000" dirty="0" smtClean="0">
                <a:solidFill>
                  <a:schemeClr val="tx1"/>
                </a:solidFill>
                <a:latin typeface="Times New Roman" pitchFamily="18" charset="0"/>
                <a:cs typeface="Times New Roman" pitchFamily="18" charset="0"/>
              </a:rPr>
              <a:t>     Перед тетеревами, находящимся на току, лиса устраивает целый спектакль. Подходит, делая вид, что нисколько не интересуется ими. Она не смотрит в их сторону, может прилечь якобы для отдыха, а птицы при этом теряют бдительность.</a:t>
            </a:r>
          </a:p>
          <a:p>
            <a:pPr algn="ctr"/>
            <a:endParaRPr lang="ru-RU" sz="2000" b="1" dirty="0">
              <a:solidFill>
                <a:schemeClr val="tx1"/>
              </a:solidFill>
              <a:latin typeface="Times New Roman" pitchFamily="18" charset="0"/>
              <a:cs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5" name="Picture 2" descr="C:\Users\учитель\Desktop\i (10).png"/>
          <p:cNvPicPr>
            <a:picLocks noChangeAspect="1" noChangeArrowheads="1"/>
          </p:cNvPicPr>
          <p:nvPr/>
        </p:nvPicPr>
        <p:blipFill>
          <a:blip r:embed="rId3" cstate="print"/>
          <a:srcRect/>
          <a:stretch>
            <a:fillRect/>
          </a:stretch>
        </p:blipFill>
        <p:spPr bwMode="auto">
          <a:xfrm>
            <a:off x="323528" y="4221088"/>
            <a:ext cx="2016224" cy="1810020"/>
          </a:xfrm>
          <a:prstGeom prst="rect">
            <a:avLst/>
          </a:prstGeom>
          <a:noFill/>
        </p:spPr>
      </p:pic>
      <p:sp>
        <p:nvSpPr>
          <p:cNvPr id="6" name="Прямоугольник 5"/>
          <p:cNvSpPr/>
          <p:nvPr/>
        </p:nvSpPr>
        <p:spPr>
          <a:xfrm>
            <a:off x="3347864" y="1052736"/>
            <a:ext cx="4032448" cy="1994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itchFamily="18" charset="0"/>
                <a:cs typeface="Times New Roman" pitchFamily="18" charset="0"/>
              </a:rPr>
              <a:t>Не буду тебя есть, если ты, Колобок, расскажешь всем, что надо беречь природу. </a:t>
            </a:r>
            <a:endParaRPr lang="ru-RU" sz="2000" b="1" dirty="0">
              <a:solidFill>
                <a:schemeClr val="bg1"/>
              </a:solidFill>
              <a:latin typeface="Times New Roman" pitchFamily="18" charset="0"/>
              <a:cs typeface="Times New Roman" pitchFamily="18" charset="0"/>
            </a:endParaRPr>
          </a:p>
        </p:txBody>
      </p:sp>
      <p:sp>
        <p:nvSpPr>
          <p:cNvPr id="7" name="Прямоугольник 6"/>
          <p:cNvSpPr/>
          <p:nvPr/>
        </p:nvSpPr>
        <p:spPr>
          <a:xfrm>
            <a:off x="611560" y="1628800"/>
            <a:ext cx="4032448" cy="1994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Times New Roman" pitchFamily="18" charset="0"/>
                <a:cs typeface="Times New Roman" pitchFamily="18" charset="0"/>
              </a:rPr>
              <a:t>Ребята, какие правила поведения в природе вы знаете?</a:t>
            </a:r>
            <a:endParaRPr lang="ru-RU" sz="2000" b="1" dirty="0">
              <a:solidFill>
                <a:schemeClr val="bg1"/>
              </a:solidFill>
              <a:latin typeface="Times New Roman" pitchFamily="18" charset="0"/>
              <a:cs typeface="Times New Roman" pitchFamily="18" charset="0"/>
            </a:endParaRPr>
          </a:p>
        </p:txBody>
      </p:sp>
      <p:pic>
        <p:nvPicPr>
          <p:cNvPr id="8" name="Picture 3" descr="C:\Users\akelgor\Documents\16287427.gif">
            <a:hlinkClick r:id="rId4" action="ppaction://hlinksldjump"/>
          </p:cNvPr>
          <p:cNvPicPr>
            <a:picLocks noChangeAspect="1" noChangeArrowheads="1" noCrop="1"/>
          </p:cNvPicPr>
          <p:nvPr/>
        </p:nvPicPr>
        <p:blipFill>
          <a:blip r:embed="rId5" cstate="print"/>
          <a:srcRect/>
          <a:stretch>
            <a:fillRect/>
          </a:stretch>
        </p:blipFill>
        <p:spPr bwMode="auto">
          <a:xfrm>
            <a:off x="3419872" y="2372841"/>
            <a:ext cx="5980212" cy="4485159"/>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9" presetClass="exit" presetSubtype="0" fill="hold" grpId="1" nodeType="withEffect">
                                  <p:stCondLst>
                                    <p:cond delay="0"/>
                                  </p:stCondLst>
                                  <p:childTnLst>
                                    <p:animEffect transition="out" filter="dissolv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лнце 3"/>
          <p:cNvSpPr/>
          <p:nvPr/>
        </p:nvSpPr>
        <p:spPr>
          <a:xfrm>
            <a:off x="1907704" y="1556792"/>
            <a:ext cx="5054352" cy="3082854"/>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itchFamily="18" charset="0"/>
                <a:cs typeface="Times New Roman" pitchFamily="18" charset="0"/>
              </a:rPr>
              <a:t>Правила друзей природы</a:t>
            </a:r>
            <a:endParaRPr lang="ru-RU" sz="2000" b="1" dirty="0">
              <a:solidFill>
                <a:schemeClr val="tx1"/>
              </a:solidFill>
              <a:latin typeface="Times New Roman" pitchFamily="18" charset="0"/>
              <a:cs typeface="Times New Roman" pitchFamily="18" charset="0"/>
            </a:endParaRPr>
          </a:p>
        </p:txBody>
      </p:sp>
      <p:sp>
        <p:nvSpPr>
          <p:cNvPr id="5" name="Овал 4"/>
          <p:cNvSpPr/>
          <p:nvPr/>
        </p:nvSpPr>
        <p:spPr>
          <a:xfrm>
            <a:off x="2843808" y="0"/>
            <a:ext cx="3176337" cy="1484784"/>
          </a:xfrm>
          <a:prstGeom prst="ellipse">
            <a:avLst/>
          </a:prstGeom>
          <a:gradFill>
            <a:gsLst>
              <a:gs pos="0">
                <a:srgbClr val="8488C4">
                  <a:alpha val="53000"/>
                </a:srgbClr>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Не рви цветы на лугу, в лесу</a:t>
            </a:r>
            <a:endParaRPr lang="ru-RU" dirty="0">
              <a:solidFill>
                <a:schemeClr val="tx1"/>
              </a:solidFill>
              <a:latin typeface="Times New Roman" pitchFamily="18" charset="0"/>
              <a:cs typeface="Times New Roman" pitchFamily="18" charset="0"/>
            </a:endParaRPr>
          </a:p>
        </p:txBody>
      </p:sp>
      <p:sp>
        <p:nvSpPr>
          <p:cNvPr id="6" name="Овал 5"/>
          <p:cNvSpPr/>
          <p:nvPr/>
        </p:nvSpPr>
        <p:spPr>
          <a:xfrm>
            <a:off x="5940152" y="692696"/>
            <a:ext cx="2924817" cy="1303867"/>
          </a:xfrm>
          <a:prstGeom prst="ellipse">
            <a:avLst/>
          </a:prstGeom>
          <a:gradFill>
            <a:gsLst>
              <a:gs pos="0">
                <a:srgbClr val="8488C4">
                  <a:alpha val="53000"/>
                </a:srgbClr>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Не разоряй птичьи гнёзда</a:t>
            </a:r>
            <a:endParaRPr lang="ru-RU" dirty="0">
              <a:solidFill>
                <a:schemeClr val="tx1"/>
              </a:solidFill>
              <a:latin typeface="Times New Roman" pitchFamily="18" charset="0"/>
              <a:cs typeface="Times New Roman" pitchFamily="18" charset="0"/>
            </a:endParaRPr>
          </a:p>
        </p:txBody>
      </p:sp>
      <p:sp>
        <p:nvSpPr>
          <p:cNvPr id="7" name="Овал 6"/>
          <p:cNvSpPr/>
          <p:nvPr/>
        </p:nvSpPr>
        <p:spPr>
          <a:xfrm>
            <a:off x="6975775" y="2348880"/>
            <a:ext cx="2168225" cy="1303867"/>
          </a:xfrm>
          <a:prstGeom prst="ellipse">
            <a:avLst/>
          </a:prstGeom>
          <a:gradFill>
            <a:gsLst>
              <a:gs pos="0">
                <a:srgbClr val="8488C4">
                  <a:alpha val="53000"/>
                </a:srgbClr>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Не разоряй муравейники</a:t>
            </a:r>
            <a:endParaRPr lang="ru-RU" dirty="0">
              <a:solidFill>
                <a:schemeClr val="tx1"/>
              </a:solidFill>
              <a:latin typeface="Times New Roman" pitchFamily="18" charset="0"/>
              <a:cs typeface="Times New Roman" pitchFamily="18" charset="0"/>
            </a:endParaRPr>
          </a:p>
        </p:txBody>
      </p:sp>
      <p:sp>
        <p:nvSpPr>
          <p:cNvPr id="8" name="Овал 7"/>
          <p:cNvSpPr/>
          <p:nvPr/>
        </p:nvSpPr>
        <p:spPr>
          <a:xfrm>
            <a:off x="5967663" y="4293096"/>
            <a:ext cx="3176337" cy="1303867"/>
          </a:xfrm>
          <a:prstGeom prst="ellipse">
            <a:avLst/>
          </a:prstGeom>
          <a:gradFill>
            <a:gsLst>
              <a:gs pos="0">
                <a:srgbClr val="8488C4">
                  <a:alpha val="53000"/>
                </a:srgbClr>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Аккуратно собирай ягоды и грибы</a:t>
            </a:r>
            <a:endParaRPr lang="ru-RU" dirty="0">
              <a:solidFill>
                <a:schemeClr val="tx1"/>
              </a:solidFill>
              <a:latin typeface="Times New Roman" pitchFamily="18" charset="0"/>
              <a:cs typeface="Times New Roman" pitchFamily="18" charset="0"/>
            </a:endParaRPr>
          </a:p>
        </p:txBody>
      </p:sp>
      <p:sp>
        <p:nvSpPr>
          <p:cNvPr id="9" name="Овал 8"/>
          <p:cNvSpPr/>
          <p:nvPr/>
        </p:nvSpPr>
        <p:spPr>
          <a:xfrm>
            <a:off x="3059832" y="5013176"/>
            <a:ext cx="3176337" cy="1844824"/>
          </a:xfrm>
          <a:prstGeom prst="ellipse">
            <a:avLst/>
          </a:prstGeom>
          <a:gradFill>
            <a:gsLst>
              <a:gs pos="0">
                <a:srgbClr val="8488C4">
                  <a:alpha val="53000"/>
                </a:srgbClr>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Не лови диких животных и не уноси их домой</a:t>
            </a:r>
            <a:endParaRPr lang="ru-RU" dirty="0">
              <a:solidFill>
                <a:schemeClr val="tx1"/>
              </a:solidFill>
              <a:latin typeface="Times New Roman" pitchFamily="18" charset="0"/>
              <a:cs typeface="Times New Roman" pitchFamily="18" charset="0"/>
            </a:endParaRPr>
          </a:p>
        </p:txBody>
      </p:sp>
      <p:sp>
        <p:nvSpPr>
          <p:cNvPr id="10" name="Овал 9"/>
          <p:cNvSpPr/>
          <p:nvPr/>
        </p:nvSpPr>
        <p:spPr>
          <a:xfrm>
            <a:off x="0" y="4221088"/>
            <a:ext cx="3176337" cy="1303867"/>
          </a:xfrm>
          <a:prstGeom prst="ellipse">
            <a:avLst/>
          </a:prstGeom>
          <a:gradFill>
            <a:gsLst>
              <a:gs pos="0">
                <a:srgbClr val="8488C4">
                  <a:alpha val="53000"/>
                </a:srgbClr>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Не оставляй мусор в лесу, на лугу, на берегу реки</a:t>
            </a:r>
            <a:endParaRPr lang="ru-RU" dirty="0">
              <a:solidFill>
                <a:schemeClr val="tx1"/>
              </a:solidFill>
              <a:latin typeface="Times New Roman" pitchFamily="18" charset="0"/>
              <a:cs typeface="Times New Roman" pitchFamily="18" charset="0"/>
            </a:endParaRPr>
          </a:p>
        </p:txBody>
      </p:sp>
      <p:sp>
        <p:nvSpPr>
          <p:cNvPr id="11" name="Овал 10"/>
          <p:cNvSpPr/>
          <p:nvPr/>
        </p:nvSpPr>
        <p:spPr>
          <a:xfrm>
            <a:off x="0" y="2348880"/>
            <a:ext cx="2051721" cy="1303867"/>
          </a:xfrm>
          <a:prstGeom prst="ellipse">
            <a:avLst/>
          </a:prstGeom>
          <a:gradFill>
            <a:gsLst>
              <a:gs pos="0">
                <a:srgbClr val="8488C4">
                  <a:alpha val="53000"/>
                </a:srgbClr>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Не ловите бабочек, жуков, стрекоз</a:t>
            </a:r>
            <a:endParaRPr lang="ru-RU" dirty="0">
              <a:solidFill>
                <a:schemeClr val="tx1"/>
              </a:solidFill>
              <a:latin typeface="Times New Roman" pitchFamily="18" charset="0"/>
              <a:cs typeface="Times New Roman" pitchFamily="18" charset="0"/>
            </a:endParaRPr>
          </a:p>
        </p:txBody>
      </p:sp>
      <p:sp>
        <p:nvSpPr>
          <p:cNvPr id="12" name="Овал 11"/>
          <p:cNvSpPr/>
          <p:nvPr/>
        </p:nvSpPr>
        <p:spPr>
          <a:xfrm>
            <a:off x="0" y="764704"/>
            <a:ext cx="3176337" cy="1303867"/>
          </a:xfrm>
          <a:prstGeom prst="ellipse">
            <a:avLst/>
          </a:prstGeom>
          <a:gradFill>
            <a:gsLst>
              <a:gs pos="0">
                <a:srgbClr val="8488C4">
                  <a:alpha val="53000"/>
                </a:srgbClr>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Не  ломай ветви деревьев и кустарников</a:t>
            </a:r>
            <a:endParaRPr lang="ru-RU" dirty="0">
              <a:solidFill>
                <a:schemeClr val="tx1"/>
              </a:solidFill>
              <a:latin typeface="Times New Roman" pitchFamily="18" charset="0"/>
              <a:cs typeface="Times New Roman"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4" name="Picture 2" descr="C:\Users\учитель\Desktop\i (10).png"/>
          <p:cNvPicPr>
            <a:picLocks noChangeAspect="1" noChangeArrowheads="1"/>
          </p:cNvPicPr>
          <p:nvPr/>
        </p:nvPicPr>
        <p:blipFill>
          <a:blip r:embed="rId3" cstate="print"/>
          <a:srcRect/>
          <a:stretch>
            <a:fillRect/>
          </a:stretch>
        </p:blipFill>
        <p:spPr bwMode="auto">
          <a:xfrm>
            <a:off x="323528" y="4221088"/>
            <a:ext cx="2016224" cy="1810020"/>
          </a:xfrm>
          <a:prstGeom prst="rect">
            <a:avLst/>
          </a:prstGeom>
          <a:noFill/>
        </p:spPr>
      </p:pic>
      <p:pic>
        <p:nvPicPr>
          <p:cNvPr id="5" name="Picture 3" descr="C:\Users\akelgor\Documents\16287427.gif">
            <a:hlinkClick r:id="rId4" action="ppaction://hlinksldjump"/>
          </p:cNvPr>
          <p:cNvPicPr>
            <a:picLocks noChangeAspect="1" noChangeArrowheads="1" noCrop="1"/>
          </p:cNvPicPr>
          <p:nvPr/>
        </p:nvPicPr>
        <p:blipFill>
          <a:blip r:embed="rId5" cstate="print"/>
          <a:srcRect/>
          <a:stretch>
            <a:fillRect/>
          </a:stretch>
        </p:blipFill>
        <p:spPr bwMode="auto">
          <a:xfrm>
            <a:off x="3419872" y="2372841"/>
            <a:ext cx="5980212" cy="4485159"/>
          </a:xfrm>
          <a:prstGeom prst="rect">
            <a:avLst/>
          </a:prstGeom>
          <a:noFill/>
        </p:spPr>
      </p:pic>
      <p:sp>
        <p:nvSpPr>
          <p:cNvPr id="6" name="Прямоугольник 5"/>
          <p:cNvSpPr/>
          <p:nvPr/>
        </p:nvSpPr>
        <p:spPr>
          <a:xfrm>
            <a:off x="2694633" y="692696"/>
            <a:ext cx="3276795" cy="923330"/>
          </a:xfrm>
          <a:prstGeom prst="rect">
            <a:avLst/>
          </a:prstGeom>
          <a:noFill/>
        </p:spPr>
        <p:txBody>
          <a:bodyPr wrap="none" lIns="91440" tIns="45720" rIns="91440" bIns="45720">
            <a:spAutoFit/>
          </a:bodyPr>
          <a:lstStyle/>
          <a:p>
            <a:pPr algn="ctr"/>
            <a:r>
              <a:rPr lang="ru-R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Молодцы!</a:t>
            </a:r>
            <a:endPar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3000" r="-33000"/>
          </a:stretch>
        </a:blipFill>
        <a:effectLst/>
      </p:bgPr>
    </p:bg>
    <p:spTree>
      <p:nvGrpSpPr>
        <p:cNvPr id="1" name=""/>
        <p:cNvGrpSpPr/>
        <p:nvPr/>
      </p:nvGrpSpPr>
      <p:grpSpPr>
        <a:xfrm>
          <a:off x="0" y="0"/>
          <a:ext cx="0" cy="0"/>
          <a:chOff x="0" y="0"/>
          <a:chExt cx="0" cy="0"/>
        </a:xfrm>
      </p:grpSpPr>
      <p:pic>
        <p:nvPicPr>
          <p:cNvPr id="4" name="Picture 2" descr="C:\Users\учитель\Desktop\granary_245_228.png">
            <a:hlinkClick r:id="rId3" action="ppaction://hlinksldjump"/>
          </p:cNvPr>
          <p:cNvPicPr>
            <a:picLocks noChangeAspect="1" noChangeArrowheads="1"/>
          </p:cNvPicPr>
          <p:nvPr/>
        </p:nvPicPr>
        <p:blipFill>
          <a:blip r:embed="rId4" cstate="print"/>
          <a:srcRect/>
          <a:stretch>
            <a:fillRect/>
          </a:stretch>
        </p:blipFill>
        <p:spPr bwMode="auto">
          <a:xfrm>
            <a:off x="0" y="980728"/>
            <a:ext cx="5076056" cy="4723840"/>
          </a:xfrm>
          <a:prstGeom prst="rect">
            <a:avLst/>
          </a:prstGeom>
          <a:noFill/>
        </p:spPr>
      </p:pic>
      <p:sp>
        <p:nvSpPr>
          <p:cNvPr id="5" name="Прямоугольник 4"/>
          <p:cNvSpPr/>
          <p:nvPr/>
        </p:nvSpPr>
        <p:spPr>
          <a:xfrm>
            <a:off x="4499992" y="0"/>
            <a:ext cx="3672408" cy="3240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latin typeface="Times New Roman" pitchFamily="18" charset="0"/>
                <a:cs typeface="Times New Roman" pitchFamily="18" charset="0"/>
              </a:rPr>
              <a:t>Строение для хранения зерна, муки, припасов</a:t>
            </a:r>
            <a:endParaRPr lang="ru-RU" sz="2800" b="1" dirty="0">
              <a:solidFill>
                <a:schemeClr val="tx1"/>
              </a:solidFill>
              <a:latin typeface="Times New Roman" pitchFamily="18" charset="0"/>
              <a:cs typeface="Times New Roman" pitchFamily="18" charset="0"/>
            </a:endParaRPr>
          </a:p>
        </p:txBody>
      </p:sp>
      <p:sp>
        <p:nvSpPr>
          <p:cNvPr id="6" name="Прямоугольник 5"/>
          <p:cNvSpPr/>
          <p:nvPr/>
        </p:nvSpPr>
        <p:spPr>
          <a:xfrm>
            <a:off x="1037624" y="260648"/>
            <a:ext cx="2308645" cy="923330"/>
          </a:xfrm>
          <a:prstGeom prst="rect">
            <a:avLst/>
          </a:prstGeom>
          <a:noFill/>
        </p:spPr>
        <p:txBody>
          <a:bodyPr wrap="none" lIns="91440" tIns="45720" rIns="91440" bIns="45720">
            <a:spAutoFit/>
          </a:bodyPr>
          <a:lstStyle/>
          <a:p>
            <a:pPr algn="ctr"/>
            <a:r>
              <a:rPr lang="ru-RU"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Амбар </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539552" y="836712"/>
            <a:ext cx="6912768"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Друзья!</a:t>
            </a:r>
          </a:p>
          <a:p>
            <a:pPr algn="ctr"/>
            <a:r>
              <a:rPr lang="ru-RU" sz="3200" b="1" dirty="0" smtClean="0">
                <a:solidFill>
                  <a:schemeClr val="tx1"/>
                </a:solidFill>
              </a:rPr>
              <a:t>Любите природу!</a:t>
            </a:r>
          </a:p>
          <a:p>
            <a:pPr algn="ctr"/>
            <a:r>
              <a:rPr lang="ru-RU" sz="3200" b="1" dirty="0" smtClean="0">
                <a:solidFill>
                  <a:schemeClr val="tx1"/>
                </a:solidFill>
              </a:rPr>
              <a:t>Берегите её!</a:t>
            </a:r>
          </a:p>
          <a:p>
            <a:pPr algn="ctr"/>
            <a:r>
              <a:rPr lang="ru-RU" sz="3200" b="1" dirty="0" smtClean="0">
                <a:solidFill>
                  <a:schemeClr val="tx1"/>
                </a:solidFill>
              </a:rPr>
              <a:t>Не ломайте деревья,</a:t>
            </a:r>
          </a:p>
          <a:p>
            <a:pPr algn="ctr"/>
            <a:r>
              <a:rPr lang="ru-RU" sz="3200" b="1" dirty="0" smtClean="0">
                <a:solidFill>
                  <a:schemeClr val="tx1"/>
                </a:solidFill>
              </a:rPr>
              <a:t>Не засоряйте реки,</a:t>
            </a:r>
          </a:p>
          <a:p>
            <a:pPr algn="ctr"/>
            <a:r>
              <a:rPr lang="ru-RU" sz="3200" b="1" dirty="0" smtClean="0">
                <a:solidFill>
                  <a:schemeClr val="tx1"/>
                </a:solidFill>
              </a:rPr>
              <a:t>Не обижайте  животных и птиц!</a:t>
            </a:r>
          </a:p>
          <a:p>
            <a:pPr algn="ctr"/>
            <a:r>
              <a:rPr lang="ru-RU" sz="3200" b="1" dirty="0" smtClean="0">
                <a:solidFill>
                  <a:schemeClr val="tx1"/>
                </a:solidFill>
              </a:rPr>
              <a:t>И тогда природа покажет Вам</a:t>
            </a:r>
          </a:p>
          <a:p>
            <a:pPr algn="ctr"/>
            <a:r>
              <a:rPr lang="ru-RU" sz="3200" b="1" dirty="0" smtClean="0">
                <a:solidFill>
                  <a:schemeClr val="tx1"/>
                </a:solidFill>
              </a:rPr>
              <a:t>Всю  свою красоту!</a:t>
            </a:r>
            <a:endParaRPr lang="ru-RU" sz="3200" b="1" dirty="0">
              <a:solidFill>
                <a:schemeClr val="tx1"/>
              </a:solidFill>
            </a:endParaRPr>
          </a:p>
        </p:txBody>
      </p:sp>
      <p:pic>
        <p:nvPicPr>
          <p:cNvPr id="4" name="Picture 2" descr="C:\Users\учитель\Desktop\i (10).png">
            <a:hlinkClick r:id="rId3" action="ppaction://hlinksldjump"/>
          </p:cNvPr>
          <p:cNvPicPr>
            <a:picLocks noChangeAspect="1" noChangeArrowheads="1"/>
          </p:cNvPicPr>
          <p:nvPr/>
        </p:nvPicPr>
        <p:blipFill>
          <a:blip r:embed="rId4" cstate="print"/>
          <a:srcRect/>
          <a:stretch>
            <a:fillRect/>
          </a:stretch>
        </p:blipFill>
        <p:spPr bwMode="auto">
          <a:xfrm>
            <a:off x="5652120" y="3789040"/>
            <a:ext cx="2937319" cy="2636912"/>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5" name="2"/>
          <p:cNvSpPr/>
          <p:nvPr/>
        </p:nvSpPr>
        <p:spPr>
          <a:xfrm>
            <a:off x="539552" y="836712"/>
            <a:ext cx="6912768"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rPr>
              <a:t>Я покатился дальше.</a:t>
            </a:r>
          </a:p>
          <a:p>
            <a:pPr algn="ctr"/>
            <a:r>
              <a:rPr lang="ru-RU" sz="3200" b="1" dirty="0" smtClean="0">
                <a:solidFill>
                  <a:schemeClr val="tx1"/>
                </a:solidFill>
              </a:rPr>
              <a:t>До новых встреч!</a:t>
            </a:r>
            <a:endParaRPr lang="ru-RU" sz="3200" b="1" dirty="0">
              <a:solidFill>
                <a:schemeClr val="tx1"/>
              </a:solidFill>
            </a:endParaRPr>
          </a:p>
        </p:txBody>
      </p:sp>
      <p:pic>
        <p:nvPicPr>
          <p:cNvPr id="6" name="1" descr="C:\Users\учитель\Desktop\i (10).png">
            <a:hlinkClick r:id="rId3" action="ppaction://hlinksldjump"/>
          </p:cNvPr>
          <p:cNvPicPr>
            <a:picLocks noChangeAspect="1" noChangeArrowheads="1"/>
          </p:cNvPicPr>
          <p:nvPr/>
        </p:nvPicPr>
        <p:blipFill>
          <a:blip r:embed="rId4" cstate="print"/>
          <a:srcRect/>
          <a:stretch>
            <a:fillRect/>
          </a:stretch>
        </p:blipFill>
        <p:spPr bwMode="auto">
          <a:xfrm>
            <a:off x="4572000" y="3212976"/>
            <a:ext cx="2016224" cy="181002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5" name="2"/>
          <p:cNvSpPr/>
          <p:nvPr/>
        </p:nvSpPr>
        <p:spPr>
          <a:xfrm>
            <a:off x="251520" y="-387424"/>
            <a:ext cx="8604448"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Times New Roman" pitchFamily="18" charset="0"/>
                <a:cs typeface="Times New Roman" pitchFamily="18" charset="0"/>
                <a:hlinkClick r:id="rId3"/>
              </a:rPr>
              <a:t>https://yandex.ru/images/search?text=</a:t>
            </a:r>
            <a:r>
              <a:rPr lang="ru-RU" sz="1400" b="1" dirty="0" smtClean="0">
                <a:solidFill>
                  <a:schemeClr val="tx1"/>
                </a:solidFill>
                <a:latin typeface="Times New Roman" pitchFamily="18" charset="0"/>
                <a:cs typeface="Times New Roman" pitchFamily="18" charset="0"/>
                <a:hlinkClick r:id="rId3"/>
              </a:rPr>
              <a:t>картинка%20лесная%20полянка%20для%20детей&amp;</a:t>
            </a:r>
            <a:r>
              <a:rPr lang="en-US" sz="1400" b="1" dirty="0" err="1" smtClean="0">
                <a:solidFill>
                  <a:schemeClr val="tx1"/>
                </a:solidFill>
                <a:latin typeface="Times New Roman" pitchFamily="18" charset="0"/>
                <a:cs typeface="Times New Roman" pitchFamily="18" charset="0"/>
                <a:hlinkClick r:id="rId3"/>
              </a:rPr>
              <a:t>img_url</a:t>
            </a:r>
            <a:r>
              <a:rPr lang="en-US" sz="1400" b="1" dirty="0" smtClean="0">
                <a:solidFill>
                  <a:schemeClr val="tx1"/>
                </a:solidFill>
                <a:latin typeface="Times New Roman" pitchFamily="18" charset="0"/>
                <a:cs typeface="Times New Roman" pitchFamily="18" charset="0"/>
                <a:hlinkClick r:id="rId3"/>
              </a:rPr>
              <a:t>=https%3A%2F%2Fwww.metod-kopilka.ru%2Fimages%2Fdoc%2F6%2F50016%2F1%2Fimg16.jpg&amp;pos=2&amp;rpt=</a:t>
            </a:r>
            <a:r>
              <a:rPr lang="en-US" sz="1400" b="1" dirty="0" err="1" smtClean="0">
                <a:solidFill>
                  <a:schemeClr val="tx1"/>
                </a:solidFill>
                <a:latin typeface="Times New Roman" pitchFamily="18" charset="0"/>
                <a:cs typeface="Times New Roman" pitchFamily="18" charset="0"/>
                <a:hlinkClick r:id="rId3"/>
              </a:rPr>
              <a:t>simage&amp;lr</a:t>
            </a:r>
            <a:r>
              <a:rPr lang="en-US" sz="1400" b="1" dirty="0" smtClean="0">
                <a:solidFill>
                  <a:schemeClr val="tx1"/>
                </a:solidFill>
                <a:latin typeface="Times New Roman" pitchFamily="18" charset="0"/>
                <a:cs typeface="Times New Roman" pitchFamily="18" charset="0"/>
                <a:hlinkClick r:id="rId3"/>
              </a:rPr>
              <a:t>=50</a:t>
            </a:r>
            <a:endParaRPr lang="ru-RU" sz="1400" b="1" dirty="0" smtClean="0">
              <a:solidFill>
                <a:schemeClr val="tx1"/>
              </a:solidFill>
              <a:latin typeface="Times New Roman" pitchFamily="18" charset="0"/>
              <a:cs typeface="Times New Roman" pitchFamily="18" charset="0"/>
            </a:endParaRPr>
          </a:p>
          <a:p>
            <a:pPr algn="ctr"/>
            <a:endParaRPr lang="ru-RU" sz="1400" b="1" dirty="0">
              <a:solidFill>
                <a:schemeClr val="tx1"/>
              </a:solidFill>
              <a:latin typeface="Times New Roman" pitchFamily="18" charset="0"/>
              <a:cs typeface="Times New Roman" pitchFamily="18" charset="0"/>
            </a:endParaRPr>
          </a:p>
        </p:txBody>
      </p:sp>
      <p:sp>
        <p:nvSpPr>
          <p:cNvPr id="4" name="Прямоугольник 3"/>
          <p:cNvSpPr/>
          <p:nvPr/>
        </p:nvSpPr>
        <p:spPr>
          <a:xfrm>
            <a:off x="395536" y="1340768"/>
            <a:ext cx="8496944" cy="1477328"/>
          </a:xfrm>
          <a:prstGeom prst="rect">
            <a:avLst/>
          </a:prstGeom>
        </p:spPr>
        <p:txBody>
          <a:bodyPr wrap="square">
            <a:spAutoFit/>
          </a:bodyPr>
          <a:lstStyle/>
          <a:p>
            <a:r>
              <a:rPr lang="en-US" dirty="0" smtClean="0">
                <a:hlinkClick r:id="rId4"/>
              </a:rPr>
              <a:t>https://yandex.ru/images/search?text=</a:t>
            </a:r>
            <a:r>
              <a:rPr lang="ru-RU" dirty="0" smtClean="0">
                <a:hlinkClick r:id="rId4"/>
              </a:rPr>
              <a:t>изба%20внутри%20картинка%20для%20детей&amp;</a:t>
            </a:r>
            <a:r>
              <a:rPr lang="en-US" dirty="0" err="1" smtClean="0">
                <a:hlinkClick r:id="rId4"/>
              </a:rPr>
              <a:t>img_url</a:t>
            </a:r>
            <a:r>
              <a:rPr lang="en-US" dirty="0" smtClean="0">
                <a:hlinkClick r:id="rId4"/>
              </a:rPr>
              <a:t>=https%3A%2F%2Fnatashar-shat-dou18.edumsko.ru%2Fuploads%2F4000%2F15516%2Fpersona%2Fnews%2F.thumbs%2Frusskaya_izba.jpg%3F1501429447&amp;pos=0&amp;rpt=</a:t>
            </a:r>
            <a:r>
              <a:rPr lang="en-US" dirty="0" err="1" smtClean="0">
                <a:hlinkClick r:id="rId4"/>
              </a:rPr>
              <a:t>simage</a:t>
            </a:r>
            <a:endParaRPr lang="ru-RU" dirty="0" smtClean="0"/>
          </a:p>
          <a:p>
            <a:endParaRPr lang="ru-RU" dirty="0"/>
          </a:p>
        </p:txBody>
      </p:sp>
      <p:sp>
        <p:nvSpPr>
          <p:cNvPr id="7" name="Прямоугольник 6"/>
          <p:cNvSpPr/>
          <p:nvPr/>
        </p:nvSpPr>
        <p:spPr>
          <a:xfrm>
            <a:off x="395536" y="2564904"/>
            <a:ext cx="8424936" cy="1200329"/>
          </a:xfrm>
          <a:prstGeom prst="rect">
            <a:avLst/>
          </a:prstGeom>
        </p:spPr>
        <p:txBody>
          <a:bodyPr wrap="square">
            <a:spAutoFit/>
          </a:bodyPr>
          <a:lstStyle/>
          <a:p>
            <a:r>
              <a:rPr lang="en-US" dirty="0" smtClean="0">
                <a:hlinkClick r:id="rId5"/>
              </a:rPr>
              <a:t>https://yandex.ru/images/search?text=</a:t>
            </a:r>
            <a:r>
              <a:rPr lang="ru-RU" dirty="0" smtClean="0">
                <a:hlinkClick r:id="rId5"/>
              </a:rPr>
              <a:t>колобок%20картинка%20для%20детей&amp;</a:t>
            </a:r>
            <a:r>
              <a:rPr lang="en-US" dirty="0" err="1" smtClean="0">
                <a:hlinkClick r:id="rId5"/>
              </a:rPr>
              <a:t>img_url</a:t>
            </a:r>
            <a:r>
              <a:rPr lang="en-US" dirty="0" smtClean="0">
                <a:hlinkClick r:id="rId5"/>
              </a:rPr>
              <a:t>=https%3A%2F%2Fafisha.sarbc.ru%2Fi%2Ffiles%2F2016%2F11%2F7%2Fbagrov_s_a_zhil_u_deda_kolobok_0.jpg&amp;pos=19&amp;rpt=</a:t>
            </a:r>
            <a:r>
              <a:rPr lang="en-US" dirty="0" err="1" smtClean="0">
                <a:hlinkClick r:id="rId5"/>
              </a:rPr>
              <a:t>simage</a:t>
            </a:r>
            <a:endParaRPr lang="ru-RU" dirty="0" smtClean="0"/>
          </a:p>
          <a:p>
            <a:endParaRPr lang="ru-RU" dirty="0"/>
          </a:p>
        </p:txBody>
      </p:sp>
      <p:sp>
        <p:nvSpPr>
          <p:cNvPr id="8" name="Прямоугольник 7"/>
          <p:cNvSpPr/>
          <p:nvPr/>
        </p:nvSpPr>
        <p:spPr>
          <a:xfrm>
            <a:off x="0" y="3573016"/>
            <a:ext cx="8892480" cy="1200329"/>
          </a:xfrm>
          <a:prstGeom prst="rect">
            <a:avLst/>
          </a:prstGeom>
        </p:spPr>
        <p:txBody>
          <a:bodyPr wrap="square">
            <a:spAutoFit/>
          </a:bodyPr>
          <a:lstStyle/>
          <a:p>
            <a:r>
              <a:rPr lang="en-US" dirty="0" smtClean="0">
                <a:hlinkClick r:id="rId6"/>
              </a:rPr>
              <a:t>https://yandex.ru/images/search?text=</a:t>
            </a:r>
            <a:r>
              <a:rPr lang="ru-RU" dirty="0" smtClean="0">
                <a:hlinkClick r:id="rId6"/>
              </a:rPr>
              <a:t>бабка%20картинка%20для%20детей&amp;</a:t>
            </a:r>
            <a:r>
              <a:rPr lang="en-US" dirty="0" err="1" smtClean="0">
                <a:hlinkClick r:id="rId6"/>
              </a:rPr>
              <a:t>img_url</a:t>
            </a:r>
            <a:r>
              <a:rPr lang="en-US" dirty="0" smtClean="0">
                <a:hlinkClick r:id="rId6"/>
              </a:rPr>
              <a:t>=https%3A%2F%2Fmoderngranny.ru%2Fwpcontent%2Fuploads%2F2016%2F02%2Fgrandma.gif&amp;pos=3&amp;rpt=</a:t>
            </a:r>
            <a:r>
              <a:rPr lang="en-US" dirty="0" err="1" smtClean="0">
                <a:hlinkClick r:id="rId6"/>
              </a:rPr>
              <a:t>simage</a:t>
            </a:r>
            <a:endParaRPr lang="ru-RU" dirty="0" smtClean="0"/>
          </a:p>
          <a:p>
            <a:endParaRPr lang="ru-RU" dirty="0"/>
          </a:p>
        </p:txBody>
      </p:sp>
      <p:sp>
        <p:nvSpPr>
          <p:cNvPr id="9" name="Прямоугольник 8"/>
          <p:cNvSpPr/>
          <p:nvPr/>
        </p:nvSpPr>
        <p:spPr>
          <a:xfrm>
            <a:off x="251520" y="4149080"/>
            <a:ext cx="8496944" cy="1200329"/>
          </a:xfrm>
          <a:prstGeom prst="rect">
            <a:avLst/>
          </a:prstGeom>
        </p:spPr>
        <p:txBody>
          <a:bodyPr wrap="square">
            <a:spAutoFit/>
          </a:bodyPr>
          <a:lstStyle/>
          <a:p>
            <a:r>
              <a:rPr lang="en-US" dirty="0" smtClean="0">
                <a:hlinkClick r:id="rId7"/>
              </a:rPr>
              <a:t>https://yandex.ru/images/search?text=</a:t>
            </a:r>
            <a:r>
              <a:rPr lang="ru-RU" dirty="0" smtClean="0">
                <a:hlinkClick r:id="rId7"/>
              </a:rPr>
              <a:t>дедка%20картинка%20для%20детей&amp;</a:t>
            </a:r>
            <a:r>
              <a:rPr lang="en-US" dirty="0" err="1" smtClean="0">
                <a:hlinkClick r:id="rId7"/>
              </a:rPr>
              <a:t>img_url</a:t>
            </a:r>
            <a:r>
              <a:rPr lang="en-US" dirty="0" smtClean="0">
                <a:hlinkClick r:id="rId7"/>
              </a:rPr>
              <a:t>=https%3A%2F%2Fotvet.imgsmail.ru%2Fdownload%2F875a8375f91de049494d6073098e8a2f_eb29ebe43619b5ab6a0ab0a2af5cf260.jpg&amp;pos=5&amp;rpt=</a:t>
            </a:r>
            <a:r>
              <a:rPr lang="en-US" dirty="0" err="1" smtClean="0">
                <a:hlinkClick r:id="rId7"/>
              </a:rPr>
              <a:t>simage</a:t>
            </a:r>
            <a:endParaRPr lang="ru-RU" dirty="0" smtClean="0"/>
          </a:p>
          <a:p>
            <a:endParaRPr lang="ru-RU" dirty="0"/>
          </a:p>
        </p:txBody>
      </p:sp>
      <p:sp>
        <p:nvSpPr>
          <p:cNvPr id="10" name="Прямоугольник 9"/>
          <p:cNvSpPr/>
          <p:nvPr/>
        </p:nvSpPr>
        <p:spPr>
          <a:xfrm>
            <a:off x="395536" y="4941168"/>
            <a:ext cx="8748464" cy="1200329"/>
          </a:xfrm>
          <a:prstGeom prst="rect">
            <a:avLst/>
          </a:prstGeom>
        </p:spPr>
        <p:txBody>
          <a:bodyPr wrap="square">
            <a:spAutoFit/>
          </a:bodyPr>
          <a:lstStyle/>
          <a:p>
            <a:r>
              <a:rPr lang="en-US" dirty="0" smtClean="0">
                <a:hlinkClick r:id="rId8"/>
              </a:rPr>
              <a:t>https://yandex.ru/images/search?p=3&amp;text=</a:t>
            </a:r>
            <a:r>
              <a:rPr lang="ru-RU" dirty="0" smtClean="0">
                <a:hlinkClick r:id="rId8"/>
              </a:rPr>
              <a:t>медведь%20картинка%20для%20детей&amp;</a:t>
            </a:r>
            <a:r>
              <a:rPr lang="en-US" dirty="0" err="1" smtClean="0">
                <a:hlinkClick r:id="rId8"/>
              </a:rPr>
              <a:t>img_url</a:t>
            </a:r>
            <a:r>
              <a:rPr lang="en-US" dirty="0" smtClean="0">
                <a:hlinkClick r:id="rId8"/>
              </a:rPr>
              <a:t>=https%3A%2F%2Fcs6.livemaster.ru%2Fstorage%2F57%2F9d%2F3108b609c05ed05ef1293d6f74gj.jpg&amp;pos=100&amp;rpt=</a:t>
            </a:r>
            <a:r>
              <a:rPr lang="en-US" dirty="0" err="1" smtClean="0">
                <a:hlinkClick r:id="rId8"/>
              </a:rPr>
              <a:t>simage</a:t>
            </a:r>
            <a:endParaRPr lang="ru-RU" dirty="0" smtClean="0"/>
          </a:p>
          <a:p>
            <a:endParaRPr lang="ru-RU"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3000" r="-33000"/>
          </a:stretch>
        </a:blipFill>
        <a:effectLst/>
      </p:bgPr>
    </p:bg>
    <p:spTree>
      <p:nvGrpSpPr>
        <p:cNvPr id="1" name=""/>
        <p:cNvGrpSpPr/>
        <p:nvPr/>
      </p:nvGrpSpPr>
      <p:grpSpPr>
        <a:xfrm>
          <a:off x="0" y="0"/>
          <a:ext cx="0" cy="0"/>
          <a:chOff x="0" y="0"/>
          <a:chExt cx="0" cy="0"/>
        </a:xfrm>
      </p:grpSpPr>
      <p:pic>
        <p:nvPicPr>
          <p:cNvPr id="4" name="Picture 3" descr="C:\Users\учитель\Desktop\i (2).jpg">
            <a:hlinkClick r:id="rId3" action="ppaction://hlinksldjump"/>
          </p:cNvPr>
          <p:cNvPicPr>
            <a:picLocks noChangeAspect="1" noChangeArrowheads="1"/>
          </p:cNvPicPr>
          <p:nvPr/>
        </p:nvPicPr>
        <p:blipFill>
          <a:blip r:embed="rId4" cstate="print"/>
          <a:srcRect/>
          <a:stretch>
            <a:fillRect/>
          </a:stretch>
        </p:blipFill>
        <p:spPr bwMode="auto">
          <a:xfrm>
            <a:off x="1" y="0"/>
            <a:ext cx="4529088" cy="3861048"/>
          </a:xfrm>
          <a:prstGeom prst="rect">
            <a:avLst/>
          </a:prstGeom>
          <a:noFill/>
        </p:spPr>
      </p:pic>
      <p:sp>
        <p:nvSpPr>
          <p:cNvPr id="5" name="Прямоугольник 4"/>
          <p:cNvSpPr/>
          <p:nvPr/>
        </p:nvSpPr>
        <p:spPr>
          <a:xfrm>
            <a:off x="4427984" y="332656"/>
            <a:ext cx="4464496"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bg2">
                    <a:lumMod val="10000"/>
                  </a:schemeClr>
                </a:solidFill>
                <a:latin typeface="Times New Roman" pitchFamily="18" charset="0"/>
                <a:cs typeface="Times New Roman" pitchFamily="18" charset="0"/>
              </a:rPr>
              <a:t>Сусек — забранное досками в виде неподвижного ларя место в амбаре. Предназначено для ссыпки зерна или хранения муки.</a:t>
            </a:r>
            <a:endParaRPr lang="ru-RU" sz="2800" b="1" dirty="0">
              <a:solidFill>
                <a:schemeClr val="bg2">
                  <a:lumMod val="10000"/>
                </a:schemeClr>
              </a:solidFill>
              <a:latin typeface="Times New Roman" pitchFamily="18" charset="0"/>
              <a:cs typeface="Times New Roman" pitchFamily="18" charset="0"/>
            </a:endParaRPr>
          </a:p>
        </p:txBody>
      </p:sp>
      <p:sp>
        <p:nvSpPr>
          <p:cNvPr id="6" name="Прямоугольник 5"/>
          <p:cNvSpPr/>
          <p:nvPr/>
        </p:nvSpPr>
        <p:spPr>
          <a:xfrm>
            <a:off x="683568" y="4437112"/>
            <a:ext cx="1925335" cy="923330"/>
          </a:xfrm>
          <a:prstGeom prst="rect">
            <a:avLst/>
          </a:prstGeom>
          <a:noFill/>
        </p:spPr>
        <p:txBody>
          <a:bodyPr wrap="none" lIns="91440" tIns="45720" rIns="91440" bIns="45720">
            <a:spAutoFit/>
          </a:bodyPr>
          <a:lstStyle/>
          <a:p>
            <a:pPr algn="ctr"/>
            <a:r>
              <a:rPr lang="ru-RU" sz="5400" b="1" cap="none" spc="50" dirty="0" smtClean="0">
                <a:ln w="13500">
                  <a:solidFill>
                    <a:schemeClr val="accent1">
                      <a:shade val="2500"/>
                      <a:alpha val="6500"/>
                    </a:schemeClr>
                  </a:solidFill>
                  <a:prstDash val="solid"/>
                </a:ln>
                <a:effectLst>
                  <a:innerShdw blurRad="50900" dist="38500" dir="13500000">
                    <a:srgbClr val="000000">
                      <a:alpha val="60000"/>
                    </a:srgbClr>
                  </a:innerShdw>
                </a:effectLst>
              </a:rPr>
              <a:t>Сусек</a:t>
            </a:r>
            <a:endParaRPr lang="ru-RU" sz="5400" b="1" cap="none" spc="50" dirty="0">
              <a:ln w="13500">
                <a:solidFill>
                  <a:schemeClr val="accent1">
                    <a:shade val="2500"/>
                    <a:alpha val="6500"/>
                  </a:schemeClr>
                </a:solidFill>
                <a:prstDash val="solid"/>
              </a:ln>
              <a:effectLst>
                <a:innerShdw blurRad="50900" dist="38500" dir="13500000">
                  <a:srgbClr val="000000">
                    <a:alpha val="60000"/>
                  </a:srgbClr>
                </a:innerShdw>
              </a:effectLst>
            </a:endParaRPr>
          </a:p>
        </p:txBody>
      </p:sp>
      <p:pic>
        <p:nvPicPr>
          <p:cNvPr id="26626" name="Picture 2" descr="http://img-fotki.yandex.ru/get/3509/pollika-rzn.33/0_2948f_316f0386_XL"/>
          <p:cNvPicPr>
            <a:picLocks noChangeAspect="1" noChangeArrowheads="1"/>
          </p:cNvPicPr>
          <p:nvPr/>
        </p:nvPicPr>
        <p:blipFill>
          <a:blip r:embed="rId5" cstate="print"/>
          <a:srcRect/>
          <a:stretch>
            <a:fillRect/>
          </a:stretch>
        </p:blipFill>
        <p:spPr bwMode="auto">
          <a:xfrm>
            <a:off x="3491880" y="2852936"/>
            <a:ext cx="5652120" cy="4005064"/>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box(in)">
                                      <p:cBhvr>
                                        <p:cTn id="12"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0" b="-40000"/>
          </a:stretch>
        </a:blipFill>
        <a:effectLst/>
      </p:bgPr>
    </p:bg>
    <p:spTree>
      <p:nvGrpSpPr>
        <p:cNvPr id="1" name=""/>
        <p:cNvGrpSpPr/>
        <p:nvPr/>
      </p:nvGrpSpPr>
      <p:grpSpPr>
        <a:xfrm>
          <a:off x="0" y="0"/>
          <a:ext cx="0" cy="0"/>
          <a:chOff x="0" y="0"/>
          <a:chExt cx="0" cy="0"/>
        </a:xfrm>
      </p:grpSpPr>
      <p:pic>
        <p:nvPicPr>
          <p:cNvPr id="6146" name="Picture 2" descr="C:\Users\учитель\Desktop\i (10).png">
            <a:hlinkClick r:id="rId3" action="ppaction://hlinksldjump"/>
          </p:cNvPr>
          <p:cNvPicPr>
            <a:picLocks noChangeAspect="1" noChangeArrowheads="1"/>
          </p:cNvPicPr>
          <p:nvPr/>
        </p:nvPicPr>
        <p:blipFill>
          <a:blip r:embed="rId4" cstate="print"/>
          <a:srcRect/>
          <a:stretch>
            <a:fillRect/>
          </a:stretch>
        </p:blipFill>
        <p:spPr bwMode="auto">
          <a:xfrm>
            <a:off x="1835696" y="3429000"/>
            <a:ext cx="2450795" cy="2200146"/>
          </a:xfrm>
          <a:prstGeom prst="rect">
            <a:avLst/>
          </a:prstGeom>
          <a:noFill/>
        </p:spPr>
      </p:pic>
      <p:sp>
        <p:nvSpPr>
          <p:cNvPr id="6" name="Прямоугольник 5"/>
          <p:cNvSpPr/>
          <p:nvPr/>
        </p:nvSpPr>
        <p:spPr>
          <a:xfrm>
            <a:off x="2987824" y="2564904"/>
            <a:ext cx="5940151"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spc="0" dirty="0" smtClean="0">
                <a:ln/>
                <a:solidFill>
                  <a:schemeClr val="bg2"/>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Я – Колобок!</a:t>
            </a:r>
          </a:p>
          <a:p>
            <a:pPr algn="ct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Прямоугольник 6">
            <a:hlinkClick r:id="rId5" action="ppaction://hlinksldjump"/>
          </p:cNvPr>
          <p:cNvSpPr/>
          <p:nvPr/>
        </p:nvSpPr>
        <p:spPr>
          <a:xfrm>
            <a:off x="1547664" y="5943600"/>
            <a:ext cx="5832648" cy="914400"/>
          </a:xfrm>
          <a:prstGeom prst="rect">
            <a:avLst/>
          </a:prstGeom>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8" name="Picture 4" descr="C:\Users\учитель\Desktop\i (11).png">
            <a:hlinkClick r:id="rId5" action="ppaction://hlinksldjump"/>
          </p:cNvPr>
          <p:cNvPicPr>
            <a:picLocks noChangeAspect="1" noChangeArrowheads="1"/>
          </p:cNvPicPr>
          <p:nvPr/>
        </p:nvPicPr>
        <p:blipFill>
          <a:blip r:embed="rId6" cstate="print"/>
          <a:srcRect/>
          <a:stretch>
            <a:fillRect/>
          </a:stretch>
        </p:blipFill>
        <p:spPr bwMode="auto">
          <a:xfrm>
            <a:off x="0" y="5517232"/>
            <a:ext cx="9144000" cy="1687860"/>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00017 0.11052 C -0.00017 0.02243 0.05521 -0.04486 0.12257 -0.04486 C 0.19219 -0.04486 0.24774 0.02243 0.24774 0.11052 C 0.24774 0.19838 0.30312 0.26589 0.37274 0.26589 C 0.4401 0.26589 0.49583 0.19838 0.49583 0.11052 " pathEditMode="relative" rAng="0" ptsTypes="fffff">
                                      <p:cBhvr>
                                        <p:cTn id="6" dur="2000" fill="hold"/>
                                        <p:tgtEl>
                                          <p:spTgt spid="6146"/>
                                        </p:tgtEl>
                                        <p:attrNameLst>
                                          <p:attrName>ppt_x</p:attrName>
                                          <p:attrName>ppt_y</p:attrName>
                                        </p:attrNameLst>
                                      </p:cBhvr>
                                      <p:rCtr x="24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932040" y="908720"/>
            <a:ext cx="4211960" cy="5040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3200" dirty="0" smtClean="0">
              <a:solidFill>
                <a:schemeClr val="bg2">
                  <a:lumMod val="10000"/>
                </a:schemeClr>
              </a:solidFill>
              <a:latin typeface="Times New Roman" pitchFamily="18" charset="0"/>
              <a:cs typeface="Times New Roman" pitchFamily="18" charset="0"/>
            </a:endParaRPr>
          </a:p>
          <a:p>
            <a:r>
              <a:rPr lang="ru-RU" sz="2000" b="1" dirty="0" smtClean="0">
                <a:solidFill>
                  <a:schemeClr val="bg2">
                    <a:lumMod val="10000"/>
                  </a:schemeClr>
                </a:solidFill>
                <a:latin typeface="Times New Roman" pitchFamily="18" charset="0"/>
                <a:cs typeface="Times New Roman" pitchFamily="18" charset="0"/>
              </a:rPr>
              <a:t>Слово "колобок" состоит из двух слов - "коло" и "бок". </a:t>
            </a:r>
          </a:p>
          <a:p>
            <a:r>
              <a:rPr lang="ru-RU" sz="2000" b="1" dirty="0" smtClean="0">
                <a:solidFill>
                  <a:schemeClr val="bg2">
                    <a:lumMod val="10000"/>
                  </a:schemeClr>
                </a:solidFill>
                <a:latin typeface="Times New Roman" pitchFamily="18" charset="0"/>
                <a:cs typeface="Times New Roman" pitchFamily="18" charset="0"/>
              </a:rPr>
              <a:t>На старославянском языке слово "коло" означало круг. </a:t>
            </a:r>
          </a:p>
          <a:p>
            <a:r>
              <a:rPr lang="ru-RU" sz="2000" b="1" dirty="0" smtClean="0">
                <a:solidFill>
                  <a:schemeClr val="bg2">
                    <a:lumMod val="10000"/>
                  </a:schemeClr>
                </a:solidFill>
                <a:latin typeface="Times New Roman" pitchFamily="18" charset="0"/>
                <a:cs typeface="Times New Roman" pitchFamily="18" charset="0"/>
              </a:rPr>
              <a:t>Значит колобок - это круглый бок.</a:t>
            </a:r>
          </a:p>
          <a:p>
            <a:r>
              <a:rPr lang="ru-RU" sz="2000" b="1" dirty="0" smtClean="0">
                <a:solidFill>
                  <a:schemeClr val="bg2">
                    <a:lumMod val="10000"/>
                  </a:schemeClr>
                </a:solidFill>
                <a:latin typeface="Times New Roman" pitchFamily="18" charset="0"/>
                <a:cs typeface="Times New Roman" pitchFamily="18" charset="0"/>
              </a:rPr>
              <a:t>Колобком называется небольшой круглый хлебец. </a:t>
            </a:r>
          </a:p>
          <a:p>
            <a:r>
              <a:rPr lang="ru-RU" sz="2000" b="1" dirty="0" smtClean="0">
                <a:solidFill>
                  <a:schemeClr val="bg2">
                    <a:lumMod val="10000"/>
                  </a:schemeClr>
                </a:solidFill>
                <a:latin typeface="Times New Roman" pitchFamily="18" charset="0"/>
                <a:cs typeface="Times New Roman" pitchFamily="18" charset="0"/>
              </a:rPr>
              <a:t>Колобки изготавливаются из пшеницы.</a:t>
            </a:r>
            <a:endParaRPr lang="ru-RU" sz="2000" b="1" dirty="0">
              <a:solidFill>
                <a:schemeClr val="bg2">
                  <a:lumMod val="10000"/>
                </a:schemeClr>
              </a:solidFill>
              <a:latin typeface="Times New Roman" pitchFamily="18" charset="0"/>
              <a:cs typeface="Times New Roman" pitchFamily="18" charset="0"/>
            </a:endParaRPr>
          </a:p>
        </p:txBody>
      </p:sp>
      <p:pic>
        <p:nvPicPr>
          <p:cNvPr id="2051" name="Picture 3" descr="C:\Users\учитель\Desktop\i (1).png">
            <a:hlinkClick r:id="rId2" action="ppaction://hlinksldjump"/>
          </p:cNvPr>
          <p:cNvPicPr>
            <a:picLocks noChangeAspect="1" noChangeArrowheads="1"/>
          </p:cNvPicPr>
          <p:nvPr/>
        </p:nvPicPr>
        <p:blipFill>
          <a:blip r:embed="rId3" cstate="print"/>
          <a:srcRect/>
          <a:stretch>
            <a:fillRect/>
          </a:stretch>
        </p:blipFill>
        <p:spPr bwMode="auto">
          <a:xfrm>
            <a:off x="395536" y="764704"/>
            <a:ext cx="4365623" cy="5157192"/>
          </a:xfrm>
          <a:prstGeom prst="rect">
            <a:avLst/>
          </a:prstGeom>
          <a:noFill/>
        </p:spPr>
      </p:pic>
      <p:pic>
        <p:nvPicPr>
          <p:cNvPr id="2052" name="Picture 4" descr="C:\Users\учитель\Desktop\i (10).png">
            <a:hlinkClick r:id="rId4" action="ppaction://hlinksldjump"/>
          </p:cNvPr>
          <p:cNvPicPr>
            <a:picLocks noChangeAspect="1" noChangeArrowheads="1"/>
          </p:cNvPicPr>
          <p:nvPr/>
        </p:nvPicPr>
        <p:blipFill>
          <a:blip r:embed="rId5" cstate="print"/>
          <a:srcRect/>
          <a:stretch>
            <a:fillRect/>
          </a:stretch>
        </p:blipFill>
        <p:spPr bwMode="auto">
          <a:xfrm>
            <a:off x="395536" y="1628800"/>
            <a:ext cx="4464496" cy="4007899"/>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0-#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2051"/>
                                        </p:tgtEl>
                                        <p:attrNameLst>
                                          <p:attrName>ppt_x</p:attrName>
                                        </p:attrNameLst>
                                      </p:cBhvr>
                                      <p:tavLst>
                                        <p:tav tm="0">
                                          <p:val>
                                            <p:strVal val="ppt_x"/>
                                          </p:val>
                                        </p:tav>
                                        <p:tav tm="100000">
                                          <p:val>
                                            <p:strVal val="ppt_x"/>
                                          </p:val>
                                        </p:tav>
                                      </p:tavLst>
                                    </p:anim>
                                    <p:anim calcmode="lin" valueType="num">
                                      <p:cBhvr additive="base">
                                        <p:cTn id="11" dur="500"/>
                                        <p:tgtEl>
                                          <p:spTgt spid="2051"/>
                                        </p:tgtEl>
                                        <p:attrNameLst>
                                          <p:attrName>ppt_y</p:attrName>
                                        </p:attrNameLst>
                                      </p:cBhvr>
                                      <p:tavLst>
                                        <p:tav tm="0">
                                          <p:val>
                                            <p:strVal val="ppt_y"/>
                                          </p:val>
                                        </p:tav>
                                        <p:tav tm="100000">
                                          <p:val>
                                            <p:strVal val="1+ppt_h/2"/>
                                          </p:val>
                                        </p:tav>
                                      </p:tavLst>
                                    </p:anim>
                                    <p:set>
                                      <p:cBhvr>
                                        <p:cTn id="12" dur="1" fill="hold">
                                          <p:stCondLst>
                                            <p:cond delay="4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18000"/>
          </a:stretch>
        </a:blipFill>
        <a:effectLst/>
      </p:bgPr>
    </p:bg>
    <p:spTree>
      <p:nvGrpSpPr>
        <p:cNvPr id="1" name=""/>
        <p:cNvGrpSpPr/>
        <p:nvPr/>
      </p:nvGrpSpPr>
      <p:grpSpPr>
        <a:xfrm>
          <a:off x="0" y="0"/>
          <a:ext cx="0" cy="0"/>
          <a:chOff x="0" y="0"/>
          <a:chExt cx="0" cy="0"/>
        </a:xfrm>
      </p:grpSpPr>
      <p:pic>
        <p:nvPicPr>
          <p:cNvPr id="2050" name="Picture 2" descr="C:\Users\учитель\Desktop\i (12).png">
            <a:hlinkClick r:id="rId3" action="ppaction://hlinksldjump"/>
          </p:cNvPr>
          <p:cNvPicPr>
            <a:picLocks noChangeAspect="1" noChangeArrowheads="1"/>
          </p:cNvPicPr>
          <p:nvPr/>
        </p:nvPicPr>
        <p:blipFill>
          <a:blip r:embed="rId4" cstate="print"/>
          <a:srcRect/>
          <a:stretch>
            <a:fillRect/>
          </a:stretch>
        </p:blipFill>
        <p:spPr bwMode="auto">
          <a:xfrm>
            <a:off x="5580112" y="-243408"/>
            <a:ext cx="4237630" cy="5585967"/>
          </a:xfrm>
          <a:prstGeom prst="rect">
            <a:avLst/>
          </a:prstGeom>
          <a:noFill/>
        </p:spPr>
      </p:pic>
      <p:pic>
        <p:nvPicPr>
          <p:cNvPr id="4" name="Picture 3" descr="C:\Users\учитель\Desktop\i (12).png"/>
          <p:cNvPicPr>
            <a:picLocks noChangeAspect="1" noChangeArrowheads="1"/>
          </p:cNvPicPr>
          <p:nvPr/>
        </p:nvPicPr>
        <p:blipFill>
          <a:blip r:embed="rId4" cstate="print"/>
          <a:srcRect/>
          <a:stretch>
            <a:fillRect/>
          </a:stretch>
        </p:blipFill>
        <p:spPr bwMode="auto">
          <a:xfrm>
            <a:off x="3419872" y="2276872"/>
            <a:ext cx="2839963" cy="2839963"/>
          </a:xfrm>
          <a:prstGeom prst="rect">
            <a:avLst/>
          </a:prstGeom>
          <a:noFill/>
        </p:spPr>
      </p:pic>
      <p:pic>
        <p:nvPicPr>
          <p:cNvPr id="2052" name="Picture 4" descr="C:\Users\учитель\Desktop\i (8).png">
            <a:hlinkClick r:id="rId5" action="ppaction://hlinksldjump"/>
          </p:cNvPr>
          <p:cNvPicPr>
            <a:picLocks noChangeAspect="1" noChangeArrowheads="1"/>
          </p:cNvPicPr>
          <p:nvPr/>
        </p:nvPicPr>
        <p:blipFill>
          <a:blip r:embed="rId6" cstate="print"/>
          <a:srcRect/>
          <a:stretch>
            <a:fillRect/>
          </a:stretch>
        </p:blipFill>
        <p:spPr bwMode="auto">
          <a:xfrm>
            <a:off x="0" y="0"/>
            <a:ext cx="3221885" cy="5373216"/>
          </a:xfrm>
          <a:prstGeom prst="rect">
            <a:avLst/>
          </a:prstGeom>
          <a:noFill/>
        </p:spPr>
      </p:pic>
      <p:pic>
        <p:nvPicPr>
          <p:cNvPr id="6" name="Picture 2" descr="C:\Users\учитель\Desktop\i (10).png">
            <a:hlinkClick r:id="rId7" action="ppaction://hlinksldjump"/>
          </p:cNvPr>
          <p:cNvPicPr>
            <a:picLocks noChangeAspect="1" noChangeArrowheads="1"/>
          </p:cNvPicPr>
          <p:nvPr/>
        </p:nvPicPr>
        <p:blipFill>
          <a:blip r:embed="rId8" cstate="print"/>
          <a:srcRect/>
          <a:stretch>
            <a:fillRect/>
          </a:stretch>
        </p:blipFill>
        <p:spPr bwMode="auto">
          <a:xfrm>
            <a:off x="0" y="4509120"/>
            <a:ext cx="2016224" cy="1810020"/>
          </a:xfrm>
          <a:prstGeom prst="rect">
            <a:avLst/>
          </a:prstGeom>
          <a:noFill/>
        </p:spPr>
      </p:pic>
      <p:pic>
        <p:nvPicPr>
          <p:cNvPr id="7" name="Picture 5" descr="C:\Users\akelgor\Documents\krapiva-1.png"/>
          <p:cNvPicPr>
            <a:picLocks noChangeAspect="1" noChangeArrowheads="1"/>
          </p:cNvPicPr>
          <p:nvPr/>
        </p:nvPicPr>
        <p:blipFill>
          <a:blip r:embed="rId9" cstate="print"/>
          <a:srcRect/>
          <a:stretch>
            <a:fillRect/>
          </a:stretch>
        </p:blipFill>
        <p:spPr bwMode="auto">
          <a:xfrm>
            <a:off x="1907704" y="5229200"/>
            <a:ext cx="996702" cy="1328936"/>
          </a:xfrm>
          <a:prstGeom prst="rect">
            <a:avLst/>
          </a:prstGeom>
          <a:noFill/>
        </p:spPr>
      </p:pic>
      <p:pic>
        <p:nvPicPr>
          <p:cNvPr id="8" name="Picture 5" descr="C:\Users\akelgor\Documents\krapiva-1.png"/>
          <p:cNvPicPr>
            <a:picLocks noChangeAspect="1" noChangeArrowheads="1"/>
          </p:cNvPicPr>
          <p:nvPr/>
        </p:nvPicPr>
        <p:blipFill>
          <a:blip r:embed="rId9" cstate="print"/>
          <a:srcRect/>
          <a:stretch>
            <a:fillRect/>
          </a:stretch>
        </p:blipFill>
        <p:spPr bwMode="auto">
          <a:xfrm>
            <a:off x="2699792" y="5229200"/>
            <a:ext cx="996702" cy="1328936"/>
          </a:xfrm>
          <a:prstGeom prst="rect">
            <a:avLst/>
          </a:prstGeom>
          <a:noFill/>
        </p:spPr>
      </p:pic>
      <p:pic>
        <p:nvPicPr>
          <p:cNvPr id="9" name="Picture 5" descr="C:\Users\akelgor\Documents\krapiva-1.png">
            <a:hlinkClick r:id="rId10" action="ppaction://hlinksldjump"/>
          </p:cNvPr>
          <p:cNvPicPr>
            <a:picLocks noChangeAspect="1" noChangeArrowheads="1"/>
          </p:cNvPicPr>
          <p:nvPr/>
        </p:nvPicPr>
        <p:blipFill>
          <a:blip r:embed="rId9" cstate="print"/>
          <a:srcRect/>
          <a:stretch>
            <a:fillRect/>
          </a:stretch>
        </p:blipFill>
        <p:spPr bwMode="auto">
          <a:xfrm>
            <a:off x="2987824" y="5529064"/>
            <a:ext cx="996702" cy="1328936"/>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nodeType="clickEffect">
                                  <p:stCondLst>
                                    <p:cond delay="0"/>
                                  </p:stCondLst>
                                  <p:childTnLst>
                                    <p:animMotion origin="layout" path="M 0.06684 -0.03861 C 0.06684 -0.08532 0.09479 -0.12116 0.12882 -0.12116 C 0.16389 -0.12116 0.19184 -0.08532 0.19184 -0.03861 C 0.19184 0.00809 0.21979 0.04393 0.25486 0.04393 C 0.28889 0.04393 0.31684 0.00809 0.31684 -0.03861 " pathEditMode="relative" rAng="0" ptsTypes="fffff">
                                      <p:cBhvr>
                                        <p:cTn id="6" dur="2000" fill="hold"/>
                                        <p:tgtEl>
                                          <p:spTgt spid="6"/>
                                        </p:tgtEl>
                                        <p:attrNameLst>
                                          <p:attrName>ppt_x</p:attrName>
                                          <p:attrName>ppt_y</p:attrName>
                                        </p:attrNameLst>
                                      </p:cBhvr>
                                      <p:rCtr x="125" y="0"/>
                                    </p:animMotion>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347864" y="188640"/>
            <a:ext cx="5397632" cy="923330"/>
          </a:xfrm>
          <a:prstGeom prst="rect">
            <a:avLst/>
          </a:prstGeom>
          <a:noFill/>
        </p:spPr>
        <p:txBody>
          <a:bodyPr wrap="none" lIns="91440" tIns="45720" rIns="91440" bIns="45720">
            <a:spAutoFit/>
          </a:bodyPr>
          <a:lstStyle/>
          <a:p>
            <a:pPr algn="ctr"/>
            <a:r>
              <a:rPr lang="ru-RU" sz="5400" b="1" cap="none" spc="0" dirty="0" smtClean="0">
                <a:ln w="19050">
                  <a:solidFill>
                    <a:schemeClr val="tx2">
                      <a:tint val="1000"/>
                    </a:schemeClr>
                  </a:solidFill>
                  <a:prstDash val="solid"/>
                </a:ln>
                <a:solidFill>
                  <a:sysClr val="windowText" lastClr="000000"/>
                </a:solidFill>
                <a:effectLst>
                  <a:outerShdw blurRad="50000" dist="50800" dir="7500000" algn="tl">
                    <a:srgbClr val="000000">
                      <a:shade val="5000"/>
                      <a:alpha val="35000"/>
                    </a:srgbClr>
                  </a:outerShdw>
                </a:effectLst>
              </a:rPr>
              <a:t>                Крапива</a:t>
            </a:r>
            <a:r>
              <a:rPr lang="ru-RU"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endParaRPr lang="ru-RU"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 name="Прямоугольник 8"/>
          <p:cNvSpPr/>
          <p:nvPr/>
        </p:nvSpPr>
        <p:spPr>
          <a:xfrm>
            <a:off x="0" y="836712"/>
            <a:ext cx="5148064" cy="2592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smtClean="0">
              <a:solidFill>
                <a:schemeClr val="tx1"/>
              </a:solidFill>
              <a:latin typeface="Times New Roman" pitchFamily="18" charset="0"/>
              <a:cs typeface="Times New Roman" pitchFamily="18" charset="0"/>
            </a:endParaRPr>
          </a:p>
          <a:p>
            <a:pPr marL="457200" indent="-457200"/>
            <a:r>
              <a:rPr lang="ru-RU" sz="2800" dirty="0" smtClean="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В листьях крапивы можно хранить скоропортящиеся продукты (мясо или рыбу  в жару можно обкладывать листьями, чтобы оно не испортилось) </a:t>
            </a:r>
          </a:p>
          <a:p>
            <a:pPr algn="ctr"/>
            <a:endParaRPr lang="ru-RU" sz="2000" dirty="0" smtClean="0">
              <a:solidFill>
                <a:schemeClr val="tx1"/>
              </a:solidFill>
              <a:latin typeface="Times New Roman" pitchFamily="18" charset="0"/>
              <a:cs typeface="Times New Roman" pitchFamily="18" charset="0"/>
            </a:endParaRPr>
          </a:p>
          <a:p>
            <a:pPr algn="ctr"/>
            <a:endParaRPr lang="ru-RU" sz="2000" dirty="0">
              <a:solidFill>
                <a:schemeClr val="tx1"/>
              </a:solidFill>
              <a:latin typeface="Times New Roman" pitchFamily="18" charset="0"/>
              <a:cs typeface="Times New Roman" pitchFamily="18" charset="0"/>
            </a:endParaRPr>
          </a:p>
        </p:txBody>
      </p:sp>
      <p:sp>
        <p:nvSpPr>
          <p:cNvPr id="10" name="Прямоугольник 9"/>
          <p:cNvSpPr/>
          <p:nvPr/>
        </p:nvSpPr>
        <p:spPr>
          <a:xfrm>
            <a:off x="0" y="404664"/>
            <a:ext cx="5148064" cy="2592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smtClean="0">
              <a:solidFill>
                <a:schemeClr val="tx1"/>
              </a:solidFill>
              <a:latin typeface="Times New Roman" pitchFamily="18" charset="0"/>
              <a:cs typeface="Times New Roman" pitchFamily="18" charset="0"/>
            </a:endParaRPr>
          </a:p>
          <a:p>
            <a:pPr algn="ctr"/>
            <a:endParaRPr lang="ru-RU" sz="2000" dirty="0" smtClean="0">
              <a:solidFill>
                <a:schemeClr val="tx1"/>
              </a:solidFill>
              <a:latin typeface="Times New Roman" pitchFamily="18" charset="0"/>
              <a:cs typeface="Times New Roman" pitchFamily="18" charset="0"/>
            </a:endParaRPr>
          </a:p>
          <a:p>
            <a:pPr algn="ctr"/>
            <a:endParaRPr lang="ru-RU" sz="2000" dirty="0" smtClean="0">
              <a:solidFill>
                <a:schemeClr val="tx1"/>
              </a:solidFill>
              <a:latin typeface="Times New Roman" pitchFamily="18" charset="0"/>
              <a:cs typeface="Times New Roman" pitchFamily="18" charset="0"/>
            </a:endParaRPr>
          </a:p>
          <a:p>
            <a:pPr algn="ctr"/>
            <a:endParaRPr lang="ru-RU" sz="2000" dirty="0" smtClean="0">
              <a:solidFill>
                <a:schemeClr val="tx1"/>
              </a:solidFill>
              <a:latin typeface="Times New Roman" pitchFamily="18" charset="0"/>
              <a:cs typeface="Times New Roman" pitchFamily="18" charset="0"/>
            </a:endParaRPr>
          </a:p>
          <a:p>
            <a:pPr algn="ctr"/>
            <a:endParaRPr lang="ru-RU" sz="2000" dirty="0">
              <a:solidFill>
                <a:schemeClr val="tx1"/>
              </a:solidFill>
              <a:latin typeface="Times New Roman" pitchFamily="18" charset="0"/>
              <a:cs typeface="Times New Roman" pitchFamily="18" charset="0"/>
            </a:endParaRPr>
          </a:p>
        </p:txBody>
      </p:sp>
      <p:pic>
        <p:nvPicPr>
          <p:cNvPr id="55301" name="Picture 5" descr="https://im0-tub-ru.yandex.net/i?id=23f5284fb7c56a0cc38daa3b51862a53&amp;n=33&amp;h=215&amp;w=161">
            <a:hlinkClick r:id="rId2" action="ppaction://hlinksldjump"/>
          </p:cNvPr>
          <p:cNvPicPr>
            <a:picLocks noChangeAspect="1" noChangeArrowheads="1"/>
          </p:cNvPicPr>
          <p:nvPr/>
        </p:nvPicPr>
        <p:blipFill>
          <a:blip r:embed="rId3" cstate="print"/>
          <a:srcRect/>
          <a:stretch>
            <a:fillRect/>
          </a:stretch>
        </p:blipFill>
        <p:spPr bwMode="auto">
          <a:xfrm>
            <a:off x="5220072" y="980728"/>
            <a:ext cx="3720634" cy="4968552"/>
          </a:xfrm>
          <a:prstGeom prst="rect">
            <a:avLst/>
          </a:prstGeom>
          <a:noFill/>
        </p:spPr>
      </p:pic>
      <p:sp>
        <p:nvSpPr>
          <p:cNvPr id="5" name="Прямоугольник 4"/>
          <p:cNvSpPr/>
          <p:nvPr/>
        </p:nvSpPr>
        <p:spPr>
          <a:xfrm>
            <a:off x="323528" y="3068960"/>
            <a:ext cx="5544616" cy="2862322"/>
          </a:xfrm>
          <a:prstGeom prst="rect">
            <a:avLst/>
          </a:prstGeom>
        </p:spPr>
        <p:txBody>
          <a:bodyPr wrap="square">
            <a:spAutoFit/>
          </a:bodyPr>
          <a:lstStyle/>
          <a:p>
            <a:r>
              <a:rPr lang="ru-RU" sz="2000" dirty="0" smtClean="0">
                <a:latin typeface="Times New Roman" pitchFamily="18" charset="0"/>
                <a:cs typeface="Times New Roman" pitchFamily="18" charset="0"/>
              </a:rPr>
              <a:t> </a:t>
            </a:r>
          </a:p>
          <a:p>
            <a:r>
              <a:rPr lang="ru-RU" sz="2000" dirty="0" smtClean="0">
                <a:latin typeface="Times New Roman" pitchFamily="18" charset="0"/>
                <a:cs typeface="Times New Roman" pitchFamily="18" charset="0"/>
              </a:rPr>
              <a:t> </a:t>
            </a:r>
          </a:p>
          <a:p>
            <a:r>
              <a:rPr lang="ru-RU" sz="2000" dirty="0" smtClean="0">
                <a:latin typeface="Times New Roman" pitchFamily="18" charset="0"/>
                <a:cs typeface="Times New Roman" pitchFamily="18" charset="0"/>
              </a:rPr>
              <a:t>Из  крапивы можно получить ткань.  </a:t>
            </a:r>
          </a:p>
          <a:p>
            <a:r>
              <a:rPr lang="ru-RU" sz="2000" dirty="0" smtClean="0">
                <a:latin typeface="Times New Roman" pitchFamily="18" charset="0"/>
                <a:cs typeface="Times New Roman" pitchFamily="18" charset="0"/>
              </a:rPr>
              <a:t>Из крапивной пряжи вязали грубые носки , тапочки, которые носили, не снимая, при ревматизме, пояса, согревающие поясницу </a:t>
            </a:r>
          </a:p>
          <a:p>
            <a:r>
              <a:rPr lang="ru-RU" sz="2000" dirty="0" smtClean="0">
                <a:latin typeface="Times New Roman" pitchFamily="18" charset="0"/>
                <a:cs typeface="Times New Roman" pitchFamily="18" charset="0"/>
              </a:rPr>
              <a:t>при радикулите  </a:t>
            </a:r>
          </a:p>
          <a:p>
            <a:r>
              <a:rPr lang="ru-RU" sz="2000" dirty="0" smtClean="0">
                <a:latin typeface="Times New Roman" pitchFamily="18" charset="0"/>
                <a:cs typeface="Times New Roman" pitchFamily="18" charset="0"/>
              </a:rPr>
              <a:t> </a:t>
            </a:r>
          </a:p>
          <a:p>
            <a:endParaRPr lang="ru-RU" sz="2000" dirty="0">
              <a:latin typeface="Times New Roman" pitchFamily="18" charset="0"/>
              <a:cs typeface="Times New Roman"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xit" presetSubtype="16" fill="hold" grpId="0" nodeType="withEffect">
                                  <p:stCondLst>
                                    <p:cond delay="0"/>
                                  </p:stCondLst>
                                  <p:childTnLst>
                                    <p:animEffect transition="out" filter="box(in)">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2469</TotalTime>
  <Words>742</Words>
  <Application>Microsoft Office PowerPoint</Application>
  <PresentationFormat>Экран (4:3)</PresentationFormat>
  <Paragraphs>97</Paragraphs>
  <Slides>32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32</vt:i4>
      </vt:variant>
    </vt:vector>
  </HeadingPairs>
  <TitlesOfParts>
    <vt:vector size="36"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Ель – шатёр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образовательное учреждение «Бурлинская средняя (полная) общеобразовательная школа № 3» Бурлинского района Алтайского края</dc:title>
  <dc:creator>женя</dc:creator>
  <cp:lastModifiedBy>Nikolai Utemov</cp:lastModifiedBy>
  <cp:revision>243</cp:revision>
  <dcterms:created xsi:type="dcterms:W3CDTF">2011-11-21T12:36:29Z</dcterms:created>
  <dcterms:modified xsi:type="dcterms:W3CDTF">2024-12-06T03:55:18Z</dcterms:modified>
</cp:coreProperties>
</file>