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56" r:id="rId3"/>
    <p:sldId id="287" r:id="rId4"/>
    <p:sldId id="289" r:id="rId5"/>
    <p:sldId id="290" r:id="rId6"/>
    <p:sldId id="291" r:id="rId7"/>
    <p:sldId id="296" r:id="rId8"/>
    <p:sldId id="278" r:id="rId9"/>
    <p:sldId id="297" r:id="rId10"/>
    <p:sldId id="300" r:id="rId11"/>
    <p:sldId id="298" r:id="rId12"/>
    <p:sldId id="299" r:id="rId13"/>
    <p:sldId id="294" r:id="rId14"/>
    <p:sldId id="301" r:id="rId15"/>
    <p:sldId id="302" r:id="rId16"/>
    <p:sldId id="305" r:id="rId17"/>
    <p:sldId id="304" r:id="rId18"/>
    <p:sldId id="303" r:id="rId19"/>
    <p:sldId id="307" r:id="rId20"/>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4671" autoAdjust="0"/>
  </p:normalViewPr>
  <p:slideViewPr>
    <p:cSldViewPr>
      <p:cViewPr varScale="1">
        <p:scale>
          <a:sx n="157" d="100"/>
          <a:sy n="157" d="100"/>
        </p:scale>
        <p:origin x="348" y="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3BCFB9C-801C-4925-9F9A-D2F8F2E3B252}" type="datetimeFigureOut">
              <a:rPr lang="ru-RU"/>
              <a:pPr>
                <a:defRPr/>
              </a:pPr>
              <a:t>27.01.2025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71668C-E35D-45FB-9671-43E75411CE9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89D018-AD29-416A-BAD2-83D26DBE89CD}" type="datetimeFigureOut">
              <a:rPr lang="ru-RU"/>
              <a:pPr>
                <a:defRPr/>
              </a:pPr>
              <a:t>27.01.2025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230212-EC7E-4586-B065-E511B49F797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FD42FC-0B7F-43A8-9B3B-DD8B324CC91D}" type="datetimeFigureOut">
              <a:rPr lang="ru-RU"/>
              <a:pPr>
                <a:defRPr/>
              </a:pPr>
              <a:t>27.01.2025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00ED281-1F70-4305-9370-B5C7BCFEDBA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1647863-BC32-4902-82B8-B7966C39FBC9}" type="datetimeFigureOut">
              <a:rPr lang="ru-RU"/>
              <a:pPr>
                <a:defRPr/>
              </a:pPr>
              <a:t>27.01.2025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6C7D93-E99A-4DF4-8179-D17466F895A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1F1DBB7-01AB-4518-826D-6C304372A32A}" type="datetimeFigureOut">
              <a:rPr lang="ru-RU"/>
              <a:pPr>
                <a:defRPr/>
              </a:pPr>
              <a:t>27.01.2025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F94D31D-0CF0-4DE1-91DD-6F3AA16A9FD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7189FC0-50EE-45CA-B5B5-014D6892A2C0}" type="datetimeFigureOut">
              <a:rPr lang="ru-RU"/>
              <a:pPr>
                <a:defRPr/>
              </a:pPr>
              <a:t>27.01.2025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C7078BD-B58F-4D9C-A92A-C5CFC5DB157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75F7C54-BFB1-479B-8923-6208FA30EAFE}" type="datetimeFigureOut">
              <a:rPr lang="ru-RU"/>
              <a:pPr>
                <a:defRPr/>
              </a:pPr>
              <a:t>27.01.2025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C7E2CF7-CCC0-456A-8ABA-73DCECF963F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ED7B182-EA8C-4314-9835-1DEFD38101C7}" type="datetimeFigureOut">
              <a:rPr lang="ru-RU"/>
              <a:pPr>
                <a:defRPr/>
              </a:pPr>
              <a:t>27.01.2025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5698DD5-3FF8-4C26-8597-C5715944DD4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A23303-5B95-4D60-80FF-3D88CC800536}" type="datetimeFigureOut">
              <a:rPr lang="ru-RU"/>
              <a:pPr>
                <a:defRPr/>
              </a:pPr>
              <a:t>27.01.2025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A749654-4691-4CE0-85C9-E45251680D7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CD7B8EC-6255-438B-AC66-6EC1C400140D}" type="datetimeFigureOut">
              <a:rPr lang="ru-RU"/>
              <a:pPr>
                <a:defRPr/>
              </a:pPr>
              <a:t>27.01.2025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21A9C3-E9A8-4843-82DA-9ACC0D2E6AE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D59E818-88DD-4A75-98B1-22E47B4A028D}" type="datetimeFigureOut">
              <a:rPr lang="ru-RU"/>
              <a:pPr>
                <a:defRPr/>
              </a:pPr>
              <a:t>27.01.2025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4351A3-4584-4254-BFD6-8F09EF55473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3605FD-255F-4C5D-8B05-67701084EABD}" type="datetimeFigureOut">
              <a:rPr lang="ru-RU"/>
              <a:pPr>
                <a:defRPr/>
              </a:pPr>
              <a:t>27.01.2025</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882386F-E98B-4C3F-8AFC-D9765E89595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31904" y="669657"/>
            <a:ext cx="5940152" cy="2880319"/>
          </a:xfrm>
        </p:spPr>
        <p:txBody>
          <a:bodyPr/>
          <a:lstStyle/>
          <a:p>
            <a:r>
              <a:rPr lang="ru-RU" sz="2800" dirty="0">
                <a:cs typeface="Times New Roman" pitchFamily="18" charset="0"/>
              </a:rPr>
              <a:t>Педагогический проект </a:t>
            </a:r>
            <a:br>
              <a:rPr lang="ru-RU" sz="2800" dirty="0">
                <a:cs typeface="Times New Roman" pitchFamily="18" charset="0"/>
              </a:rPr>
            </a:br>
            <a:r>
              <a:rPr lang="ru-RU" sz="4000" b="1" dirty="0" smtClean="0">
                <a:cs typeface="Times New Roman" pitchFamily="18" charset="0"/>
              </a:rPr>
              <a:t>«Всегда </a:t>
            </a:r>
            <a:r>
              <a:rPr lang="ru-RU" sz="4000" b="1" dirty="0">
                <a:cs typeface="Times New Roman" pitchFamily="18" charset="0"/>
              </a:rPr>
              <a:t>будем  помнить , всегда будем гордиться!»</a:t>
            </a:r>
          </a:p>
        </p:txBody>
      </p:sp>
      <p:sp>
        <p:nvSpPr>
          <p:cNvPr id="3" name="Подзаголовок 2"/>
          <p:cNvSpPr>
            <a:spLocks noGrp="1"/>
          </p:cNvSpPr>
          <p:nvPr>
            <p:ph type="subTitle" idx="1"/>
          </p:nvPr>
        </p:nvSpPr>
        <p:spPr>
          <a:xfrm>
            <a:off x="407368" y="5010828"/>
            <a:ext cx="5760640" cy="1944216"/>
          </a:xfrm>
        </p:spPr>
        <p:txBody>
          <a:bodyPr/>
          <a:lstStyle/>
          <a:p>
            <a:pPr>
              <a:spcBef>
                <a:spcPts val="1800"/>
              </a:spcBef>
            </a:pPr>
            <a:r>
              <a:rPr lang="ru-RU" sz="1600" dirty="0">
                <a:solidFill>
                  <a:schemeClr val="tx1"/>
                </a:solidFill>
                <a:latin typeface="+mj-lt"/>
                <a:cs typeface="Times New Roman" pitchFamily="18" charset="0"/>
              </a:rPr>
              <a:t>Учитель   КОГОБУ СШ  с УИОП п.Уни Кировской области </a:t>
            </a:r>
          </a:p>
          <a:p>
            <a:pPr>
              <a:spcBef>
                <a:spcPts val="1800"/>
              </a:spcBef>
            </a:pPr>
            <a:r>
              <a:rPr lang="ru-RU" sz="2400" b="1" dirty="0">
                <a:solidFill>
                  <a:schemeClr val="tx1"/>
                </a:solidFill>
                <a:latin typeface="+mj-lt"/>
                <a:cs typeface="Times New Roman" pitchFamily="18" charset="0"/>
              </a:rPr>
              <a:t>Жулдыбина Наталья </a:t>
            </a:r>
            <a:r>
              <a:rPr lang="ru-RU" sz="2400" b="1" dirty="0" smtClean="0">
                <a:solidFill>
                  <a:schemeClr val="tx1"/>
                </a:solidFill>
                <a:latin typeface="+mj-lt"/>
                <a:cs typeface="Times New Roman" pitchFamily="18" charset="0"/>
              </a:rPr>
              <a:t>Степановна</a:t>
            </a:r>
            <a:r>
              <a:rPr lang="ru-RU" sz="1600" b="1" dirty="0" smtClean="0">
                <a:solidFill>
                  <a:schemeClr val="tx1"/>
                </a:solidFill>
                <a:latin typeface="+mj-lt"/>
                <a:cs typeface="Times New Roman" pitchFamily="18" charset="0"/>
              </a:rPr>
              <a:t>, </a:t>
            </a:r>
          </a:p>
          <a:p>
            <a:pPr>
              <a:spcBef>
                <a:spcPts val="1800"/>
              </a:spcBef>
            </a:pPr>
            <a:r>
              <a:rPr lang="ru-RU" sz="1600" dirty="0" smtClean="0">
                <a:solidFill>
                  <a:schemeClr val="tx1"/>
                </a:solidFill>
                <a:latin typeface="+mj-lt"/>
                <a:cs typeface="Times New Roman" pitchFamily="18" charset="0"/>
              </a:rPr>
              <a:t>учитель труда (технологии)</a:t>
            </a:r>
            <a:endParaRPr lang="ru-RU" sz="1600" dirty="0">
              <a:solidFill>
                <a:schemeClr val="tx1"/>
              </a:solidFill>
              <a:latin typeface="+mj-lt"/>
              <a:cs typeface="Times New Roman" pitchFamily="18" charset="0"/>
            </a:endParaRPr>
          </a:p>
          <a:p>
            <a:endParaRPr lang="ru-RU" dirty="0">
              <a:latin typeface="+mj-lt"/>
            </a:endParaRPr>
          </a:p>
        </p:txBody>
      </p:sp>
      <p:pic>
        <p:nvPicPr>
          <p:cNvPr id="5"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34244" y="404664"/>
            <a:ext cx="2915816" cy="4339819"/>
          </a:xfrm>
          <a:prstGeom prst="rect">
            <a:avLst/>
          </a:prstGeom>
          <a:noFill/>
          <a:ln w="50800">
            <a:solidFill>
              <a:srgbClr val="FFFF00"/>
            </a:solidFill>
            <a:miter lim="800000"/>
            <a:headEnd/>
            <a:tailEnd/>
          </a:ln>
        </p:spPr>
      </p:pic>
      <p:pic>
        <p:nvPicPr>
          <p:cNvPr id="7"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84032" y="3284984"/>
            <a:ext cx="4248472" cy="3186354"/>
          </a:xfrm>
          <a:prstGeom prst="rect">
            <a:avLst/>
          </a:prstGeom>
          <a:noFill/>
          <a:ln w="50800">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260648"/>
            <a:ext cx="8229600" cy="1143000"/>
          </a:xfrm>
        </p:spPr>
        <p:txBody>
          <a:bodyPr/>
          <a:lstStyle/>
          <a:p>
            <a:r>
              <a:rPr lang="ru-RU" sz="3200" dirty="0">
                <a:cs typeface="Times New Roman" pitchFamily="18" charset="0"/>
              </a:rPr>
              <a:t>Акция Полотно мира</a:t>
            </a:r>
          </a:p>
        </p:txBody>
      </p:sp>
      <p:sp>
        <p:nvSpPr>
          <p:cNvPr id="4" name="Прямоугольник 3"/>
          <p:cNvSpPr/>
          <p:nvPr/>
        </p:nvSpPr>
        <p:spPr>
          <a:xfrm>
            <a:off x="767408" y="1556792"/>
            <a:ext cx="6768752" cy="3477875"/>
          </a:xfrm>
          <a:prstGeom prst="rect">
            <a:avLst/>
          </a:prstGeom>
        </p:spPr>
        <p:txBody>
          <a:bodyPr wrap="square">
            <a:spAutoFit/>
          </a:bodyPr>
          <a:lstStyle/>
          <a:p>
            <a:r>
              <a:rPr lang="ru-RU" sz="2000" dirty="0" smtClean="0">
                <a:latin typeface="+mj-lt"/>
                <a:cs typeface="Times New Roman" pitchFamily="18" charset="0"/>
              </a:rPr>
              <a:t>Учащиеся 1 - 11 классов  школы </a:t>
            </a:r>
            <a:r>
              <a:rPr lang="ru-RU" sz="2000" dirty="0" err="1" smtClean="0">
                <a:latin typeface="+mj-lt"/>
                <a:cs typeface="Times New Roman" pitchFamily="18" charset="0"/>
              </a:rPr>
              <a:t>пгт</a:t>
            </a:r>
            <a:r>
              <a:rPr lang="ru-RU" sz="2000" dirty="0" smtClean="0">
                <a:latin typeface="+mj-lt"/>
                <a:cs typeface="Times New Roman" pitchFamily="18" charset="0"/>
              </a:rPr>
              <a:t> Уни ежегодно участвуют  в Акции «Полотно мира». «Полотно мира» состоит из сшитых между собой отрезков ткани Полотна, представленные каждым классом школы, вызывают восхищение  жителей поселка.</a:t>
            </a:r>
          </a:p>
          <a:p>
            <a:endParaRPr lang="ru-RU" sz="2000" dirty="0">
              <a:latin typeface="+mj-lt"/>
              <a:cs typeface="Times New Roman" pitchFamily="18" charset="0"/>
            </a:endParaRPr>
          </a:p>
          <a:p>
            <a:r>
              <a:rPr lang="ru-RU" sz="2000" dirty="0" smtClean="0">
                <a:latin typeface="+mj-lt"/>
                <a:cs typeface="Times New Roman" pitchFamily="18" charset="0"/>
              </a:rPr>
              <a:t> На полотнах  отражено отношение к войне, окружающему миру с помощью красок,  аппликации, вышивки и других видов рукоделия выполнены рисунки, написаны стихотворения, лозунги, слоганы, образы, символизирующие мир. </a:t>
            </a:r>
            <a:endParaRPr lang="ru-RU" sz="2000" dirty="0">
              <a:latin typeface="+mj-lt"/>
              <a:cs typeface="Times New Roman" pitchFamily="18" charset="0"/>
            </a:endParaRPr>
          </a:p>
        </p:txBody>
      </p:sp>
      <p:pic>
        <p:nvPicPr>
          <p:cNvPr id="2051" name="Picture 3" descr="C:\Documents and Settings\Aeks\Рабочий стол\9 МАЯ\IMG_20170505_0831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96200" y="1196752"/>
            <a:ext cx="3994412" cy="5325883"/>
          </a:xfrm>
          <a:prstGeom prst="rect">
            <a:avLst/>
          </a:prstGeom>
          <a:noFill/>
        </p:spPr>
      </p:pic>
      <p:pic>
        <p:nvPicPr>
          <p:cNvPr id="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1337319" flipH="1">
            <a:off x="54581" y="4825603"/>
            <a:ext cx="4600014" cy="21296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cs typeface="Times New Roman" pitchFamily="18" charset="0"/>
              </a:rPr>
              <a:t>Посещение музея боевой славы</a:t>
            </a:r>
          </a:p>
        </p:txBody>
      </p:sp>
      <p:sp>
        <p:nvSpPr>
          <p:cNvPr id="3" name="Содержимое 2"/>
          <p:cNvSpPr>
            <a:spLocks noGrp="1"/>
          </p:cNvSpPr>
          <p:nvPr>
            <p:ph idx="1"/>
          </p:nvPr>
        </p:nvSpPr>
        <p:spPr>
          <a:xfrm>
            <a:off x="609600" y="1425738"/>
            <a:ext cx="6909726" cy="4525963"/>
          </a:xfrm>
        </p:spPr>
        <p:txBody>
          <a:bodyPr/>
          <a:lstStyle/>
          <a:p>
            <a:r>
              <a:rPr lang="ru-RU" sz="2400" dirty="0">
                <a:latin typeface="+mj-lt"/>
                <a:cs typeface="Times New Roman" pitchFamily="18" charset="0"/>
              </a:rPr>
              <a:t>Одной </a:t>
            </a:r>
            <a:r>
              <a:rPr lang="ru-RU" sz="2400" b="1" dirty="0">
                <a:latin typeface="+mj-lt"/>
                <a:cs typeface="Times New Roman" pitchFamily="18" charset="0"/>
              </a:rPr>
              <a:t>из воспитательных задач </a:t>
            </a:r>
            <a:r>
              <a:rPr lang="ru-RU" sz="2400" dirty="0">
                <a:latin typeface="+mj-lt"/>
                <a:cs typeface="Times New Roman" pitchFamily="18" charset="0"/>
              </a:rPr>
              <a:t> является патриотическое воспитание учащихся:</a:t>
            </a:r>
          </a:p>
          <a:p>
            <a:pPr>
              <a:buNone/>
            </a:pPr>
            <a:r>
              <a:rPr lang="ru-RU" sz="2400" dirty="0">
                <a:latin typeface="+mj-lt"/>
                <a:cs typeface="Times New Roman" pitchFamily="18" charset="0"/>
              </a:rPr>
              <a:t>       </a:t>
            </a:r>
            <a:r>
              <a:rPr lang="ru-RU" sz="2400" dirty="0" smtClean="0">
                <a:latin typeface="+mj-lt"/>
                <a:cs typeface="Times New Roman" pitchFamily="18" charset="0"/>
              </a:rPr>
              <a:t>1. </a:t>
            </a:r>
            <a:r>
              <a:rPr lang="ru-RU" sz="2400" dirty="0">
                <a:latin typeface="+mj-lt"/>
                <a:cs typeface="Times New Roman" pitchFamily="18" charset="0"/>
              </a:rPr>
              <a:t>Продолжить знакомство с историей своего района</a:t>
            </a:r>
          </a:p>
          <a:p>
            <a:pPr>
              <a:buNone/>
            </a:pPr>
            <a:r>
              <a:rPr lang="ru-RU" sz="2400" dirty="0">
                <a:latin typeface="+mj-lt"/>
                <a:cs typeface="Times New Roman" pitchFamily="18" charset="0"/>
              </a:rPr>
              <a:t>       </a:t>
            </a:r>
            <a:r>
              <a:rPr lang="ru-RU" sz="2400" dirty="0" smtClean="0">
                <a:latin typeface="+mj-lt"/>
                <a:cs typeface="Times New Roman" pitchFamily="18" charset="0"/>
              </a:rPr>
              <a:t>2. Воспитать уважение  </a:t>
            </a:r>
            <a:r>
              <a:rPr lang="ru-RU" sz="2400" dirty="0">
                <a:latin typeface="+mj-lt"/>
                <a:cs typeface="Times New Roman" pitchFamily="18" charset="0"/>
              </a:rPr>
              <a:t>к героическому прошлому своего народа</a:t>
            </a:r>
          </a:p>
          <a:p>
            <a:r>
              <a:rPr lang="ru-RU" sz="2400" dirty="0">
                <a:latin typeface="+mj-lt"/>
                <a:cs typeface="Times New Roman" pitchFamily="18" charset="0"/>
              </a:rPr>
              <a:t> </a:t>
            </a:r>
            <a:r>
              <a:rPr lang="ru-RU" sz="2400" dirty="0" smtClean="0">
                <a:latin typeface="+mj-lt"/>
                <a:cs typeface="Times New Roman" pitchFamily="18" charset="0"/>
              </a:rPr>
              <a:t>Основной </a:t>
            </a:r>
            <a:r>
              <a:rPr lang="ru-RU" sz="2400" b="1" dirty="0">
                <a:latin typeface="+mj-lt"/>
                <a:cs typeface="Times New Roman" pitchFamily="18" charset="0"/>
              </a:rPr>
              <a:t>целью</a:t>
            </a:r>
            <a:r>
              <a:rPr lang="ru-RU" sz="2400" dirty="0">
                <a:latin typeface="+mj-lt"/>
                <a:cs typeface="Times New Roman" pitchFamily="18" charset="0"/>
              </a:rPr>
              <a:t> посещения музея в рамках проекта является </a:t>
            </a:r>
            <a:r>
              <a:rPr lang="ru-RU" sz="2400" dirty="0" smtClean="0">
                <a:latin typeface="+mj-lt"/>
                <a:cs typeface="Times New Roman" pitchFamily="18" charset="0"/>
              </a:rPr>
              <a:t>формирование </a:t>
            </a:r>
            <a:r>
              <a:rPr lang="ru-RU" sz="2400" dirty="0">
                <a:latin typeface="+mj-lt"/>
                <a:cs typeface="Times New Roman" pitchFamily="18" charset="0"/>
              </a:rPr>
              <a:t>высокого патриотического сознания, чувства верности своему Отечеству. </a:t>
            </a:r>
            <a:r>
              <a:rPr lang="ru-RU" sz="2400" dirty="0">
                <a:latin typeface="+mj-lt"/>
              </a:rPr>
              <a:t/>
            </a:r>
            <a:br>
              <a:rPr lang="ru-RU" sz="2400" dirty="0">
                <a:latin typeface="+mj-lt"/>
              </a:rPr>
            </a:br>
            <a:r>
              <a:rPr lang="ru-RU" sz="2000" dirty="0"/>
              <a:t/>
            </a:r>
            <a:br>
              <a:rPr lang="ru-RU" sz="2000" dirty="0"/>
            </a:br>
            <a:endParaRPr lang="ru-RU" sz="2000" dirty="0"/>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50863" y="3501008"/>
            <a:ext cx="2301720" cy="306896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2531" y="1556792"/>
            <a:ext cx="2232248" cy="297633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6667" y="1484784"/>
            <a:ext cx="5904656" cy="4708981"/>
          </a:xfrm>
          <a:prstGeom prst="rect">
            <a:avLst/>
          </a:prstGeom>
        </p:spPr>
        <p:txBody>
          <a:bodyPr wrap="square">
            <a:spAutoFit/>
          </a:bodyPr>
          <a:lstStyle/>
          <a:p>
            <a:r>
              <a:rPr lang="ru-RU" sz="2000" dirty="0" smtClean="0">
                <a:latin typeface="+mj-lt"/>
                <a:cs typeface="Times New Roman" pitchFamily="18" charset="0"/>
              </a:rPr>
              <a:t>Учащиеся, затаив дыхание, слушали рассказ экскурсоводов о Великой Отечественной войне, о героических подвигах земляков на фронте и в тылу, о боевых наградах, внимательно рассматривали экспонаты. </a:t>
            </a:r>
          </a:p>
          <a:p>
            <a:endParaRPr lang="ru-RU" sz="2000" dirty="0">
              <a:latin typeface="+mj-lt"/>
              <a:cs typeface="Times New Roman" pitchFamily="18" charset="0"/>
            </a:endParaRPr>
          </a:p>
          <a:p>
            <a:r>
              <a:rPr lang="ru-RU" sz="2000" dirty="0" smtClean="0">
                <a:latin typeface="+mj-lt"/>
                <a:cs typeface="Times New Roman" pitchFamily="18" charset="0"/>
              </a:rPr>
              <a:t>Посещение Музея Боевой славы несомненно оставил в сердцах детей след, вызвал интерес к более глубокому изучению истории родного края, чувство патриотизма, гордость за свой народ за свою страну, уважительное отношение к старшему поколению, к солдатам боевых действий , для каждого из нас очень важно сохранить память о великих людях, совершавших воинские и трудовые подвиги, не жалея себя ради спасения товарищей.</a:t>
            </a:r>
            <a:endParaRPr lang="ru-RU" sz="2000" dirty="0">
              <a:latin typeface="+mj-lt"/>
              <a:cs typeface="Times New Roman" pitchFamily="18" charset="0"/>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4072" y="1608449"/>
            <a:ext cx="2463799" cy="3285066"/>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4312" y="3261333"/>
            <a:ext cx="2448272" cy="3264363"/>
          </a:xfrm>
          <a:prstGeom prst="rect">
            <a:avLst/>
          </a:prstGeom>
          <a:noFill/>
          <a:ln w="9525">
            <a:noFill/>
            <a:miter lim="800000"/>
            <a:headEnd/>
            <a:tailEnd/>
          </a:ln>
          <a:effectLst/>
        </p:spPr>
      </p:pic>
      <p:sp>
        <p:nvSpPr>
          <p:cNvPr id="9" name="Заголовок 1"/>
          <p:cNvSpPr>
            <a:spLocks noGrp="1"/>
          </p:cNvSpPr>
          <p:nvPr>
            <p:ph type="title"/>
          </p:nvPr>
        </p:nvSpPr>
        <p:spPr>
          <a:xfrm>
            <a:off x="609600" y="274638"/>
            <a:ext cx="10972800" cy="1143000"/>
          </a:xfrm>
        </p:spPr>
        <p:txBody>
          <a:bodyPr/>
          <a:lstStyle/>
          <a:p>
            <a:r>
              <a:rPr lang="ru-RU" sz="3200" dirty="0">
                <a:cs typeface="Times New Roman" pitchFamily="18" charset="0"/>
              </a:rPr>
              <a:t>Посещение музея боевой славы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9416" y="563622"/>
            <a:ext cx="2448272" cy="3264363"/>
          </a:xfrm>
          <a:prstGeom prst="rect">
            <a:avLst/>
          </a:prstGeom>
          <a:noFill/>
          <a:ln w="9525">
            <a:noFill/>
            <a:miter lim="800000"/>
            <a:headEnd/>
            <a:tailEnd/>
          </a:ln>
          <a:effectLst/>
        </p:spPr>
      </p:pic>
      <p:pic>
        <p:nvPicPr>
          <p:cNvPr id="3994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367" y="3902706"/>
            <a:ext cx="3304829" cy="2478622"/>
          </a:xfrm>
          <a:prstGeom prst="rect">
            <a:avLst/>
          </a:prstGeom>
          <a:noFill/>
          <a:ln w="9525">
            <a:noFill/>
            <a:miter lim="800000"/>
            <a:headEnd/>
            <a:tailEnd/>
          </a:ln>
          <a:effectLst/>
        </p:spPr>
      </p:pic>
      <p:sp>
        <p:nvSpPr>
          <p:cNvPr id="5" name="Прямоугольник 4"/>
          <p:cNvSpPr/>
          <p:nvPr/>
        </p:nvSpPr>
        <p:spPr>
          <a:xfrm>
            <a:off x="3863752" y="563622"/>
            <a:ext cx="6624736" cy="5693866"/>
          </a:xfrm>
          <a:prstGeom prst="rect">
            <a:avLst/>
          </a:prstGeom>
        </p:spPr>
        <p:txBody>
          <a:bodyPr wrap="square">
            <a:spAutoFit/>
          </a:bodyPr>
          <a:lstStyle/>
          <a:p>
            <a:r>
              <a:rPr lang="ru-RU" sz="3200" b="1" dirty="0" smtClean="0">
                <a:latin typeface="+mj-lt"/>
                <a:cs typeface="Times New Roman" pitchFamily="18" charset="0"/>
              </a:rPr>
              <a:t>Мы </a:t>
            </a:r>
            <a:r>
              <a:rPr lang="ru-RU" sz="3200" b="1" dirty="0">
                <a:latin typeface="+mj-lt"/>
                <a:cs typeface="Times New Roman" pitchFamily="18" charset="0"/>
              </a:rPr>
              <a:t>помним, мы </a:t>
            </a:r>
            <a:r>
              <a:rPr lang="ru-RU" sz="3200" b="1" dirty="0" smtClean="0">
                <a:latin typeface="+mj-lt"/>
                <a:cs typeface="Times New Roman" pitchFamily="18" charset="0"/>
              </a:rPr>
              <a:t>гордимся</a:t>
            </a:r>
            <a:r>
              <a:rPr lang="ru-RU" sz="3200" dirty="0" smtClean="0">
                <a:latin typeface="+mj-lt"/>
                <a:cs typeface="Times New Roman" pitchFamily="18" charset="0"/>
              </a:rPr>
              <a:t> </a:t>
            </a:r>
            <a:endParaRPr lang="ru-RU" sz="3200" dirty="0">
              <a:latin typeface="+mj-lt"/>
              <a:cs typeface="Times New Roman" pitchFamily="18" charset="0"/>
            </a:endParaRPr>
          </a:p>
          <a:p>
            <a:endParaRPr lang="ru-RU" sz="2000" dirty="0">
              <a:latin typeface="Times New Roman" pitchFamily="18" charset="0"/>
              <a:cs typeface="Times New Roman" pitchFamily="18" charset="0"/>
            </a:endParaRPr>
          </a:p>
          <a:p>
            <a:r>
              <a:rPr lang="ru-RU" sz="2400" dirty="0">
                <a:latin typeface="+mj-lt"/>
                <a:cs typeface="Times New Roman" pitchFamily="18" charset="0"/>
              </a:rPr>
              <a:t>Наша информационно- публицистическая программа посвящена истории Георгиевской </a:t>
            </a:r>
            <a:r>
              <a:rPr lang="ru-RU" sz="2400" dirty="0" smtClean="0">
                <a:latin typeface="+mj-lt"/>
                <a:cs typeface="Times New Roman" pitchFamily="18" charset="0"/>
              </a:rPr>
              <a:t>ленточки</a:t>
            </a:r>
            <a:r>
              <a:rPr lang="ru-RU" sz="2400" b="1" dirty="0">
                <a:latin typeface="+mj-lt"/>
                <a:cs typeface="Times New Roman" pitchFamily="18" charset="0"/>
              </a:rPr>
              <a:t> «Мы помним, мы гордимся</a:t>
            </a:r>
            <a:r>
              <a:rPr lang="ru-RU" sz="2400" b="1" dirty="0" smtClean="0">
                <a:latin typeface="+mj-lt"/>
                <a:cs typeface="Times New Roman" pitchFamily="18" charset="0"/>
              </a:rPr>
              <a:t>!» </a:t>
            </a:r>
          </a:p>
          <a:p>
            <a:endParaRPr lang="ru-RU" sz="2400" b="1" dirty="0">
              <a:latin typeface="+mj-lt"/>
              <a:cs typeface="Times New Roman" pitchFamily="18" charset="0"/>
            </a:endParaRPr>
          </a:p>
          <a:p>
            <a:r>
              <a:rPr lang="ru-RU" sz="2400" b="1" dirty="0">
                <a:latin typeface="+mj-lt"/>
                <a:cs typeface="Times New Roman" pitchFamily="18" charset="0"/>
              </a:rPr>
              <a:t>Акция  «Георгиевская ленточка»</a:t>
            </a:r>
            <a:r>
              <a:rPr lang="ru-RU" sz="2400" dirty="0">
                <a:latin typeface="+mj-lt"/>
                <a:cs typeface="Times New Roman" pitchFamily="18" charset="0"/>
              </a:rPr>
              <a:t> начала своё существование в 2005 году и была приурочена к 60-летию Великой победы.</a:t>
            </a:r>
          </a:p>
          <a:p>
            <a:r>
              <a:rPr lang="ru-RU" sz="2400" dirty="0">
                <a:latin typeface="+mj-lt"/>
                <a:cs typeface="Times New Roman" pitchFamily="18" charset="0"/>
              </a:rPr>
              <a:t> Однако, несмотря на большое желание людей быть частью того общества, которое чтит память павших, не все знают истинное происхождение Георгиевской ленточки, хоть и используют её каждый год в преддверии 9 мая в качестве символа </a:t>
            </a:r>
            <a:r>
              <a:rPr lang="ru-RU" sz="2400" dirty="0" smtClean="0">
                <a:latin typeface="+mj-lt"/>
                <a:cs typeface="Times New Roman" pitchFamily="18" charset="0"/>
              </a:rPr>
              <a:t>памяти.</a:t>
            </a:r>
            <a:endParaRPr lang="ru-RU" sz="2400" dirty="0">
              <a:latin typeface="+mj-lt"/>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548680"/>
            <a:ext cx="11089232" cy="2434282"/>
          </a:xfrm>
        </p:spPr>
        <p:txBody>
          <a:bodyPr/>
          <a:lstStyle/>
          <a:p>
            <a:pPr algn="l"/>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3200" b="1" dirty="0" smtClean="0">
                <a:latin typeface="+mn-lt"/>
                <a:cs typeface="Times New Roman" pitchFamily="18" charset="0"/>
              </a:rPr>
              <a:t>Посещение храма  Александра Невского</a:t>
            </a:r>
            <a:br>
              <a:rPr lang="ru-RU" sz="3200" b="1" dirty="0" smtClean="0">
                <a:latin typeface="+mn-lt"/>
                <a:cs typeface="Times New Roman" pitchFamily="18" charset="0"/>
              </a:rPr>
            </a:b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800" b="1" dirty="0">
                <a:cs typeface="Times New Roman" pitchFamily="18" charset="0"/>
              </a:rPr>
              <a:t>Дети должны знать , что история нашей страны  неотделима от  христианством</a:t>
            </a:r>
            <a:r>
              <a:rPr lang="ru-RU" sz="1800" dirty="0">
                <a:cs typeface="Times New Roman" pitchFamily="18" charset="0"/>
              </a:rPr>
              <a:t> Святой великомученик Георгий Победоносец был офицером при дворе императора Римской империи Диоклетиана. Во время службы на Ближнем Востоке, как утверждает легенда, поразил чудовище, которое причиняло вред многим селениям. Там же стал тайным приверженцем христианства. Во время гонений на христиан объявил себя последователем Христа; обличал императора и после пыток и мучений был казнен в 303 </a:t>
            </a:r>
            <a:r>
              <a:rPr lang="ru-RU" sz="1800" dirty="0" smtClean="0">
                <a:cs typeface="Times New Roman" pitchFamily="18" charset="0"/>
              </a:rPr>
              <a:t>г.</a:t>
            </a:r>
            <a:br>
              <a:rPr lang="ru-RU" sz="1800" dirty="0" smtClean="0">
                <a:cs typeface="Times New Roman" pitchFamily="18" charset="0"/>
              </a:rPr>
            </a:br>
            <a:r>
              <a:rPr lang="ru-RU" sz="1800" dirty="0">
                <a:cs typeface="Times New Roman" pitchFamily="18" charset="0"/>
              </a:rPr>
              <a:t/>
            </a:r>
            <a:br>
              <a:rPr lang="ru-RU" sz="1800" dirty="0">
                <a:cs typeface="Times New Roman" pitchFamily="18" charset="0"/>
              </a:rPr>
            </a:br>
            <a:r>
              <a:rPr lang="ru-RU" sz="1800" dirty="0">
                <a:cs typeface="Times New Roman" pitchFamily="18" charset="0"/>
              </a:rPr>
              <a:t>Православная Церковь приравнивает подвиг солдата-защитника к подвигу монашескому, несмотря на то, что война – зло, а убийство (пусть даже и врага Отечества) – грех, требующий покаяния.</a:t>
            </a:r>
            <a:br>
              <a:rPr lang="ru-RU" sz="1800" dirty="0">
                <a:cs typeface="Times New Roman" pitchFamily="18" charset="0"/>
              </a:rPr>
            </a:br>
            <a:r>
              <a:rPr lang="ru-RU" sz="1800" dirty="0">
                <a:cs typeface="Times New Roman" pitchFamily="18" charset="0"/>
              </a:rPr>
              <a:t>Понятия воинского долга и воинской чести были неотъемлемой частью национального, государственного и религиозного сознания русских. Уважительное отношение к военной службе воспитывалось с </a:t>
            </a:r>
            <a:r>
              <a:rPr lang="ru-RU" sz="1800" dirty="0" smtClean="0">
                <a:cs typeface="Times New Roman" pitchFamily="18" charset="0"/>
              </a:rPr>
              <a:t>детства.</a:t>
            </a:r>
            <a:r>
              <a:rPr lang="ru-RU" sz="1800" dirty="0">
                <a:cs typeface="Times New Roman" pitchFamily="18" charset="0"/>
              </a:rPr>
              <a:t/>
            </a:r>
            <a:br>
              <a:rPr lang="ru-RU" sz="1800" dirty="0">
                <a:cs typeface="Times New Roman" pitchFamily="18" charset="0"/>
              </a:rPr>
            </a:br>
            <a:r>
              <a:rPr lang="ru-RU" sz="1800" b="1" dirty="0">
                <a:cs typeface="Times New Roman" pitchFamily="18" charset="0"/>
              </a:rPr>
              <a:t>Об этом нам рассказал батюшкам в храме Александра </a:t>
            </a:r>
            <a:r>
              <a:rPr lang="ru-RU" sz="1800" b="1" dirty="0" smtClean="0">
                <a:cs typeface="Times New Roman" pitchFamily="18" charset="0"/>
              </a:rPr>
              <a:t>Невского.</a:t>
            </a:r>
            <a:r>
              <a:rPr lang="ru-RU" sz="1800" dirty="0">
                <a:cs typeface="Times New Roman" pitchFamily="18" charset="0"/>
              </a:rPr>
              <a:t/>
            </a:r>
            <a:br>
              <a:rPr lang="ru-RU" sz="1800" dirty="0">
                <a:cs typeface="Times New Roman" pitchFamily="18" charset="0"/>
              </a:rPr>
            </a:br>
            <a:r>
              <a:rPr lang="ru-RU" sz="1800" dirty="0"/>
              <a:t/>
            </a:r>
            <a:br>
              <a:rPr lang="ru-RU" sz="1800" dirty="0"/>
            </a:br>
            <a:endParaRPr lang="ru-RU" sz="1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71464" y="4311914"/>
            <a:ext cx="3368590" cy="2300501"/>
          </a:xfrm>
          <a:prstGeom prst="rect">
            <a:avLst/>
          </a:prstGeom>
          <a:noFill/>
          <a:ln w="9525">
            <a:noFill/>
            <a:miter lim="800000"/>
            <a:headEnd/>
            <a:tailEnd/>
          </a:ln>
          <a:effectLst/>
        </p:spPr>
      </p:pic>
      <p:pic>
        <p:nvPicPr>
          <p:cNvPr id="1027" name="Picture 3" descr="C:\Documents and Settings\Aeks\Мои документы\Мои рисунки\36gn5Jjvpz8.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705513" y="4329207"/>
            <a:ext cx="1712406" cy="2283208"/>
          </a:xfrm>
          <a:prstGeom prst="rect">
            <a:avLst/>
          </a:prstGeom>
          <a:noFill/>
        </p:spPr>
      </p:pic>
      <p:pic>
        <p:nvPicPr>
          <p:cNvPr id="1028" name="Picture 4" descr="C:\Documents and Settings\Aeks\Мои документы\Мои рисунки\iN9dbcwjSm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5642" y="4311914"/>
            <a:ext cx="1728192" cy="2304256"/>
          </a:xfrm>
          <a:prstGeom prst="rect">
            <a:avLst/>
          </a:prstGeom>
          <a:noFill/>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90252" y="4297796"/>
            <a:ext cx="1728192" cy="230425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998412"/>
            <a:ext cx="9885784" cy="1143000"/>
          </a:xfrm>
        </p:spPr>
        <p:txBody>
          <a:bodyPr/>
          <a:lstStyle/>
          <a:p>
            <a:pPr algn="l"/>
            <a:r>
              <a:rPr lang="ru-RU" sz="3200" b="1" dirty="0">
                <a:cs typeface="Times New Roman" pitchFamily="18" charset="0"/>
              </a:rPr>
              <a:t>Субботник  и </a:t>
            </a:r>
            <a:r>
              <a:rPr lang="ru-RU" sz="3200" b="1" dirty="0" smtClean="0">
                <a:cs typeface="Times New Roman" pitchFamily="18" charset="0"/>
              </a:rPr>
              <a:t>эстафета</a:t>
            </a:r>
            <a:br>
              <a:rPr lang="ru-RU" sz="3200" b="1" dirty="0" smtClean="0">
                <a:cs typeface="Times New Roman" pitchFamily="18" charset="0"/>
              </a:rPr>
            </a:br>
            <a:r>
              <a:rPr lang="ru-RU" sz="3200" dirty="0">
                <a:cs typeface="Times New Roman" pitchFamily="18" charset="0"/>
              </a:rPr>
              <a:t/>
            </a:r>
            <a:br>
              <a:rPr lang="ru-RU" sz="3200" dirty="0">
                <a:cs typeface="Times New Roman" pitchFamily="18" charset="0"/>
              </a:rPr>
            </a:br>
            <a:r>
              <a:rPr lang="ru-RU" sz="2000" dirty="0">
                <a:cs typeface="Times New Roman" pitchFamily="18" charset="0"/>
              </a:rPr>
              <a:t>В </a:t>
            </a:r>
            <a:r>
              <a:rPr lang="ru-RU" sz="2000" dirty="0" smtClean="0">
                <a:cs typeface="Times New Roman" pitchFamily="18" charset="0"/>
              </a:rPr>
              <a:t>преддверии </a:t>
            </a:r>
            <a:r>
              <a:rPr lang="ru-RU" sz="2000" dirty="0">
                <a:cs typeface="Times New Roman" pitchFamily="18" charset="0"/>
              </a:rPr>
              <a:t>9 мая Традиционными стали  в нашем поселке забеги и субботники . Команда нашего класса принимает в этом  активное участие . </a:t>
            </a:r>
            <a:br>
              <a:rPr lang="ru-RU" sz="2000" dirty="0">
                <a:cs typeface="Times New Roman" pitchFamily="18" charset="0"/>
              </a:rPr>
            </a:br>
            <a:r>
              <a:rPr lang="ru-RU" sz="2000" dirty="0">
                <a:cs typeface="Times New Roman" pitchFamily="18" charset="0"/>
              </a:rPr>
              <a:t>Проводим мы и в своем классе спортивную эстафету А победителей напоили чаем.</a:t>
            </a:r>
          </a:p>
        </p:txBody>
      </p:sp>
      <p:pic>
        <p:nvPicPr>
          <p:cNvPr id="3074" name="Picture 2" descr="C:\Documents and Settings\Aeks\Рабочий стол\9 МАЯ\IMG_20170510_10580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036917" y="2862108"/>
            <a:ext cx="2513969" cy="3351958"/>
          </a:xfrm>
          <a:prstGeom prst="rect">
            <a:avLst/>
          </a:prstGeom>
          <a:noFill/>
        </p:spPr>
      </p:pic>
      <p:pic>
        <p:nvPicPr>
          <p:cNvPr id="3075" name="Picture 3" descr="C:\Documents and Settings\Aeks\Рабочий стол\9 МАЯ\IMG_20170510_10590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35351" y="2835251"/>
            <a:ext cx="2655940" cy="3368785"/>
          </a:xfrm>
          <a:prstGeom prst="rect">
            <a:avLst/>
          </a:prstGeom>
          <a:noFill/>
        </p:spPr>
      </p:pic>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97481" y="2835251"/>
            <a:ext cx="3359913" cy="2239941"/>
          </a:xfrm>
          <a:prstGeom prst="rect">
            <a:avLst/>
          </a:prstGeom>
          <a:noFill/>
          <a:ln w="9525">
            <a:noFill/>
            <a:miter lim="800000"/>
            <a:headEnd/>
            <a:tailEnd/>
          </a:ln>
          <a:effectLst/>
        </p:spPr>
      </p:pic>
      <p:pic>
        <p:nvPicPr>
          <p:cNvPr id="3080" name="Picture 8" descr="F:\все фото\69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30000" y="-387424"/>
            <a:ext cx="1800200" cy="1200133"/>
          </a:xfrm>
          <a:prstGeom prst="rect">
            <a:avLst/>
          </a:prstGeom>
          <a:noFill/>
        </p:spPr>
      </p:pic>
      <p:pic>
        <p:nvPicPr>
          <p:cNvPr id="2049" name="Picture 1" descr="F:\9 МАЯ\IMG_20170504_14572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8484" y="2853695"/>
            <a:ext cx="2513968" cy="335195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9376" y="923934"/>
            <a:ext cx="11293286" cy="2797172"/>
          </a:xfrm>
        </p:spPr>
        <p:txBody>
          <a:bodyPr/>
          <a:lstStyle/>
          <a:p>
            <a:pPr algn="l"/>
            <a:r>
              <a:rPr lang="ru-RU" sz="1400" dirty="0">
                <a:latin typeface="Times New Roman" pitchFamily="18" charset="0"/>
                <a:cs typeface="Times New Roman" pitchFamily="18" charset="0"/>
              </a:rPr>
              <a:t> </a:t>
            </a:r>
            <a:r>
              <a:rPr lang="ru-RU" sz="2400" dirty="0">
                <a:cs typeface="Times New Roman" pitchFamily="18" charset="0"/>
              </a:rPr>
              <a:t>За 2023-2024 учебный год мы с детьми сшили: Мешочки для чая из трав – 310 шт., Подушки для госпиталя и транспортировки раненых – 48 шт. Трусы - 70 шт. Десятки наволочек, простыней. Написано и отправлено немало писем бойцам в зону боевых действий с пожеланиями и верой в наших воинов. Все это было передано в пункт сбора гуманитарной помощи, организованной на базе воскресной школы Храма Александра Невского </a:t>
            </a:r>
            <a:r>
              <a:rPr lang="ru-RU" sz="2400" dirty="0" err="1">
                <a:cs typeface="Times New Roman" pitchFamily="18" charset="0"/>
              </a:rPr>
              <a:t>пгт</a:t>
            </a:r>
            <a:r>
              <a:rPr lang="ru-RU" sz="2400" dirty="0">
                <a:cs typeface="Times New Roman" pitchFamily="18" charset="0"/>
              </a:rPr>
              <a:t> Уни. Мы очень благодарны всем, кто нас поддерживает и помогает- Это прежде всего родители, учителя. И искренне верим в то, что это наша небольшая частичка в будущую Победу.</a:t>
            </a:r>
            <a:br>
              <a:rPr lang="ru-RU" sz="2400" dirty="0">
                <a:cs typeface="Times New Roman" pitchFamily="18" charset="0"/>
              </a:rPr>
            </a:br>
            <a:endParaRPr lang="ru-RU" sz="2400" dirty="0">
              <a:cs typeface="Times New Roman" pitchFamily="18" charset="0"/>
            </a:endParaRPr>
          </a:p>
        </p:txBody>
      </p:sp>
      <p:pic>
        <p:nvPicPr>
          <p:cNvPr id="7" name="Рисунок 6" descr="C:\Users\Admin\Desktop\с телефона март 2024год\IMG_20240212_113928.jpg"/>
          <p:cNvPicPr/>
          <p:nvPr/>
        </p:nvPicPr>
        <p:blipFill>
          <a:blip r:embed="rId2" cstate="print"/>
          <a:srcRect/>
          <a:stretch>
            <a:fillRect/>
          </a:stretch>
        </p:blipFill>
        <p:spPr bwMode="auto">
          <a:xfrm>
            <a:off x="695400" y="3817586"/>
            <a:ext cx="2045835" cy="2823650"/>
          </a:xfrm>
          <a:prstGeom prst="rect">
            <a:avLst/>
          </a:prstGeom>
          <a:noFill/>
          <a:ln w="9525">
            <a:noFill/>
            <a:miter lim="800000"/>
            <a:headEnd/>
            <a:tailEnd/>
          </a:ln>
        </p:spPr>
      </p:pic>
      <p:pic>
        <p:nvPicPr>
          <p:cNvPr id="8" name="Рисунок 7" descr="C:\Users\Admin\Desktop\с телефона- разобрать\с телефона март 2024год\IMG_20240129_100855.jpg"/>
          <p:cNvPicPr/>
          <p:nvPr/>
        </p:nvPicPr>
        <p:blipFill>
          <a:blip r:embed="rId3" cstate="print"/>
          <a:srcRect/>
          <a:stretch>
            <a:fillRect/>
          </a:stretch>
        </p:blipFill>
        <p:spPr bwMode="auto">
          <a:xfrm>
            <a:off x="3071664" y="3817586"/>
            <a:ext cx="2438311" cy="2823650"/>
          </a:xfrm>
          <a:prstGeom prst="rect">
            <a:avLst/>
          </a:prstGeom>
          <a:noFill/>
          <a:ln w="9525">
            <a:noFill/>
            <a:miter lim="800000"/>
            <a:headEnd/>
            <a:tailEnd/>
          </a:ln>
        </p:spPr>
      </p:pic>
      <p:pic>
        <p:nvPicPr>
          <p:cNvPr id="9" name="Рисунок 8" descr="C:\Users\Admin\Desktop\с телефона март 2024год\IMG_20240212_113520.jpg"/>
          <p:cNvPicPr/>
          <p:nvPr/>
        </p:nvPicPr>
        <p:blipFill>
          <a:blip r:embed="rId4" cstate="print"/>
          <a:srcRect/>
          <a:stretch>
            <a:fillRect/>
          </a:stretch>
        </p:blipFill>
        <p:spPr bwMode="auto">
          <a:xfrm>
            <a:off x="5840404" y="3817586"/>
            <a:ext cx="2470694" cy="2823650"/>
          </a:xfrm>
          <a:prstGeom prst="rect">
            <a:avLst/>
          </a:prstGeom>
          <a:noFill/>
          <a:ln w="9525">
            <a:noFill/>
            <a:miter lim="800000"/>
            <a:headEnd/>
            <a:tailEnd/>
          </a:ln>
        </p:spPr>
      </p:pic>
      <p:pic>
        <p:nvPicPr>
          <p:cNvPr id="10" name="Рисунок 9"/>
          <p:cNvPicPr/>
          <p:nvPr/>
        </p:nvPicPr>
        <p:blipFill rotWithShape="1">
          <a:blip r:embed="rId5" cstate="email">
            <a:extLst>
              <a:ext uri="{28A0092B-C50C-407E-A947-70E740481C1C}">
                <a14:useLocalDpi xmlns:a14="http://schemas.microsoft.com/office/drawing/2010/main"/>
              </a:ext>
            </a:extLst>
          </a:blip>
          <a:srcRect r="3650"/>
          <a:stretch/>
        </p:blipFill>
        <p:spPr bwMode="auto">
          <a:xfrm>
            <a:off x="8641527" y="3755284"/>
            <a:ext cx="2567041" cy="294825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Данный проект бессрочный</a:t>
            </a:r>
            <a:endParaRPr lang="ru-RU" sz="3600" dirty="0"/>
          </a:p>
        </p:txBody>
      </p:sp>
      <p:sp>
        <p:nvSpPr>
          <p:cNvPr id="3" name="Содержимое 2"/>
          <p:cNvSpPr>
            <a:spLocks noGrp="1"/>
          </p:cNvSpPr>
          <p:nvPr>
            <p:ph idx="1"/>
          </p:nvPr>
        </p:nvSpPr>
        <p:spPr/>
        <p:txBody>
          <a:bodyPr/>
          <a:lstStyle/>
          <a:p>
            <a:pPr>
              <a:buNone/>
            </a:pPr>
            <a:r>
              <a:rPr lang="ru-RU" sz="2000" dirty="0">
                <a:latin typeface="Times New Roman" pitchFamily="18" charset="0"/>
                <a:cs typeface="Times New Roman" pitchFamily="18" charset="0"/>
              </a:rPr>
              <a:t>  </a:t>
            </a:r>
            <a:r>
              <a:rPr lang="ru-RU" sz="2000" dirty="0">
                <a:latin typeface="+mj-lt"/>
                <a:cs typeface="Times New Roman" pitchFamily="18" charset="0"/>
              </a:rPr>
              <a:t>мы продолжаем работу над проектом</a:t>
            </a:r>
          </a:p>
          <a:p>
            <a:r>
              <a:rPr lang="ru-RU" sz="2000" dirty="0">
                <a:latin typeface="+mj-lt"/>
                <a:cs typeface="Times New Roman" pitchFamily="18" charset="0"/>
              </a:rPr>
              <a:t>Принимаем участие в факельном шествии</a:t>
            </a:r>
          </a:p>
          <a:p>
            <a:r>
              <a:rPr lang="ru-RU" sz="2000" dirty="0">
                <a:latin typeface="+mj-lt"/>
                <a:cs typeface="Times New Roman" pitchFamily="18" charset="0"/>
              </a:rPr>
              <a:t>Бессмертный полк - ежегодно</a:t>
            </a:r>
          </a:p>
          <a:p>
            <a:r>
              <a:rPr lang="ru-RU" sz="2000" dirty="0">
                <a:latin typeface="+mj-lt"/>
                <a:cs typeface="Times New Roman" pitchFamily="18" charset="0"/>
              </a:rPr>
              <a:t>Шествуем над ветеранами</a:t>
            </a:r>
          </a:p>
          <a:p>
            <a:r>
              <a:rPr lang="ru-RU" sz="2000" dirty="0">
                <a:latin typeface="+mj-lt"/>
                <a:cs typeface="Times New Roman" pitchFamily="18" charset="0"/>
              </a:rPr>
              <a:t>Ухаживаем за территорией памятника</a:t>
            </a:r>
          </a:p>
          <a:p>
            <a:r>
              <a:rPr lang="ru-RU" sz="2000" dirty="0">
                <a:latin typeface="+mj-lt"/>
                <a:cs typeface="Times New Roman" pitchFamily="18" charset="0"/>
              </a:rPr>
              <a:t>Посадили аллею дубов у памятника Воинам- Интернационалистам.</a:t>
            </a:r>
          </a:p>
          <a:p>
            <a:r>
              <a:rPr lang="ru-RU" sz="2000" dirty="0">
                <a:latin typeface="+mj-lt"/>
                <a:cs typeface="Times New Roman" pitchFamily="18" charset="0"/>
              </a:rPr>
              <a:t>Проводим мероприятия для малышей</a:t>
            </a:r>
          </a:p>
          <a:p>
            <a:r>
              <a:rPr lang="ru-RU" sz="2000" dirty="0">
                <a:latin typeface="+mj-lt"/>
                <a:cs typeface="Times New Roman" pitchFamily="18" charset="0"/>
              </a:rPr>
              <a:t>Мальчики занимаются в военно-патриотическом клубе</a:t>
            </a:r>
          </a:p>
          <a:p>
            <a:r>
              <a:rPr lang="ru-RU" sz="2000" dirty="0">
                <a:latin typeface="+mj-lt"/>
                <a:cs typeface="Times New Roman" pitchFamily="18" charset="0"/>
              </a:rPr>
              <a:t>Создали волонтерскую группу -  «Мы с вами, мы вместе»</a:t>
            </a:r>
          </a:p>
          <a:p>
            <a:pPr>
              <a:buNone/>
            </a:pPr>
            <a:r>
              <a:rPr lang="ru-RU" sz="2000" dirty="0">
                <a:latin typeface="+mj-lt"/>
                <a:cs typeface="Times New Roman" pitchFamily="18" charset="0"/>
              </a:rPr>
              <a:t>(плетем сети на СВО, шьем различные изделия, пишем письма…)</a:t>
            </a:r>
          </a:p>
          <a:p>
            <a:endParaRPr lang="ru-RU" dirty="0" smtClean="0"/>
          </a:p>
          <a:p>
            <a:endParaRPr lang="ru-RU"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0842285">
            <a:off x="7857335" y="4224617"/>
            <a:ext cx="4600014" cy="21296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0600" y="0"/>
            <a:ext cx="8229600" cy="1224136"/>
          </a:xfrm>
        </p:spPr>
        <p:txBody>
          <a:bodyPr/>
          <a:lstStyle/>
          <a:p>
            <a:r>
              <a:rPr lang="ru-RU" dirty="0" smtClean="0"/>
              <a:t/>
            </a:r>
            <a:br>
              <a:rPr lang="ru-RU" dirty="0" smtClean="0"/>
            </a:br>
            <a:r>
              <a:rPr lang="ru-RU" dirty="0" smtClean="0"/>
              <a:t>9 мая</a:t>
            </a:r>
            <a:endParaRPr lang="ru-RU" dirty="0"/>
          </a:p>
        </p:txBody>
      </p:sp>
      <p:pic>
        <p:nvPicPr>
          <p:cNvPr id="3074" name="Picture 2" descr="C:\Documents and Settings\Aeks\Рабочий стол\9 МАЯ\IMG_20170509_09380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167095" y="332656"/>
            <a:ext cx="2491803" cy="3322404"/>
          </a:xfrm>
          <a:prstGeom prst="rect">
            <a:avLst/>
          </a:prstGeom>
          <a:noFill/>
        </p:spPr>
      </p:pic>
      <p:pic>
        <p:nvPicPr>
          <p:cNvPr id="1026" name="Picture 2" descr="C:\Documents and Settings\Aeks\Рабочий стол\9 МАЯ\IMG_20170509_08455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67095" y="3689913"/>
            <a:ext cx="2518957" cy="3030568"/>
          </a:xfrm>
          <a:prstGeom prst="rect">
            <a:avLst/>
          </a:prstGeom>
          <a:noFill/>
        </p:spPr>
      </p:pic>
      <p:pic>
        <p:nvPicPr>
          <p:cNvPr id="1028" name="Picture 4" descr="C:\Documents and Settings\Aeks\Рабочий стол\9 МАЯ\IMG_20170510_1057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5223" y="324703"/>
            <a:ext cx="2497768" cy="3330357"/>
          </a:xfrm>
          <a:prstGeom prst="rect">
            <a:avLst/>
          </a:prstGeom>
          <a:noFill/>
        </p:spPr>
      </p:pic>
      <p:pic>
        <p:nvPicPr>
          <p:cNvPr id="1029" name="Picture 5" descr="C:\Documents and Settings\Aeks\Рабочий стол\9 МАЯ\IMG_20170510_110016.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41476" y="3689912"/>
            <a:ext cx="2491515" cy="3041165"/>
          </a:xfrm>
          <a:prstGeom prst="rect">
            <a:avLst/>
          </a:prstGeom>
          <a:noFill/>
        </p:spPr>
      </p:pic>
      <p:sp>
        <p:nvSpPr>
          <p:cNvPr id="9" name="Прямоугольник 8"/>
          <p:cNvSpPr/>
          <p:nvPr/>
        </p:nvSpPr>
        <p:spPr>
          <a:xfrm>
            <a:off x="551384" y="1246804"/>
            <a:ext cx="6552728" cy="3754874"/>
          </a:xfrm>
          <a:prstGeom prst="rect">
            <a:avLst/>
          </a:prstGeom>
        </p:spPr>
        <p:txBody>
          <a:bodyPr wrap="square">
            <a:spAutoFit/>
          </a:bodyPr>
          <a:lstStyle/>
          <a:p>
            <a:endParaRPr lang="ru-RU" dirty="0" smtClean="0"/>
          </a:p>
          <a:p>
            <a:r>
              <a:rPr lang="ru-RU" sz="2200" dirty="0" smtClean="0">
                <a:latin typeface="+mj-lt"/>
                <a:cs typeface="Times New Roman" pitchFamily="18" charset="0"/>
              </a:rPr>
              <a:t>Мы знаем, мы помним! Гордимся безмерно.</a:t>
            </a:r>
            <a:br>
              <a:rPr lang="ru-RU" sz="2200" dirty="0" smtClean="0">
                <a:latin typeface="+mj-lt"/>
                <a:cs typeface="Times New Roman" pitchFamily="18" charset="0"/>
              </a:rPr>
            </a:br>
            <a:r>
              <a:rPr lang="ru-RU" sz="2200" dirty="0" smtClean="0">
                <a:latin typeface="+mj-lt"/>
                <a:cs typeface="Times New Roman" pitchFamily="18" charset="0"/>
              </a:rPr>
              <a:t>Ваш подвиг забыть невозможно в веках.</a:t>
            </a:r>
            <a:br>
              <a:rPr lang="ru-RU" sz="2200" dirty="0" smtClean="0">
                <a:latin typeface="+mj-lt"/>
                <a:cs typeface="Times New Roman" pitchFamily="18" charset="0"/>
              </a:rPr>
            </a:br>
            <a:r>
              <a:rPr lang="ru-RU" sz="2200" dirty="0" smtClean="0">
                <a:latin typeface="+mj-lt"/>
                <a:cs typeface="Times New Roman" pitchFamily="18" charset="0"/>
              </a:rPr>
              <a:t>Спасибо большое за силу и веру,</a:t>
            </a:r>
            <a:br>
              <a:rPr lang="ru-RU" sz="2200" dirty="0" smtClean="0">
                <a:latin typeface="+mj-lt"/>
                <a:cs typeface="Times New Roman" pitchFamily="18" charset="0"/>
              </a:rPr>
            </a:br>
            <a:r>
              <a:rPr lang="ru-RU" sz="2200" dirty="0" smtClean="0">
                <a:latin typeface="+mj-lt"/>
                <a:cs typeface="Times New Roman" pitchFamily="18" charset="0"/>
              </a:rPr>
              <a:t>За нашу свободу на ваших плечах.</a:t>
            </a:r>
            <a:br>
              <a:rPr lang="ru-RU" sz="2200" dirty="0" smtClean="0">
                <a:latin typeface="+mj-lt"/>
                <a:cs typeface="Times New Roman" pitchFamily="18" charset="0"/>
              </a:rPr>
            </a:br>
            <a:r>
              <a:rPr lang="ru-RU" sz="2200" dirty="0" smtClean="0">
                <a:latin typeface="+mj-lt"/>
                <a:cs typeface="Times New Roman" pitchFamily="18" charset="0"/>
              </a:rPr>
              <a:t/>
            </a:r>
            <a:br>
              <a:rPr lang="ru-RU" sz="2200" dirty="0" smtClean="0">
                <a:latin typeface="+mj-lt"/>
                <a:cs typeface="Times New Roman" pitchFamily="18" charset="0"/>
              </a:rPr>
            </a:br>
            <a:r>
              <a:rPr lang="ru-RU" sz="2200" dirty="0" smtClean="0">
                <a:latin typeface="+mj-lt"/>
                <a:cs typeface="Times New Roman" pitchFamily="18" charset="0"/>
              </a:rPr>
              <a:t>За чистое небо, родные просторы,</a:t>
            </a:r>
            <a:br>
              <a:rPr lang="ru-RU" sz="2200" dirty="0" smtClean="0">
                <a:latin typeface="+mj-lt"/>
                <a:cs typeface="Times New Roman" pitchFamily="18" charset="0"/>
              </a:rPr>
            </a:br>
            <a:r>
              <a:rPr lang="ru-RU" sz="2200" dirty="0" smtClean="0">
                <a:latin typeface="+mj-lt"/>
                <a:cs typeface="Times New Roman" pitchFamily="18" charset="0"/>
              </a:rPr>
              <a:t>За радость и гордость в сердцах и душе.</a:t>
            </a:r>
            <a:br>
              <a:rPr lang="ru-RU" sz="2200" dirty="0" smtClean="0">
                <a:latin typeface="+mj-lt"/>
                <a:cs typeface="Times New Roman" pitchFamily="18" charset="0"/>
              </a:rPr>
            </a:br>
            <a:r>
              <a:rPr lang="ru-RU" sz="2200" dirty="0" smtClean="0">
                <a:latin typeface="+mj-lt"/>
                <a:cs typeface="Times New Roman" pitchFamily="18" charset="0"/>
              </a:rPr>
              <a:t>Живите вы долго, пусть Бог даст здоровья.</a:t>
            </a:r>
            <a:br>
              <a:rPr lang="ru-RU" sz="2200" dirty="0" smtClean="0">
                <a:latin typeface="+mj-lt"/>
                <a:cs typeface="Times New Roman" pitchFamily="18" charset="0"/>
              </a:rPr>
            </a:br>
            <a:r>
              <a:rPr lang="ru-RU" sz="2200" dirty="0" smtClean="0">
                <a:latin typeface="+mj-lt"/>
                <a:cs typeface="Times New Roman" pitchFamily="18" charset="0"/>
              </a:rPr>
              <a:t>Пусть память живет о победной весне</a:t>
            </a:r>
            <a:br>
              <a:rPr lang="ru-RU" sz="2200" dirty="0" smtClean="0">
                <a:latin typeface="+mj-lt"/>
                <a:cs typeface="Times New Roman" pitchFamily="18" charset="0"/>
              </a:rPr>
            </a:br>
            <a:endParaRPr lang="ru-RU" sz="2200" dirty="0">
              <a:latin typeface="+mj-lt"/>
              <a:cs typeface="Times New Roman" pitchFamily="18" charset="0"/>
            </a:endParaRPr>
          </a:p>
        </p:txBody>
      </p:sp>
      <p:pic>
        <p:nvPicPr>
          <p:cNvPr id="11"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21337319" flipH="1">
            <a:off x="-62279" y="4555896"/>
            <a:ext cx="4600014" cy="21296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3392" y="3558499"/>
            <a:ext cx="11233248" cy="4525963"/>
          </a:xfrm>
        </p:spPr>
        <p:txBody>
          <a:bodyPr/>
          <a:lstStyle/>
          <a:p>
            <a:pPr>
              <a:buNone/>
            </a:pPr>
            <a:endParaRPr lang="ru-RU" dirty="0" smtClean="0"/>
          </a:p>
          <a:p>
            <a:pPr algn="ctr">
              <a:spcBef>
                <a:spcPts val="0"/>
              </a:spcBef>
              <a:buNone/>
            </a:pPr>
            <a:r>
              <a:rPr lang="ru-RU" sz="2800" dirty="0" smtClean="0">
                <a:latin typeface="Times New Roman" pitchFamily="18" charset="0"/>
                <a:cs typeface="Times New Roman" pitchFamily="18" charset="0"/>
              </a:rPr>
              <a:t>«</a:t>
            </a:r>
            <a:r>
              <a:rPr lang="ru-RU" sz="2800" dirty="0">
                <a:latin typeface="+mj-lt"/>
                <a:cs typeface="Times New Roman" pitchFamily="18" charset="0"/>
              </a:rPr>
              <a:t>Патриотизм — чувство самое стыдливое и деликатное…</a:t>
            </a:r>
          </a:p>
          <a:p>
            <a:pPr algn="ctr">
              <a:buNone/>
            </a:pPr>
            <a:r>
              <a:rPr lang="ru-RU" sz="2800" dirty="0">
                <a:latin typeface="+mj-lt"/>
                <a:cs typeface="Times New Roman" pitchFamily="18" charset="0"/>
              </a:rPr>
              <a:t> Побереги святые слова, не кричи о любви к Родине на </a:t>
            </a:r>
            <a:r>
              <a:rPr lang="ru-RU" sz="2800" dirty="0" smtClean="0">
                <a:latin typeface="+mj-lt"/>
                <a:cs typeface="Times New Roman" pitchFamily="18" charset="0"/>
              </a:rPr>
              <a:t>всех перекрестках.  </a:t>
            </a:r>
            <a:r>
              <a:rPr lang="ru-RU" sz="2800" dirty="0">
                <a:latin typeface="+mj-lt"/>
                <a:cs typeface="Times New Roman" pitchFamily="18" charset="0"/>
              </a:rPr>
              <a:t>Лучше — молча трудись во имя ее блага </a:t>
            </a:r>
            <a:r>
              <a:rPr lang="ru-RU" sz="2800" dirty="0" smtClean="0">
                <a:latin typeface="+mj-lt"/>
                <a:cs typeface="Times New Roman" pitchFamily="18" charset="0"/>
              </a:rPr>
              <a:t>и могущества»</a:t>
            </a:r>
            <a:endParaRPr lang="ru-RU" sz="2800" dirty="0">
              <a:latin typeface="+mj-lt"/>
              <a:cs typeface="Times New Roman" pitchFamily="18" charset="0"/>
            </a:endParaRPr>
          </a:p>
          <a:p>
            <a:pPr>
              <a:buNone/>
            </a:pPr>
            <a:r>
              <a:rPr lang="ru-RU" sz="2800" dirty="0">
                <a:latin typeface="+mj-lt"/>
                <a:cs typeface="Times New Roman" pitchFamily="18" charset="0"/>
              </a:rPr>
              <a:t>                                             </a:t>
            </a:r>
            <a:r>
              <a:rPr lang="ru-RU" sz="2800" dirty="0" smtClean="0">
                <a:latin typeface="+mj-lt"/>
                <a:cs typeface="Times New Roman" pitchFamily="18" charset="0"/>
              </a:rPr>
              <a:t>                                                           </a:t>
            </a:r>
            <a:r>
              <a:rPr lang="ru-RU" sz="2000" i="1" dirty="0" smtClean="0">
                <a:latin typeface="+mj-lt"/>
                <a:cs typeface="Times New Roman" pitchFamily="18" charset="0"/>
              </a:rPr>
              <a:t>В. </a:t>
            </a:r>
            <a:r>
              <a:rPr lang="ru-RU" sz="2000" i="1" dirty="0">
                <a:latin typeface="+mj-lt"/>
                <a:cs typeface="Times New Roman" pitchFamily="18" charset="0"/>
              </a:rPr>
              <a:t>А. </a:t>
            </a:r>
            <a:r>
              <a:rPr lang="ru-RU" sz="2000" i="1" dirty="0" smtClean="0">
                <a:latin typeface="+mj-lt"/>
                <a:cs typeface="Times New Roman" pitchFamily="18" charset="0"/>
              </a:rPr>
              <a:t>Сухомлинский</a:t>
            </a:r>
            <a:r>
              <a:rPr lang="ru-RU" sz="2400" i="1" dirty="0" smtClean="0"/>
              <a:t> </a:t>
            </a:r>
            <a:endParaRPr lang="ru-RU" sz="2400" i="1" dirty="0"/>
          </a:p>
        </p:txBody>
      </p:sp>
      <p:pic>
        <p:nvPicPr>
          <p:cNvPr id="1026" name="Picture 2" descr="Picture background"/>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51784" y="332656"/>
            <a:ext cx="4032448" cy="3683591"/>
          </a:xfrm>
          <a:prstGeom prst="round2Diag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1504" y="714374"/>
            <a:ext cx="8450709" cy="1634505"/>
          </a:xfrm>
        </p:spPr>
        <p:txBody>
          <a:bodyPr rtlCol="0">
            <a:normAutofit/>
          </a:bodyPr>
          <a:lstStyle/>
          <a:p>
            <a:pPr eaLnBrk="1" fontAlgn="auto" hangingPunct="1">
              <a:spcAft>
                <a:spcPts val="0"/>
              </a:spcAft>
              <a:defRPr/>
            </a:pPr>
            <a:r>
              <a:rPr lang="ru-RU" sz="4800" dirty="0" smtClean="0">
                <a:solidFill>
                  <a:schemeClr val="bg2">
                    <a:lumMod val="10000"/>
                  </a:schemeClr>
                </a:solidFill>
                <a:effectLst>
                  <a:outerShdw blurRad="38100" dist="38100" dir="2700000" algn="tl">
                    <a:srgbClr val="000000">
                      <a:alpha val="43137"/>
                    </a:srgbClr>
                  </a:outerShdw>
                </a:effectLst>
                <a:cs typeface="Times New Roman" pitchFamily="18" charset="0"/>
              </a:rPr>
              <a:t>Георгиевская</a:t>
            </a:r>
            <a:r>
              <a:rPr lang="ru-RU" sz="4800" dirty="0" smtClean="0">
                <a:solidFill>
                  <a:schemeClr val="bg2">
                    <a:lumMod val="10000"/>
                  </a:schemeClr>
                </a:solidFill>
                <a:cs typeface="Times New Roman" pitchFamily="18" charset="0"/>
              </a:rPr>
              <a:t> </a:t>
            </a:r>
            <a:r>
              <a:rPr lang="ru-RU" sz="4800" dirty="0" smtClean="0">
                <a:solidFill>
                  <a:schemeClr val="bg2">
                    <a:lumMod val="10000"/>
                  </a:schemeClr>
                </a:solidFill>
                <a:effectLst>
                  <a:outerShdw blurRad="38100" dist="38100" dir="2700000" algn="tl">
                    <a:srgbClr val="000000">
                      <a:alpha val="43137"/>
                    </a:srgbClr>
                  </a:outerShdw>
                </a:effectLst>
                <a:cs typeface="Times New Roman" pitchFamily="18" charset="0"/>
              </a:rPr>
              <a:t>ленточка</a:t>
            </a:r>
            <a:endParaRPr lang="ru-RU" sz="4800" dirty="0">
              <a:solidFill>
                <a:schemeClr val="bg2">
                  <a:lumMod val="10000"/>
                </a:schemeClr>
              </a:solidFill>
              <a:effectLst>
                <a:outerShdw blurRad="38100" dist="38100" dir="2700000" algn="tl">
                  <a:srgbClr val="000000">
                    <a:alpha val="43137"/>
                  </a:srgbClr>
                </a:outerShdw>
              </a:effectLst>
              <a:cs typeface="Times New Roman" pitchFamily="18" charset="0"/>
            </a:endParaRPr>
          </a:p>
        </p:txBody>
      </p:sp>
      <p:sp>
        <p:nvSpPr>
          <p:cNvPr id="6" name="Подзаголовок 5"/>
          <p:cNvSpPr>
            <a:spLocks noGrp="1"/>
          </p:cNvSpPr>
          <p:nvPr>
            <p:ph type="subTitle" idx="1"/>
          </p:nvPr>
        </p:nvSpPr>
        <p:spPr>
          <a:xfrm>
            <a:off x="1199456" y="2204864"/>
            <a:ext cx="10081120" cy="3649663"/>
          </a:xfrm>
        </p:spPr>
        <p:txBody>
          <a:bodyPr/>
          <a:lstStyle/>
          <a:p>
            <a:pPr>
              <a:defRPr/>
            </a:pPr>
            <a:r>
              <a:rPr lang="ru-RU" b="1" dirty="0">
                <a:solidFill>
                  <a:schemeClr val="bg2">
                    <a:lumMod val="10000"/>
                  </a:schemeClr>
                </a:solidFill>
                <a:latin typeface="+mj-lt"/>
                <a:cs typeface="Times New Roman" pitchFamily="18" charset="0"/>
              </a:rPr>
              <a:t>Георгиевская лента </a:t>
            </a:r>
            <a:r>
              <a:rPr lang="ru-RU" dirty="0">
                <a:solidFill>
                  <a:schemeClr val="bg2">
                    <a:lumMod val="10000"/>
                  </a:schemeClr>
                </a:solidFill>
                <a:latin typeface="+mj-lt"/>
                <a:cs typeface="Times New Roman" pitchFamily="18" charset="0"/>
              </a:rPr>
              <a:t>— это атрибут множества боевых наград Российской Империи, Советского Союза и современной России, характеризующийся как особый знак отличия.</a:t>
            </a:r>
            <a:endParaRPr lang="ru-RU" dirty="0">
              <a:solidFill>
                <a:schemeClr val="bg2">
                  <a:lumMod val="10000"/>
                </a:schemeClr>
              </a:solidFill>
              <a:latin typeface="+mj-lt"/>
            </a:endParaRPr>
          </a:p>
        </p:txBody>
      </p:sp>
      <p:pic>
        <p:nvPicPr>
          <p:cNvPr id="5"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427615" flipH="1">
            <a:off x="-796524" y="3539092"/>
            <a:ext cx="6608375" cy="3059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850106"/>
          </a:xfrm>
        </p:spPr>
        <p:txBody>
          <a:bodyPr/>
          <a:lstStyle/>
          <a:p>
            <a:r>
              <a:rPr lang="ru-RU" sz="3200" b="1" dirty="0">
                <a:cs typeface="Times New Roman" pitchFamily="18" charset="0"/>
              </a:rPr>
              <a:t>Пояснительная </a:t>
            </a:r>
            <a:r>
              <a:rPr lang="ru-RU" sz="3200" b="1" dirty="0" smtClean="0">
                <a:cs typeface="Times New Roman" pitchFamily="18" charset="0"/>
              </a:rPr>
              <a:t>записка </a:t>
            </a:r>
            <a:endParaRPr lang="ru-RU" sz="3200" dirty="0">
              <a:cs typeface="Times New Roman" pitchFamily="18" charset="0"/>
            </a:endParaRPr>
          </a:p>
        </p:txBody>
      </p:sp>
      <p:sp>
        <p:nvSpPr>
          <p:cNvPr id="3" name="Содержимое 2"/>
          <p:cNvSpPr>
            <a:spLocks noGrp="1"/>
          </p:cNvSpPr>
          <p:nvPr>
            <p:ph idx="1"/>
          </p:nvPr>
        </p:nvSpPr>
        <p:spPr>
          <a:xfrm>
            <a:off x="551384" y="1340768"/>
            <a:ext cx="10441160" cy="5517232"/>
          </a:xfrm>
        </p:spPr>
        <p:txBody>
          <a:bodyPr/>
          <a:lstStyle/>
          <a:p>
            <a:pPr>
              <a:buNone/>
            </a:pPr>
            <a:r>
              <a:rPr lang="ru-RU" sz="2000" b="1" dirty="0" smtClean="0">
                <a:latin typeface="+mj-lt"/>
                <a:cs typeface="Times New Roman" pitchFamily="18" charset="0"/>
              </a:rPr>
              <a:t>              Георгиевская </a:t>
            </a:r>
            <a:r>
              <a:rPr lang="ru-RU" sz="2000" b="1" dirty="0">
                <a:latin typeface="+mj-lt"/>
                <a:cs typeface="Times New Roman" pitchFamily="18" charset="0"/>
              </a:rPr>
              <a:t>лента </a:t>
            </a:r>
            <a:r>
              <a:rPr lang="ru-RU" sz="1600" dirty="0">
                <a:latin typeface="+mj-lt"/>
                <a:cs typeface="Times New Roman" pitchFamily="18" charset="0"/>
              </a:rPr>
              <a:t>— это многовековой символ, олицетворяющий </a:t>
            </a:r>
            <a:r>
              <a:rPr lang="ru-RU" sz="1600" dirty="0" smtClean="0">
                <a:latin typeface="+mj-lt"/>
                <a:cs typeface="Times New Roman" pitchFamily="18" charset="0"/>
              </a:rPr>
              <a:t> подвиг </a:t>
            </a:r>
            <a:r>
              <a:rPr lang="ru-RU" sz="1600" dirty="0">
                <a:latin typeface="+mj-lt"/>
                <a:cs typeface="Times New Roman" pitchFamily="18" charset="0"/>
              </a:rPr>
              <a:t>русского воина на полях сражений, в </a:t>
            </a:r>
            <a:r>
              <a:rPr lang="ru-RU" sz="1600" dirty="0" smtClean="0">
                <a:latin typeface="+mj-lt"/>
                <a:cs typeface="Times New Roman" pitchFamily="18" charset="0"/>
              </a:rPr>
              <a:t>кровавых рукопашных </a:t>
            </a:r>
            <a:r>
              <a:rPr lang="ru-RU" sz="1600" dirty="0">
                <a:latin typeface="+mj-lt"/>
                <a:cs typeface="Times New Roman" pitchFamily="18" charset="0"/>
              </a:rPr>
              <a:t>схватках. Это элемент награды, за которую </a:t>
            </a:r>
            <a:r>
              <a:rPr lang="ru-RU" sz="1600" dirty="0" smtClean="0">
                <a:latin typeface="+mj-lt"/>
                <a:cs typeface="Times New Roman" pitchFamily="18" charset="0"/>
              </a:rPr>
              <a:t>многие </a:t>
            </a:r>
            <a:r>
              <a:rPr lang="ru-RU" sz="1600" dirty="0">
                <a:latin typeface="+mj-lt"/>
                <a:cs typeface="Times New Roman" pitchFamily="18" charset="0"/>
              </a:rPr>
              <a:t>отдавали собственную жизнь. </a:t>
            </a:r>
            <a:br>
              <a:rPr lang="ru-RU" sz="1600" dirty="0">
                <a:latin typeface="+mj-lt"/>
                <a:cs typeface="Times New Roman" pitchFamily="18" charset="0"/>
              </a:rPr>
            </a:br>
            <a:r>
              <a:rPr lang="ru-RU" sz="1600" dirty="0">
                <a:latin typeface="+mj-lt"/>
                <a:cs typeface="Times New Roman" pitchFamily="18" charset="0"/>
              </a:rPr>
              <a:t>        Исторически сложилось так, что любовь к Родине, патриотизм, во все времена в Российском государстве были чертой национального характера. и тесно переплетается с трудом на родной земле.        .</a:t>
            </a:r>
            <a:br>
              <a:rPr lang="ru-RU" sz="1600" dirty="0">
                <a:latin typeface="+mj-lt"/>
                <a:cs typeface="Times New Roman" pitchFamily="18" charset="0"/>
              </a:rPr>
            </a:br>
            <a:r>
              <a:rPr lang="ru-RU" sz="1600" dirty="0">
                <a:latin typeface="+mj-lt"/>
                <a:cs typeface="Times New Roman" pitchFamily="18" charset="0"/>
              </a:rPr>
              <a:t>        Патриотизм — сложное и высокое человеческое чувство, оно так многогранно по своему содержанию, что неопределимо несколькими словами. Это и любовь к родным и близким людям, и к малой Родине, и гордость за свой народ ,его трудовые и военные подвиги.</a:t>
            </a:r>
          </a:p>
          <a:p>
            <a:r>
              <a:rPr lang="ru-RU" sz="1600" dirty="0">
                <a:latin typeface="+mj-lt"/>
                <a:cs typeface="Times New Roman" pitchFamily="18" charset="0"/>
              </a:rPr>
              <a:t> </a:t>
            </a:r>
            <a:r>
              <a:rPr lang="ru-RU" sz="1600" b="1" dirty="0">
                <a:latin typeface="+mj-lt"/>
                <a:cs typeface="Times New Roman" pitchFamily="18" charset="0"/>
              </a:rPr>
              <a:t>Тип </a:t>
            </a:r>
            <a:r>
              <a:rPr lang="ru-RU" sz="1600" b="1" dirty="0" smtClean="0">
                <a:latin typeface="+mj-lt"/>
                <a:cs typeface="Times New Roman" pitchFamily="18" charset="0"/>
              </a:rPr>
              <a:t>проекта:</a:t>
            </a:r>
            <a:r>
              <a:rPr lang="ru-RU" sz="1600" dirty="0" smtClean="0">
                <a:latin typeface="+mj-lt"/>
                <a:cs typeface="Times New Roman" pitchFamily="18" charset="0"/>
              </a:rPr>
              <a:t> социальный</a:t>
            </a:r>
            <a:r>
              <a:rPr lang="ru-RU" sz="1600" dirty="0">
                <a:latin typeface="+mj-lt"/>
                <a:cs typeface="Times New Roman" pitchFamily="18" charset="0"/>
              </a:rPr>
              <a:t/>
            </a:r>
            <a:br>
              <a:rPr lang="ru-RU" sz="1600" dirty="0">
                <a:latin typeface="+mj-lt"/>
                <a:cs typeface="Times New Roman" pitchFamily="18" charset="0"/>
              </a:rPr>
            </a:br>
            <a:r>
              <a:rPr lang="ru-RU" sz="1600" dirty="0" smtClean="0">
                <a:latin typeface="+mj-lt"/>
                <a:cs typeface="Times New Roman" pitchFamily="18" charset="0"/>
              </a:rPr>
              <a:t> </a:t>
            </a:r>
            <a:r>
              <a:rPr lang="ru-RU" sz="1600" b="1" dirty="0" smtClean="0">
                <a:latin typeface="+mj-lt"/>
                <a:cs typeface="Times New Roman" pitchFamily="18" charset="0"/>
              </a:rPr>
              <a:t>Вид </a:t>
            </a:r>
            <a:r>
              <a:rPr lang="ru-RU" sz="1600" b="1" dirty="0">
                <a:latin typeface="+mj-lt"/>
                <a:cs typeface="Times New Roman" pitchFamily="18" charset="0"/>
              </a:rPr>
              <a:t>проекта</a:t>
            </a:r>
            <a:r>
              <a:rPr lang="ru-RU" sz="1600" dirty="0">
                <a:latin typeface="+mj-lt"/>
                <a:cs typeface="Times New Roman" pitchFamily="18" charset="0"/>
              </a:rPr>
              <a:t>: долгосрочный</a:t>
            </a:r>
          </a:p>
          <a:p>
            <a:r>
              <a:rPr lang="ru-RU" sz="1600" dirty="0">
                <a:latin typeface="+mj-lt"/>
                <a:cs typeface="Times New Roman" pitchFamily="18" charset="0"/>
              </a:rPr>
              <a:t> </a:t>
            </a:r>
            <a:r>
              <a:rPr lang="ru-RU" sz="1600" b="1" dirty="0">
                <a:latin typeface="+mj-lt"/>
                <a:cs typeface="Times New Roman" pitchFamily="18" charset="0"/>
              </a:rPr>
              <a:t>Участники проекта </a:t>
            </a:r>
            <a:r>
              <a:rPr lang="ru-RU" sz="1600" dirty="0">
                <a:latin typeface="+mj-lt"/>
                <a:cs typeface="Times New Roman" pitchFamily="18" charset="0"/>
              </a:rPr>
              <a:t>: </a:t>
            </a:r>
            <a:r>
              <a:rPr lang="ru-RU" sz="1600" dirty="0" smtClean="0">
                <a:latin typeface="+mj-lt"/>
                <a:cs typeface="Times New Roman" pitchFamily="18" charset="0"/>
              </a:rPr>
              <a:t>учащиеся </a:t>
            </a:r>
            <a:r>
              <a:rPr lang="ru-RU" sz="1600" dirty="0">
                <a:latin typeface="+mj-lt"/>
                <a:cs typeface="Times New Roman" pitchFamily="18" charset="0"/>
              </a:rPr>
              <a:t>КОГОБУ СШ с УИОП </a:t>
            </a:r>
            <a:r>
              <a:rPr lang="ru-RU" sz="1600" dirty="0" err="1" smtClean="0">
                <a:latin typeface="+mj-lt"/>
                <a:cs typeface="Times New Roman" pitchFamily="18" charset="0"/>
              </a:rPr>
              <a:t>пгт</a:t>
            </a:r>
            <a:r>
              <a:rPr lang="ru-RU" sz="1600" dirty="0" smtClean="0">
                <a:latin typeface="+mj-lt"/>
                <a:cs typeface="Times New Roman" pitchFamily="18" charset="0"/>
              </a:rPr>
              <a:t>. </a:t>
            </a:r>
            <a:r>
              <a:rPr lang="ru-RU" sz="1600" dirty="0">
                <a:latin typeface="+mj-lt"/>
                <a:cs typeface="Times New Roman" pitchFamily="18" charset="0"/>
              </a:rPr>
              <a:t>Уни</a:t>
            </a:r>
          </a:p>
          <a:p>
            <a:r>
              <a:rPr lang="ru-RU" sz="1600" b="1" dirty="0">
                <a:latin typeface="+mj-lt"/>
                <a:cs typeface="Times New Roman" pitchFamily="18" charset="0"/>
              </a:rPr>
              <a:t>Актуальность проекта:</a:t>
            </a:r>
            <a:r>
              <a:rPr lang="ru-RU" sz="1600" dirty="0">
                <a:solidFill>
                  <a:srgbClr val="FF0000"/>
                </a:solidFill>
                <a:latin typeface="+mj-lt"/>
                <a:cs typeface="Times New Roman" pitchFamily="18" charset="0"/>
              </a:rPr>
              <a:t/>
            </a:r>
            <a:br>
              <a:rPr lang="ru-RU" sz="1600" dirty="0">
                <a:solidFill>
                  <a:srgbClr val="FF0000"/>
                </a:solidFill>
                <a:latin typeface="+mj-lt"/>
                <a:cs typeface="Times New Roman" pitchFamily="18" charset="0"/>
              </a:rPr>
            </a:br>
            <a:r>
              <a:rPr lang="ru-RU" sz="1600" dirty="0">
                <a:latin typeface="+mj-lt"/>
                <a:cs typeface="Times New Roman" pitchFamily="18" charset="0"/>
              </a:rPr>
              <a:t>Патриотическое воспитание подрастающего поколения всегда являлось одной из важнейших задач современного общества. Детство – самая благодатная пора для привития  чувства любви к Родине, к труду Под патриотическим воспитанием понимается постепенное формирование у детей любви к своей Родине. Мы не должны забывать тех, кто отстоял свободу и независимость нашего народа. Верно, сказано: «Забыл прошлое – потерял будущее». Но мы должны не только помнить, но и быть достойными их великого подвига.</a:t>
            </a:r>
            <a:br>
              <a:rPr lang="ru-RU" sz="1600" dirty="0">
                <a:latin typeface="+mj-lt"/>
                <a:cs typeface="Times New Roman" pitchFamily="18" charset="0"/>
              </a:rPr>
            </a:br>
            <a:r>
              <a:rPr lang="ru-RU" sz="1600" dirty="0">
                <a:latin typeface="+mj-lt"/>
                <a:cs typeface="Times New Roman" pitchFamily="18" charset="0"/>
              </a:rPr>
              <a:t>Создание проекта направлено на работу по воспитанию у детей чувства гордости за свой народ, уважения к его свершениям и достойным страницам истории, предполагает привлечение детей к изучению истории страны, истории  Великой Отечественной войны 1941-1945 г. </a:t>
            </a:r>
            <a:br>
              <a:rPr lang="ru-RU" sz="1600" dirty="0">
                <a:latin typeface="+mj-lt"/>
                <a:cs typeface="Times New Roman" pitchFamily="18" charset="0"/>
              </a:rPr>
            </a:br>
            <a:endParaRPr lang="ru-RU" sz="1600" dirty="0">
              <a:latin typeface="+mj-lt"/>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368" y="620689"/>
            <a:ext cx="10945216" cy="5505475"/>
          </a:xfrm>
        </p:spPr>
        <p:txBody>
          <a:bodyPr/>
          <a:lstStyle/>
          <a:p>
            <a:pPr>
              <a:buNone/>
            </a:pPr>
            <a:r>
              <a:rPr lang="ru-RU" sz="2000" b="1" dirty="0">
                <a:latin typeface="+mj-lt"/>
              </a:rPr>
              <a:t>Цель проекта:</a:t>
            </a:r>
            <a:r>
              <a:rPr lang="ru-RU" sz="2000" dirty="0">
                <a:latin typeface="+mj-lt"/>
              </a:rPr>
              <a:t> </a:t>
            </a:r>
            <a:br>
              <a:rPr lang="ru-RU" sz="2000" dirty="0">
                <a:latin typeface="+mj-lt"/>
              </a:rPr>
            </a:br>
            <a:r>
              <a:rPr lang="ru-RU" sz="1800" dirty="0">
                <a:latin typeface="+mj-lt"/>
                <a:cs typeface="Times New Roman" pitchFamily="18" charset="0"/>
              </a:rPr>
              <a:t>Формирование представлений о Великой Отечественной войне, уважения к военной истории России, патриотизма и чувства гордости за свою Родину. Воспитание гражданина и патриота своей страны, формирование нравственных ,трудовых </a:t>
            </a:r>
            <a:r>
              <a:rPr lang="ru-RU" sz="1800" dirty="0" smtClean="0">
                <a:latin typeface="+mj-lt"/>
                <a:cs typeface="Times New Roman" pitchFamily="18" charset="0"/>
              </a:rPr>
              <a:t>ценностей.</a:t>
            </a:r>
          </a:p>
          <a:p>
            <a:pPr>
              <a:buNone/>
            </a:pPr>
            <a:r>
              <a:rPr lang="ru-RU" sz="2000" b="1" dirty="0" smtClean="0">
                <a:latin typeface="+mj-lt"/>
                <a:cs typeface="Times New Roman" pitchFamily="18" charset="0"/>
              </a:rPr>
              <a:t>Задачи </a:t>
            </a:r>
            <a:r>
              <a:rPr lang="ru-RU" sz="2000" b="1" dirty="0">
                <a:latin typeface="+mj-lt"/>
                <a:cs typeface="Times New Roman" pitchFamily="18" charset="0"/>
              </a:rPr>
              <a:t>проекта:</a:t>
            </a:r>
            <a:r>
              <a:rPr lang="ru-RU" sz="2000" dirty="0">
                <a:latin typeface="+mj-lt"/>
                <a:cs typeface="Times New Roman" pitchFamily="18" charset="0"/>
              </a:rPr>
              <a:t> </a:t>
            </a:r>
            <a:r>
              <a:rPr lang="ru-RU" sz="2000" b="1" dirty="0">
                <a:latin typeface="+mj-lt"/>
                <a:cs typeface="Times New Roman" pitchFamily="18" charset="0"/>
              </a:rPr>
              <a:t> </a:t>
            </a:r>
            <a:r>
              <a:rPr lang="ru-RU" sz="2000" dirty="0">
                <a:latin typeface="+mj-lt"/>
                <a:cs typeface="Times New Roman" pitchFamily="18" charset="0"/>
              </a:rPr>
              <a:t/>
            </a:r>
            <a:br>
              <a:rPr lang="ru-RU" sz="2000" dirty="0">
                <a:latin typeface="+mj-lt"/>
                <a:cs typeface="Times New Roman" pitchFamily="18" charset="0"/>
              </a:rPr>
            </a:br>
            <a:r>
              <a:rPr lang="ru-RU" sz="1800" dirty="0">
                <a:latin typeface="+mj-lt"/>
                <a:cs typeface="Times New Roman" pitchFamily="18" charset="0"/>
              </a:rPr>
              <a:t>- дать представление о значении победы нашего народа в Великой Отечественной войне;</a:t>
            </a:r>
            <a:br>
              <a:rPr lang="ru-RU" sz="1800" dirty="0">
                <a:latin typeface="+mj-lt"/>
                <a:cs typeface="Times New Roman" pitchFamily="18" charset="0"/>
              </a:rPr>
            </a:br>
            <a:r>
              <a:rPr lang="ru-RU" sz="1800" dirty="0" smtClean="0">
                <a:latin typeface="+mj-lt"/>
                <a:cs typeface="Times New Roman" pitchFamily="18" charset="0"/>
              </a:rPr>
              <a:t>- формировать </a:t>
            </a:r>
            <a:r>
              <a:rPr lang="ru-RU" sz="1800" dirty="0">
                <a:latin typeface="+mj-lt"/>
                <a:cs typeface="Times New Roman" pitchFamily="18" charset="0"/>
              </a:rPr>
              <a:t>нравственно-патриотические чувства у детей через трудовое воспитание.</a:t>
            </a:r>
            <a:br>
              <a:rPr lang="ru-RU" sz="1800" dirty="0">
                <a:latin typeface="+mj-lt"/>
                <a:cs typeface="Times New Roman" pitchFamily="18" charset="0"/>
              </a:rPr>
            </a:br>
            <a:r>
              <a:rPr lang="ru-RU" sz="1800" dirty="0" smtClean="0">
                <a:latin typeface="+mj-lt"/>
                <a:cs typeface="Times New Roman" pitchFamily="18" charset="0"/>
              </a:rPr>
              <a:t>- воспитывать </a:t>
            </a:r>
            <a:r>
              <a:rPr lang="ru-RU" sz="1800" dirty="0">
                <a:latin typeface="+mj-lt"/>
                <a:cs typeface="Times New Roman" pitchFamily="18" charset="0"/>
              </a:rPr>
              <a:t>чувства гордости за подвиг своего народа в Великой Отечественной войне, уважения к ветеранам.</a:t>
            </a:r>
            <a:br>
              <a:rPr lang="ru-RU" sz="1800" dirty="0">
                <a:latin typeface="+mj-lt"/>
                <a:cs typeface="Times New Roman" pitchFamily="18" charset="0"/>
              </a:rPr>
            </a:br>
            <a:r>
              <a:rPr lang="ru-RU" sz="1800" dirty="0" smtClean="0">
                <a:latin typeface="+mj-lt"/>
                <a:cs typeface="Times New Roman" pitchFamily="18" charset="0"/>
              </a:rPr>
              <a:t>- познакомить </a:t>
            </a:r>
            <a:r>
              <a:rPr lang="ru-RU" sz="1800" dirty="0">
                <a:latin typeface="+mj-lt"/>
                <a:cs typeface="Times New Roman" pitchFamily="18" charset="0"/>
              </a:rPr>
              <a:t>с историческими фактами военных лет;</a:t>
            </a:r>
          </a:p>
          <a:p>
            <a:pPr>
              <a:buNone/>
            </a:pPr>
            <a:r>
              <a:rPr lang="ru-RU" sz="1800" dirty="0">
                <a:latin typeface="+mj-lt"/>
                <a:cs typeface="Times New Roman" pitchFamily="18" charset="0"/>
              </a:rPr>
              <a:t>      </a:t>
            </a:r>
            <a:r>
              <a:rPr lang="ru-RU" sz="1800" dirty="0" smtClean="0">
                <a:latin typeface="+mj-lt"/>
                <a:cs typeface="Times New Roman" pitchFamily="18" charset="0"/>
              </a:rPr>
              <a:t>- включать </a:t>
            </a:r>
            <a:r>
              <a:rPr lang="ru-RU" sz="1800" dirty="0">
                <a:latin typeface="+mj-lt"/>
                <a:cs typeface="Times New Roman" pitchFamily="18" charset="0"/>
              </a:rPr>
              <a:t>в патриотические трудовые дела </a:t>
            </a:r>
            <a:r>
              <a:rPr lang="ru-RU" sz="1800" dirty="0" smtClean="0">
                <a:latin typeface="+mj-lt"/>
                <a:cs typeface="Times New Roman" pitchFamily="18" charset="0"/>
              </a:rPr>
              <a:t>современности;</a:t>
            </a:r>
            <a:r>
              <a:rPr lang="ru-RU" sz="1800" dirty="0">
                <a:latin typeface="+mj-lt"/>
                <a:cs typeface="Times New Roman" pitchFamily="18" charset="0"/>
              </a:rPr>
              <a:t/>
            </a:r>
            <a:br>
              <a:rPr lang="ru-RU" sz="1800" dirty="0">
                <a:latin typeface="+mj-lt"/>
                <a:cs typeface="Times New Roman" pitchFamily="18" charset="0"/>
              </a:rPr>
            </a:br>
            <a:r>
              <a:rPr lang="ru-RU" sz="1800" dirty="0">
                <a:latin typeface="+mj-lt"/>
                <a:cs typeface="Times New Roman" pitchFamily="18" charset="0"/>
              </a:rPr>
              <a:t>-воспитывать будущих защитников </a:t>
            </a:r>
            <a:r>
              <a:rPr lang="ru-RU" sz="1800" dirty="0" smtClean="0">
                <a:latin typeface="+mj-lt"/>
                <a:cs typeface="Times New Roman" pitchFamily="18" charset="0"/>
              </a:rPr>
              <a:t>Отечества.</a:t>
            </a:r>
          </a:p>
          <a:p>
            <a:pPr>
              <a:buNone/>
            </a:pPr>
            <a:endParaRPr lang="ru-RU" sz="1800" dirty="0">
              <a:latin typeface="+mj-lt"/>
              <a:cs typeface="Times New Roman" pitchFamily="18" charset="0"/>
            </a:endParaRPr>
          </a:p>
          <a:p>
            <a:pPr>
              <a:buNone/>
            </a:pPr>
            <a:r>
              <a:rPr lang="ru-RU" sz="1800" dirty="0" smtClean="0">
                <a:latin typeface="+mj-lt"/>
                <a:cs typeface="Times New Roman" pitchFamily="18" charset="0"/>
              </a:rPr>
              <a:t>                                                                               Девиз «Из </a:t>
            </a:r>
            <a:r>
              <a:rPr lang="ru-RU" sz="1800" dirty="0">
                <a:latin typeface="+mj-lt"/>
                <a:cs typeface="Times New Roman" pitchFamily="18" charset="0"/>
              </a:rPr>
              <a:t>одного металла льют медаль за бой, медаль за труд»</a:t>
            </a:r>
          </a:p>
          <a:p>
            <a:pPr>
              <a:buNone/>
            </a:pPr>
            <a:r>
              <a:rPr lang="ru-RU" sz="1800" dirty="0">
                <a:latin typeface="+mj-lt"/>
                <a:cs typeface="Times New Roman" pitchFamily="18" charset="0"/>
              </a:rPr>
              <a:t>                                                                                                     </a:t>
            </a:r>
            <a:r>
              <a:rPr lang="ru-RU" sz="1800" dirty="0" smtClean="0">
                <a:latin typeface="+mj-lt"/>
                <a:cs typeface="Times New Roman" pitchFamily="18" charset="0"/>
              </a:rPr>
              <a:t>                                                                    А.И. Недогонов</a:t>
            </a:r>
            <a:endParaRPr lang="ru-RU" sz="1800" dirty="0">
              <a:latin typeface="+mj-lt"/>
              <a:cs typeface="Times New Roman" pitchFamily="18" charset="0"/>
            </a:endParaRPr>
          </a:p>
        </p:txBody>
      </p:sp>
      <p:pic>
        <p:nvPicPr>
          <p:cNvPr id="5"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427615" flipH="1">
            <a:off x="-822291" y="3952851"/>
            <a:ext cx="5571749" cy="25795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3392" y="857233"/>
            <a:ext cx="9558804" cy="4525963"/>
          </a:xfrm>
        </p:spPr>
        <p:txBody>
          <a:bodyPr/>
          <a:lstStyle/>
          <a:p>
            <a:pPr marL="0" indent="0">
              <a:buNone/>
            </a:pPr>
            <a:r>
              <a:rPr lang="ru-RU" b="1" dirty="0">
                <a:latin typeface="+mj-lt"/>
                <a:cs typeface="Times New Roman" pitchFamily="18" charset="0"/>
              </a:rPr>
              <a:t>Ожидаемый результат</a:t>
            </a:r>
            <a:r>
              <a:rPr lang="ru-RU" sz="1800" b="1" dirty="0">
                <a:latin typeface="+mj-lt"/>
                <a:cs typeface="Times New Roman" pitchFamily="18" charset="0"/>
              </a:rPr>
              <a:t>:</a:t>
            </a:r>
            <a:r>
              <a:rPr lang="ru-RU" sz="1800" dirty="0">
                <a:latin typeface="+mj-lt"/>
                <a:cs typeface="Times New Roman" pitchFamily="18" charset="0"/>
              </a:rPr>
              <a:t/>
            </a:r>
            <a:br>
              <a:rPr lang="ru-RU" sz="1800" dirty="0">
                <a:latin typeface="+mj-lt"/>
                <a:cs typeface="Times New Roman" pitchFamily="18" charset="0"/>
              </a:rPr>
            </a:br>
            <a:r>
              <a:rPr lang="ru-RU" sz="1800" dirty="0">
                <a:latin typeface="+mj-lt"/>
                <a:cs typeface="Times New Roman" pitchFamily="18" charset="0"/>
              </a:rPr>
              <a:t/>
            </a:r>
            <a:br>
              <a:rPr lang="ru-RU" sz="1800" dirty="0">
                <a:latin typeface="+mj-lt"/>
                <a:cs typeface="Times New Roman" pitchFamily="18" charset="0"/>
              </a:rPr>
            </a:br>
            <a:r>
              <a:rPr lang="ru-RU" sz="2000" dirty="0">
                <a:latin typeface="+mj-lt"/>
                <a:cs typeface="Times New Roman" pitchFamily="18" charset="0"/>
              </a:rPr>
              <a:t>- </a:t>
            </a:r>
            <a:r>
              <a:rPr lang="ru-RU" sz="2400" dirty="0">
                <a:latin typeface="+mj-lt"/>
                <a:cs typeface="Times New Roman" pitchFamily="18" charset="0"/>
              </a:rPr>
              <a:t>п</a:t>
            </a:r>
            <a:r>
              <a:rPr lang="ru-RU" sz="2400" dirty="0" smtClean="0">
                <a:latin typeface="+mj-lt"/>
                <a:cs typeface="Times New Roman" pitchFamily="18" charset="0"/>
              </a:rPr>
              <a:t>робуждение </a:t>
            </a:r>
            <a:r>
              <a:rPr lang="ru-RU" sz="2400" dirty="0">
                <a:latin typeface="+mj-lt"/>
                <a:cs typeface="Times New Roman" pitchFamily="18" charset="0"/>
              </a:rPr>
              <a:t>интереса к истории своей страны и семьи;</a:t>
            </a:r>
            <a:br>
              <a:rPr lang="ru-RU" sz="2400" dirty="0">
                <a:latin typeface="+mj-lt"/>
                <a:cs typeface="Times New Roman" pitchFamily="18" charset="0"/>
              </a:rPr>
            </a:br>
            <a:r>
              <a:rPr lang="ru-RU" sz="2400" dirty="0">
                <a:latin typeface="+mj-lt"/>
                <a:cs typeface="Times New Roman" pitchFamily="18" charset="0"/>
              </a:rPr>
              <a:t>- формирование любви к Родине;</a:t>
            </a:r>
            <a:br>
              <a:rPr lang="ru-RU" sz="2400" dirty="0">
                <a:latin typeface="+mj-lt"/>
                <a:cs typeface="Times New Roman" pitchFamily="18" charset="0"/>
              </a:rPr>
            </a:br>
            <a:r>
              <a:rPr lang="ru-RU" sz="2400" dirty="0">
                <a:latin typeface="+mj-lt"/>
                <a:cs typeface="Times New Roman" pitchFamily="18" charset="0"/>
              </a:rPr>
              <a:t>- формирование гражданской позиции;</a:t>
            </a:r>
            <a:br>
              <a:rPr lang="ru-RU" sz="2400" dirty="0">
                <a:latin typeface="+mj-lt"/>
                <a:cs typeface="Times New Roman" pitchFamily="18" charset="0"/>
              </a:rPr>
            </a:br>
            <a:r>
              <a:rPr lang="ru-RU" sz="2400" dirty="0">
                <a:latin typeface="+mj-lt"/>
                <a:cs typeface="Times New Roman" pitchFamily="18" charset="0"/>
              </a:rPr>
              <a:t>- проявление внимания и уважения к ветеранам пожилым людям, оказание посильной </a:t>
            </a:r>
            <a:r>
              <a:rPr lang="ru-RU" sz="2400" dirty="0" smtClean="0">
                <a:latin typeface="+mj-lt"/>
                <a:cs typeface="Times New Roman" pitchFamily="18" charset="0"/>
              </a:rPr>
              <a:t>помощи;</a:t>
            </a:r>
            <a:endParaRPr lang="ru-RU" sz="2400" dirty="0">
              <a:latin typeface="+mj-lt"/>
              <a:cs typeface="Times New Roman" pitchFamily="18" charset="0"/>
            </a:endParaRPr>
          </a:p>
          <a:p>
            <a:pPr marL="0" indent="0">
              <a:buNone/>
            </a:pPr>
            <a:r>
              <a:rPr lang="ru-RU" sz="2400" dirty="0" smtClean="0">
                <a:latin typeface="+mj-lt"/>
                <a:cs typeface="Times New Roman" pitchFamily="18" charset="0"/>
              </a:rPr>
              <a:t>- выбор </a:t>
            </a:r>
            <a:r>
              <a:rPr lang="ru-RU" sz="2400" dirty="0">
                <a:latin typeface="+mj-lt"/>
                <a:cs typeface="Times New Roman" pitchFamily="18" charset="0"/>
              </a:rPr>
              <a:t>будущей </a:t>
            </a:r>
            <a:r>
              <a:rPr lang="ru-RU" sz="2400" dirty="0" smtClean="0">
                <a:latin typeface="+mj-lt"/>
                <a:cs typeface="Times New Roman" pitchFamily="18" charset="0"/>
              </a:rPr>
              <a:t>профессии;</a:t>
            </a:r>
            <a:endParaRPr lang="ru-RU" sz="2400" dirty="0">
              <a:latin typeface="+mj-lt"/>
              <a:cs typeface="Times New Roman" pitchFamily="18" charset="0"/>
            </a:endParaRPr>
          </a:p>
          <a:p>
            <a:pPr marL="0" indent="0">
              <a:buNone/>
            </a:pPr>
            <a:r>
              <a:rPr lang="ru-RU" sz="2400" dirty="0">
                <a:latin typeface="+mj-lt"/>
                <a:cs typeface="Times New Roman" pitchFamily="18" charset="0"/>
              </a:rPr>
              <a:t>- реализация детского творчества и </a:t>
            </a:r>
            <a:r>
              <a:rPr lang="ru-RU" sz="2400" dirty="0" smtClean="0">
                <a:latin typeface="+mj-lt"/>
                <a:cs typeface="Times New Roman" pitchFamily="18" charset="0"/>
              </a:rPr>
              <a:t>таланта;</a:t>
            </a:r>
          </a:p>
          <a:p>
            <a:pPr>
              <a:buFontTx/>
              <a:buChar char="-"/>
            </a:pPr>
            <a:r>
              <a:rPr lang="ru-RU" sz="2400" dirty="0" smtClean="0">
                <a:latin typeface="+mj-lt"/>
                <a:cs typeface="Times New Roman" pitchFamily="18" charset="0"/>
              </a:rPr>
              <a:t>взаимодействие </a:t>
            </a:r>
            <a:r>
              <a:rPr lang="ru-RU" sz="2400" dirty="0">
                <a:latin typeface="+mj-lt"/>
                <a:cs typeface="Times New Roman" pitchFamily="18" charset="0"/>
              </a:rPr>
              <a:t>семьи и школы </a:t>
            </a:r>
            <a:r>
              <a:rPr lang="ru-RU" sz="2400" dirty="0" smtClean="0">
                <a:latin typeface="+mj-lt"/>
                <a:cs typeface="Times New Roman" pitchFamily="18" charset="0"/>
              </a:rPr>
              <a:t>в патриотическом</a:t>
            </a:r>
          </a:p>
          <a:p>
            <a:pPr marL="0" indent="0">
              <a:buNone/>
            </a:pPr>
            <a:r>
              <a:rPr lang="ru-RU" sz="2400" dirty="0" smtClean="0">
                <a:latin typeface="+mj-lt"/>
                <a:cs typeface="Times New Roman" pitchFamily="18" charset="0"/>
              </a:rPr>
              <a:t>и </a:t>
            </a:r>
            <a:r>
              <a:rPr lang="ru-RU" sz="2400" dirty="0">
                <a:latin typeface="+mj-lt"/>
                <a:cs typeface="Times New Roman" pitchFamily="18" charset="0"/>
              </a:rPr>
              <a:t>трудовом воспитании.</a:t>
            </a:r>
          </a:p>
        </p:txBody>
      </p:sp>
      <p:pic>
        <p:nvPicPr>
          <p:cNvPr id="5"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1172385" flipH="1" flipV="1">
            <a:off x="6810558" y="4093439"/>
            <a:ext cx="5571749" cy="25795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7368" y="764704"/>
            <a:ext cx="11593288" cy="6093296"/>
          </a:xfrm>
        </p:spPr>
        <p:txBody>
          <a:bodyPr/>
          <a:lstStyle/>
          <a:p>
            <a:pPr marL="0" indent="0">
              <a:buNone/>
            </a:pPr>
            <a:r>
              <a:rPr lang="ru-RU" sz="2400" b="1" dirty="0">
                <a:latin typeface="+mj-lt"/>
                <a:cs typeface="Times New Roman" pitchFamily="18" charset="0"/>
              </a:rPr>
              <a:t>Дети в 4 классе выполнили проект « Звезда</a:t>
            </a:r>
            <a:r>
              <a:rPr lang="ru-RU" sz="2400" b="1" dirty="0" smtClean="0">
                <a:latin typeface="+mj-lt"/>
                <a:cs typeface="Times New Roman" pitchFamily="18" charset="0"/>
              </a:rPr>
              <a:t>». Мы </a:t>
            </a:r>
            <a:r>
              <a:rPr lang="ru-RU" sz="2400" b="1" dirty="0">
                <a:latin typeface="+mj-lt"/>
                <a:cs typeface="Times New Roman" pitchFamily="18" charset="0"/>
              </a:rPr>
              <a:t>решили продолжить эту </a:t>
            </a:r>
            <a:r>
              <a:rPr lang="ru-RU" sz="2400" b="1" dirty="0" smtClean="0">
                <a:latin typeface="+mj-lt"/>
                <a:cs typeface="Times New Roman" pitchFamily="18" charset="0"/>
              </a:rPr>
              <a:t>работу: вести </a:t>
            </a:r>
            <a:r>
              <a:rPr lang="ru-RU" sz="2400" b="1" dirty="0">
                <a:latin typeface="+mj-lt"/>
                <a:cs typeface="Times New Roman" pitchFamily="18" charset="0"/>
              </a:rPr>
              <a:t>ее на протяжении всех лет обучения в школе, составили долгосрочный план.</a:t>
            </a:r>
          </a:p>
          <a:p>
            <a:pPr marL="0" indent="0">
              <a:buNone/>
            </a:pPr>
            <a:r>
              <a:rPr lang="ru-RU" sz="1800" dirty="0" smtClean="0">
                <a:latin typeface="+mj-lt"/>
                <a:cs typeface="Times New Roman" pitchFamily="18" charset="0"/>
              </a:rPr>
              <a:t>1. </a:t>
            </a:r>
            <a:r>
              <a:rPr lang="ru-RU" sz="2000" dirty="0" smtClean="0">
                <a:latin typeface="+mj-lt"/>
                <a:cs typeface="Times New Roman" pitchFamily="18" charset="0"/>
              </a:rPr>
              <a:t>Изготовить </a:t>
            </a:r>
            <a:r>
              <a:rPr lang="ru-RU" sz="2000" dirty="0">
                <a:latin typeface="+mj-lt"/>
                <a:cs typeface="Times New Roman" pitchFamily="18" charset="0"/>
              </a:rPr>
              <a:t>брошь на георгиевскую ленту</a:t>
            </a:r>
          </a:p>
          <a:p>
            <a:pPr marL="0" indent="0">
              <a:buNone/>
            </a:pPr>
            <a:r>
              <a:rPr lang="ru-RU" sz="2000" dirty="0" smtClean="0">
                <a:latin typeface="+mj-lt"/>
                <a:cs typeface="Times New Roman" pitchFamily="18" charset="0"/>
              </a:rPr>
              <a:t>2. Изготовление </a:t>
            </a:r>
            <a:r>
              <a:rPr lang="ru-RU" sz="2000" dirty="0">
                <a:latin typeface="+mj-lt"/>
                <a:cs typeface="Times New Roman" pitchFamily="18" charset="0"/>
              </a:rPr>
              <a:t>полотна мира</a:t>
            </a:r>
          </a:p>
          <a:p>
            <a:pPr marL="0" indent="0">
              <a:buNone/>
            </a:pPr>
            <a:r>
              <a:rPr lang="ru-RU" sz="2000" dirty="0" smtClean="0">
                <a:latin typeface="+mj-lt"/>
                <a:cs typeface="Times New Roman" pitchFamily="18" charset="0"/>
              </a:rPr>
              <a:t>3. </a:t>
            </a:r>
            <a:r>
              <a:rPr lang="ru-RU" sz="2000" dirty="0">
                <a:latin typeface="+mj-lt"/>
                <a:cs typeface="Times New Roman" pitchFamily="18" charset="0"/>
              </a:rPr>
              <a:t>Посещение комнаты боевой славы в ЦВР КОГОБУ СШ с УИОП </a:t>
            </a:r>
            <a:r>
              <a:rPr lang="ru-RU" sz="2000" dirty="0" err="1">
                <a:latin typeface="+mj-lt"/>
                <a:cs typeface="Times New Roman" pitchFamily="18" charset="0"/>
              </a:rPr>
              <a:t>пгт</a:t>
            </a:r>
            <a:r>
              <a:rPr lang="ru-RU" sz="2000" dirty="0">
                <a:latin typeface="+mj-lt"/>
                <a:cs typeface="Times New Roman" pitchFamily="18" charset="0"/>
              </a:rPr>
              <a:t> Уни</a:t>
            </a:r>
          </a:p>
          <a:p>
            <a:pPr marL="0" indent="0">
              <a:buNone/>
            </a:pPr>
            <a:r>
              <a:rPr lang="ru-RU" sz="2000" dirty="0" smtClean="0">
                <a:latin typeface="+mj-lt"/>
                <a:cs typeface="Times New Roman" pitchFamily="18" charset="0"/>
              </a:rPr>
              <a:t>4. </a:t>
            </a:r>
            <a:r>
              <a:rPr lang="ru-RU" sz="2000" dirty="0">
                <a:latin typeface="+mj-lt"/>
                <a:cs typeface="Times New Roman" pitchFamily="18" charset="0"/>
              </a:rPr>
              <a:t>просмотр фильмов о </a:t>
            </a:r>
            <a:r>
              <a:rPr lang="ru-RU" sz="2000" dirty="0" smtClean="0">
                <a:latin typeface="+mj-lt"/>
                <a:cs typeface="Times New Roman" pitchFamily="18" charset="0"/>
              </a:rPr>
              <a:t>ВОВ</a:t>
            </a:r>
          </a:p>
          <a:p>
            <a:pPr marL="0" indent="0">
              <a:buNone/>
            </a:pPr>
            <a:r>
              <a:rPr lang="ru-RU" sz="2000" dirty="0" smtClean="0">
                <a:latin typeface="+mj-lt"/>
                <a:cs typeface="Times New Roman" pitchFamily="18" charset="0"/>
              </a:rPr>
              <a:t>5. </a:t>
            </a:r>
            <a:r>
              <a:rPr lang="ru-RU" sz="2000" dirty="0">
                <a:latin typeface="+mj-lt"/>
                <a:cs typeface="Times New Roman" pitchFamily="18" charset="0"/>
              </a:rPr>
              <a:t>Проведение информационно- публицистическая программа посвящена истории Георгиевской </a:t>
            </a:r>
            <a:r>
              <a:rPr lang="ru-RU" sz="2000" dirty="0" smtClean="0">
                <a:latin typeface="+mj-lt"/>
                <a:cs typeface="Times New Roman" pitchFamily="18" charset="0"/>
              </a:rPr>
              <a:t>ленточки</a:t>
            </a:r>
            <a:r>
              <a:rPr lang="ru-RU" sz="2000" b="1" dirty="0">
                <a:latin typeface="+mj-lt"/>
                <a:cs typeface="Times New Roman" pitchFamily="18" charset="0"/>
              </a:rPr>
              <a:t> «Мы помним, мы гордимся!</a:t>
            </a:r>
            <a:endParaRPr lang="ru-RU" sz="2000" dirty="0">
              <a:latin typeface="+mj-lt"/>
              <a:cs typeface="Times New Roman" pitchFamily="18" charset="0"/>
            </a:endParaRPr>
          </a:p>
          <a:p>
            <a:pPr marL="0" indent="0">
              <a:buNone/>
            </a:pPr>
            <a:r>
              <a:rPr lang="ru-RU" sz="2000" dirty="0" smtClean="0">
                <a:latin typeface="+mj-lt"/>
                <a:cs typeface="Times New Roman" pitchFamily="18" charset="0"/>
              </a:rPr>
              <a:t>6. </a:t>
            </a:r>
            <a:r>
              <a:rPr lang="ru-RU" sz="2000" dirty="0">
                <a:latin typeface="+mj-lt"/>
                <a:cs typeface="Times New Roman" pitchFamily="18" charset="0"/>
              </a:rPr>
              <a:t>Посещение храма знакомство с историей христианской иконы Георгия Победоносца.</a:t>
            </a:r>
          </a:p>
          <a:p>
            <a:pPr marL="0" indent="0">
              <a:buNone/>
            </a:pPr>
            <a:r>
              <a:rPr lang="ru-RU" sz="2000" dirty="0" smtClean="0">
                <a:latin typeface="+mj-lt"/>
                <a:cs typeface="Times New Roman" pitchFamily="18" charset="0"/>
              </a:rPr>
              <a:t>7. </a:t>
            </a:r>
            <a:r>
              <a:rPr lang="ru-RU" sz="2000" dirty="0">
                <a:latin typeface="+mj-lt"/>
                <a:cs typeface="Times New Roman" pitchFamily="18" charset="0"/>
              </a:rPr>
              <a:t>Принимать участие в субботниках  к 9 мая.</a:t>
            </a:r>
          </a:p>
          <a:p>
            <a:pPr marL="0" indent="0">
              <a:buNone/>
            </a:pPr>
            <a:r>
              <a:rPr lang="ru-RU" sz="2000" dirty="0" smtClean="0">
                <a:latin typeface="+mj-lt"/>
                <a:cs typeface="Times New Roman" pitchFamily="18" charset="0"/>
              </a:rPr>
              <a:t>8. </a:t>
            </a:r>
            <a:r>
              <a:rPr lang="ru-RU" sz="2000" dirty="0">
                <a:latin typeface="+mj-lt"/>
                <a:cs typeface="Times New Roman" pitchFamily="18" charset="0"/>
              </a:rPr>
              <a:t>Принимать участие в ежегодном забеге, посвященном Вов, проведении спортивной эстафеты.</a:t>
            </a:r>
          </a:p>
          <a:p>
            <a:pPr marL="0" indent="0">
              <a:buNone/>
            </a:pPr>
            <a:r>
              <a:rPr lang="ru-RU" sz="2000" dirty="0" smtClean="0">
                <a:latin typeface="+mj-lt"/>
                <a:cs typeface="Times New Roman" pitchFamily="18" charset="0"/>
              </a:rPr>
              <a:t>9.  </a:t>
            </a:r>
            <a:r>
              <a:rPr lang="ru-RU" sz="2000" dirty="0">
                <a:latin typeface="+mj-lt"/>
                <a:cs typeface="Times New Roman" pitchFamily="18" charset="0"/>
              </a:rPr>
              <a:t>принимать участие в митинге, посвященном Дню победы, возложению цветов к памятнику.</a:t>
            </a:r>
          </a:p>
          <a:p>
            <a:pPr marL="0" indent="0">
              <a:buNone/>
            </a:pPr>
            <a:r>
              <a:rPr lang="ru-RU" sz="2000" dirty="0" smtClean="0">
                <a:latin typeface="+mj-lt"/>
                <a:cs typeface="Times New Roman" pitchFamily="18" charset="0"/>
              </a:rPr>
              <a:t>10. </a:t>
            </a:r>
            <a:r>
              <a:rPr lang="ru-RU" sz="2000" dirty="0">
                <a:latin typeface="+mj-lt"/>
                <a:cs typeface="Times New Roman" pitchFamily="18" charset="0"/>
              </a:rPr>
              <a:t>Принимать участие в сборе средств, изготовлении изделий на СВО</a:t>
            </a:r>
          </a:p>
          <a:p>
            <a:pPr marL="0" indent="0">
              <a:buNone/>
            </a:pPr>
            <a:r>
              <a:rPr lang="ru-RU" sz="2000" dirty="0" smtClean="0">
                <a:latin typeface="+mj-lt"/>
                <a:cs typeface="Times New Roman" pitchFamily="18" charset="0"/>
              </a:rPr>
              <a:t>11. </a:t>
            </a:r>
            <a:r>
              <a:rPr lang="ru-RU" sz="2000" dirty="0">
                <a:latin typeface="+mj-lt"/>
                <a:cs typeface="Times New Roman" pitchFamily="18" charset="0"/>
              </a:rPr>
              <a:t>Создание волонтерской группы( плетение  сетей на СВО, изготовление различных изделий, написание писем…)</a:t>
            </a:r>
          </a:p>
          <a:p>
            <a:endParaRPr lang="ru-RU" sz="1800" dirty="0"/>
          </a:p>
          <a:p>
            <a:endParaRPr lang="ru-RU"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9616" y="562329"/>
            <a:ext cx="7848872" cy="1077218"/>
          </a:xfrm>
          <a:prstGeom prst="rect">
            <a:avLst/>
          </a:prstGeom>
        </p:spPr>
        <p:txBody>
          <a:bodyPr wrap="square">
            <a:spAutoFit/>
          </a:bodyPr>
          <a:lstStyle/>
          <a:p>
            <a:r>
              <a:rPr lang="ru-RU" sz="3600" b="1" dirty="0">
                <a:latin typeface="+mj-lt"/>
                <a:cs typeface="Times New Roman" pitchFamily="18" charset="0"/>
              </a:rPr>
              <a:t>Проект Звезда – продолжается</a:t>
            </a:r>
          </a:p>
          <a:p>
            <a:r>
              <a:rPr lang="ru-RU" sz="2800" dirty="0">
                <a:latin typeface="+mj-lt"/>
                <a:cs typeface="Times New Roman" pitchFamily="18" charset="0"/>
              </a:rPr>
              <a:t> </a:t>
            </a:r>
          </a:p>
        </p:txBody>
      </p:sp>
      <p:pic>
        <p:nvPicPr>
          <p:cNvPr id="2050" name="Picture 2" descr="C:\Documents and Settings\Aeks\Рабочий стол\9 МАЯ\IMG_20170510_1055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4156" y="3140968"/>
            <a:ext cx="3926222" cy="2944667"/>
          </a:xfrm>
          <a:prstGeom prst="rect">
            <a:avLst/>
          </a:prstGeom>
          <a:noFill/>
        </p:spPr>
      </p:pic>
      <p:pic>
        <p:nvPicPr>
          <p:cNvPr id="2051" name="Picture 3" descr="C:\Documents and Settings\Aeks\Рабочий стол\9 МАЯ\IMG_20170510_1056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1424" y="2996952"/>
            <a:ext cx="2593993" cy="3458657"/>
          </a:xfrm>
          <a:prstGeom prst="rect">
            <a:avLst/>
          </a:prstGeom>
          <a:noFill/>
        </p:spPr>
      </p:pic>
      <p:pic>
        <p:nvPicPr>
          <p:cNvPr id="2052" name="Picture 4" descr="C:\Documents and Settings\Aeks\Рабочий стол\9 МАЯ\IMG_20170510_1056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9117" y="3140967"/>
            <a:ext cx="3926223" cy="2944667"/>
          </a:xfrm>
          <a:prstGeom prst="rect">
            <a:avLst/>
          </a:prstGeom>
          <a:noFill/>
        </p:spPr>
      </p:pic>
      <p:sp>
        <p:nvSpPr>
          <p:cNvPr id="7" name="Прямоугольник 6"/>
          <p:cNvSpPr/>
          <p:nvPr/>
        </p:nvSpPr>
        <p:spPr>
          <a:xfrm>
            <a:off x="2063552" y="836713"/>
            <a:ext cx="6318448" cy="646331"/>
          </a:xfrm>
          <a:prstGeom prst="rect">
            <a:avLst/>
          </a:prstGeom>
        </p:spPr>
        <p:txBody>
          <a:bodyPr wrap="square">
            <a:spAutoFit/>
          </a:bodyPr>
          <a:lstStyle/>
          <a:p>
            <a:endParaRPr lang="ru-RU" dirty="0" smtClean="0"/>
          </a:p>
          <a:p>
            <a:r>
              <a:rPr lang="ru-RU" dirty="0" smtClean="0"/>
              <a:t> </a:t>
            </a:r>
            <a:endParaRPr lang="ru-RU" dirty="0"/>
          </a:p>
        </p:txBody>
      </p:sp>
      <p:sp>
        <p:nvSpPr>
          <p:cNvPr id="8" name="Прямоугольник 7"/>
          <p:cNvSpPr/>
          <p:nvPr/>
        </p:nvSpPr>
        <p:spPr>
          <a:xfrm>
            <a:off x="839416" y="1342800"/>
            <a:ext cx="10729192" cy="1569660"/>
          </a:xfrm>
          <a:prstGeom prst="rect">
            <a:avLst/>
          </a:prstGeom>
        </p:spPr>
        <p:txBody>
          <a:bodyPr wrap="square">
            <a:spAutoFit/>
          </a:bodyPr>
          <a:lstStyle/>
          <a:p>
            <a:r>
              <a:rPr lang="ru-RU" sz="2400" dirty="0" smtClean="0">
                <a:latin typeface="+mj-lt"/>
                <a:cs typeface="Times New Roman" pitchFamily="18" charset="0"/>
              </a:rPr>
              <a:t>Дети в 4 классе выполнили проект « Звезда» - это проект совместный с родителями. В этом году мы решили продолжить эту работу. Мы подправили клумбу у памятника, которую делали дети вместе с родителями в четвертом классе.</a:t>
            </a:r>
            <a:endParaRPr lang="ru-RU" sz="2000" dirty="0">
              <a:latin typeface="+mj-lt"/>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5"/>
          <p:cNvSpPr>
            <a:spLocks noGrp="1"/>
          </p:cNvSpPr>
          <p:nvPr>
            <p:ph idx="1"/>
          </p:nvPr>
        </p:nvSpPr>
        <p:spPr>
          <a:xfrm>
            <a:off x="263352" y="1"/>
            <a:ext cx="11377264" cy="6597351"/>
          </a:xfrm>
        </p:spPr>
        <p:txBody>
          <a:bodyPr/>
          <a:lstStyle/>
          <a:p>
            <a:pPr eaLnBrk="1" hangingPunct="1">
              <a:buNone/>
            </a:pPr>
            <a:endParaRPr lang="ru-RU" b="1" dirty="0" smtClean="0"/>
          </a:p>
          <a:p>
            <a:pPr algn="ctr" eaLnBrk="1" hangingPunct="1">
              <a:buNone/>
            </a:pPr>
            <a:r>
              <a:rPr lang="ru-RU" sz="3600" b="1" dirty="0">
                <a:latin typeface="+mj-lt"/>
                <a:cs typeface="Times New Roman" pitchFamily="18" charset="0"/>
              </a:rPr>
              <a:t>Георгиевская лента </a:t>
            </a:r>
          </a:p>
          <a:p>
            <a:pPr algn="just" eaLnBrk="1" hangingPunct="1">
              <a:buNone/>
            </a:pPr>
            <a:r>
              <a:rPr lang="ru-RU" sz="2400" dirty="0" smtClean="0">
                <a:latin typeface="Times New Roman" pitchFamily="18" charset="0"/>
                <a:cs typeface="Times New Roman" pitchFamily="18" charset="0"/>
              </a:rPr>
              <a:t>     </a:t>
            </a:r>
            <a:r>
              <a:rPr lang="ru-RU" sz="2400" dirty="0" smtClean="0">
                <a:latin typeface="+mj-lt"/>
                <a:cs typeface="Times New Roman" pitchFamily="18" charset="0"/>
              </a:rPr>
              <a:t>Эта</a:t>
            </a:r>
            <a:r>
              <a:rPr lang="ru-RU" sz="2400" dirty="0">
                <a:latin typeface="+mj-lt"/>
                <a:cs typeface="Times New Roman" pitchFamily="18" charset="0"/>
              </a:rPr>
              <a:t>, еще относительно молодая, достаточно новая символика пробуждает у людей, в первую очередь, патриотические чувства, преисполняя их чувством гордости за свою страну-победительницу. Помимо всего вышесказанного, яркие ленточки вызывают весёлые, праздничные эмоции, дарят ощущение незыблемости и единства. Именно этому символу посвящается наша работа </a:t>
            </a:r>
          </a:p>
          <a:p>
            <a:pPr eaLnBrk="1" hangingPunct="1"/>
            <a:endParaRPr lang="ru-RU" dirty="0" smtClean="0">
              <a:latin typeface="+mj-lt"/>
            </a:endParaRP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7910" y="3211910"/>
            <a:ext cx="2448272" cy="3264362"/>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63952" y="3211910"/>
            <a:ext cx="2466274" cy="3288365"/>
          </a:xfrm>
          <a:prstGeom prst="rect">
            <a:avLst/>
          </a:prstGeom>
          <a:noFill/>
          <a:ln w="9525">
            <a:noFill/>
            <a:miter lim="800000"/>
            <a:headEnd/>
            <a:tailEnd/>
          </a:ln>
          <a:effectLst/>
        </p:spPr>
      </p:pic>
      <p:pic>
        <p:nvPicPr>
          <p:cNvPr id="6"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427615" flipH="1">
            <a:off x="-665114" y="3741829"/>
            <a:ext cx="5955886" cy="275735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t> </a:t>
            </a:r>
            <a:r>
              <a:rPr lang="ru-RU" sz="3200" b="1" dirty="0" smtClean="0">
                <a:cs typeface="Times New Roman" pitchFamily="18" charset="0"/>
              </a:rPr>
              <a:t>Брошь </a:t>
            </a:r>
            <a:r>
              <a:rPr lang="ru-RU" sz="3200" b="1" dirty="0">
                <a:cs typeface="Times New Roman" pitchFamily="18" charset="0"/>
              </a:rPr>
              <a:t>на георгиевскую ленту</a:t>
            </a:r>
          </a:p>
        </p:txBody>
      </p:sp>
      <p:sp>
        <p:nvSpPr>
          <p:cNvPr id="4" name="Прямоугольник 3"/>
          <p:cNvSpPr/>
          <p:nvPr/>
        </p:nvSpPr>
        <p:spPr>
          <a:xfrm>
            <a:off x="469065" y="1958350"/>
            <a:ext cx="5400600" cy="4093428"/>
          </a:xfrm>
          <a:prstGeom prst="rect">
            <a:avLst/>
          </a:prstGeom>
        </p:spPr>
        <p:txBody>
          <a:bodyPr wrap="square">
            <a:spAutoFit/>
          </a:bodyPr>
          <a:lstStyle/>
          <a:p>
            <a:r>
              <a:rPr lang="ru-RU" sz="2000" dirty="0" smtClean="0">
                <a:latin typeface="+mj-lt"/>
                <a:cs typeface="Times New Roman" pitchFamily="18" charset="0"/>
              </a:rPr>
              <a:t>Мы решили сделать различные цветы из атласных лент. Попробовали разные варианты, рассматривали готовые изделия и поняли, что можно таким оригинальным красивым способом оформить и георгиевскую ленту.  </a:t>
            </a:r>
          </a:p>
          <a:p>
            <a:endParaRPr lang="ru-RU" sz="2000" dirty="0">
              <a:latin typeface="+mj-lt"/>
              <a:cs typeface="Times New Roman" pitchFamily="18" charset="0"/>
            </a:endParaRPr>
          </a:p>
          <a:p>
            <a:r>
              <a:rPr lang="ru-RU" sz="2000" dirty="0" smtClean="0">
                <a:latin typeface="+mj-lt"/>
                <a:cs typeface="Times New Roman" pitchFamily="18" charset="0"/>
              </a:rPr>
              <a:t>Георгиевская лента - символ победы, будет подарена ветеранам и на параде 9 мая наши прадеды, будут отмечены таким на наш взгляд ярким подарком.</a:t>
            </a:r>
          </a:p>
          <a:p>
            <a:r>
              <a:rPr lang="ru-RU" sz="2000" dirty="0" smtClean="0">
                <a:latin typeface="+mj-lt"/>
                <a:cs typeface="Times New Roman" pitchFamily="18" charset="0"/>
              </a:rPr>
              <a:t>И на груди каждого пятиклассника георгиевская лента, ее украшает брошь, сделанная своими руками.</a:t>
            </a:r>
            <a:endParaRPr lang="ru-RU" sz="2000" dirty="0">
              <a:latin typeface="+mj-lt"/>
              <a:cs typeface="Times New Roman" pitchFamily="18" charset="0"/>
            </a:endParaRPr>
          </a:p>
        </p:txBody>
      </p:sp>
      <p:pic>
        <p:nvPicPr>
          <p:cNvPr id="4098" name="Picture 2" descr="C:\Documents and Settings\Aeks\Рабочий стол\9 МАЯ\IMG_20170509_081900.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635430" y="3528643"/>
            <a:ext cx="1276993" cy="1702658"/>
          </a:xfrm>
          <a:prstGeom prst="rect">
            <a:avLst/>
          </a:prstGeom>
          <a:noFill/>
        </p:spPr>
      </p:pic>
      <p:pic>
        <p:nvPicPr>
          <p:cNvPr id="4099" name="Picture 3" descr="C:\Documents and Settings\Aeks\Рабочий стол\9 МАЯ\IMG_20170509_0812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53614" y="4379972"/>
            <a:ext cx="1183401" cy="1577869"/>
          </a:xfrm>
          <a:prstGeom prst="rect">
            <a:avLst/>
          </a:prstGeom>
          <a:noFill/>
        </p:spPr>
      </p:pic>
      <p:pic>
        <p:nvPicPr>
          <p:cNvPr id="4100" name="Picture 4" descr="C:\Documents and Settings\Aeks\Рабочий стол\9 МАЯ\IMG_20170509_0816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39400" y="4941168"/>
            <a:ext cx="1296144" cy="1728195"/>
          </a:xfrm>
          <a:prstGeom prst="rect">
            <a:avLst/>
          </a:prstGeom>
          <a:noFill/>
        </p:spPr>
      </p:pic>
      <p:pic>
        <p:nvPicPr>
          <p:cNvPr id="8194" name="Picture 2" descr="http://prostoprikol.com/img/picture/May/11/3a97da9215d8fec76d8d4fdefa22f393/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7704" y="447373"/>
            <a:ext cx="2016224" cy="1510977"/>
          </a:xfrm>
          <a:prstGeom prst="rect">
            <a:avLst/>
          </a:prstGeom>
          <a:noFill/>
        </p:spPr>
      </p:pic>
      <p:pic>
        <p:nvPicPr>
          <p:cNvPr id="8196" name="Picture 4" descr="http://heaclub.ru/images/heaclub/2016/05/101-1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87680" y="1455980"/>
            <a:ext cx="3347864" cy="1883174"/>
          </a:xfrm>
          <a:prstGeom prst="rect">
            <a:avLst/>
          </a:prstGeom>
          <a:noFill/>
        </p:spPr>
      </p:pic>
      <p:pic>
        <p:nvPicPr>
          <p:cNvPr id="9" name="Picture 5" descr="C:\Documents and Settings\Aeks\Рабочий стол\9 МАЯ\IMG_20170510_11001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05347" y="1974184"/>
            <a:ext cx="2550908" cy="310891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602</Words>
  <Application>Microsoft Office PowerPoint</Application>
  <PresentationFormat>Широкоэкранный</PresentationFormat>
  <Paragraphs>87</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Педагогический проект  «Всегда будем  помнить , всегда будем гордиться!»</vt:lpstr>
      <vt:lpstr>Георгиевская ленточка</vt:lpstr>
      <vt:lpstr>Пояснительная записка </vt:lpstr>
      <vt:lpstr>Презентация PowerPoint</vt:lpstr>
      <vt:lpstr>Презентация PowerPoint</vt:lpstr>
      <vt:lpstr>Презентация PowerPoint</vt:lpstr>
      <vt:lpstr>Презентация PowerPoint</vt:lpstr>
      <vt:lpstr>Презентация PowerPoint</vt:lpstr>
      <vt:lpstr> Брошь на георгиевскую ленту</vt:lpstr>
      <vt:lpstr>Акция Полотно мира</vt:lpstr>
      <vt:lpstr>Посещение музея боевой славы</vt:lpstr>
      <vt:lpstr>Посещение музея боевой славы</vt:lpstr>
      <vt:lpstr>Презентация PowerPoint</vt:lpstr>
      <vt:lpstr>    Посещение храма  Александра Невского  Дети должны знать , что история нашей страны  неотделима от  христианством Святой великомученик Георгий Победоносец был офицером при дворе императора Римской империи Диоклетиана. Во время службы на Ближнем Востоке, как утверждает легенда, поразил чудовище, которое причиняло вред многим селениям. Там же стал тайным приверженцем христианства. Во время гонений на христиан объявил себя последователем Христа; обличал императора и после пыток и мучений был казнен в 303 г.  Православная Церковь приравнивает подвиг солдата-защитника к подвигу монашескому, несмотря на то, что война – зло, а убийство (пусть даже и врага Отечества) – грех, требующий покаяния. Понятия воинского долга и воинской чести были неотъемлемой частью национального, государственного и религиозного сознания русских. Уважительное отношение к военной службе воспитывалось с детства. Об этом нам рассказал батюшкам в храме Александра Невского.  </vt:lpstr>
      <vt:lpstr>Субботник  и эстафета  В преддверии 9 мая Традиционными стали  в нашем поселке забеги и субботники . Команда нашего класса принимает в этом  активное участие .  Проводим мы и в своем классе спортивную эстафету А победителей напоили чаем.</vt:lpstr>
      <vt:lpstr> За 2023-2024 учебный год мы с детьми сшили: Мешочки для чая из трав – 310 шт., Подушки для госпиталя и транспортировки раненых – 48 шт. Трусы - 70 шт. Десятки наволочек, простыней. Написано и отправлено немало писем бойцам в зону боевых действий с пожеланиями и верой в наших воинов. Все это было передано в пункт сбора гуманитарной помощи, организованной на базе воскресной школы Храма Александра Невского пгт Уни. Мы очень благодарны всем, кто нас поддерживает и помогает- Это прежде всего родители, учителя. И искренне верим в то, что это наша небольшая частичка в будущую Победу. </vt:lpstr>
      <vt:lpstr>Данный проект бессрочный</vt:lpstr>
      <vt:lpstr> 9 мая</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Юра</dc:creator>
  <cp:lastModifiedBy>Горев Максим Игоревич</cp:lastModifiedBy>
  <cp:revision>146</cp:revision>
  <dcterms:created xsi:type="dcterms:W3CDTF">2009-05-06T15:09:46Z</dcterms:created>
  <dcterms:modified xsi:type="dcterms:W3CDTF">2025-01-27T09:07:29Z</dcterms:modified>
</cp:coreProperties>
</file>