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3069-1FAA-4A36-B124-6F4B502D5897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997-C9CF-4D6E-AC91-5B8CC6F2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0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3069-1FAA-4A36-B124-6F4B502D5897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997-C9CF-4D6E-AC91-5B8CC6F2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7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3069-1FAA-4A36-B124-6F4B502D5897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997-C9CF-4D6E-AC91-5B8CC6F2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94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3069-1FAA-4A36-B124-6F4B502D5897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997-C9CF-4D6E-AC91-5B8CC6F2F20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933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3069-1FAA-4A36-B124-6F4B502D5897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997-C9CF-4D6E-AC91-5B8CC6F2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1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3069-1FAA-4A36-B124-6F4B502D5897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997-C9CF-4D6E-AC91-5B8CC6F2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12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3069-1FAA-4A36-B124-6F4B502D5897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997-C9CF-4D6E-AC91-5B8CC6F2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24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3069-1FAA-4A36-B124-6F4B502D5897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997-C9CF-4D6E-AC91-5B8CC6F2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4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3069-1FAA-4A36-B124-6F4B502D5897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997-C9CF-4D6E-AC91-5B8CC6F2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3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3069-1FAA-4A36-B124-6F4B502D5897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997-C9CF-4D6E-AC91-5B8CC6F2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1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3069-1FAA-4A36-B124-6F4B502D5897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997-C9CF-4D6E-AC91-5B8CC6F2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6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3069-1FAA-4A36-B124-6F4B502D5897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997-C9CF-4D6E-AC91-5B8CC6F2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3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3069-1FAA-4A36-B124-6F4B502D5897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997-C9CF-4D6E-AC91-5B8CC6F2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2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3069-1FAA-4A36-B124-6F4B502D5897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997-C9CF-4D6E-AC91-5B8CC6F2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3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3069-1FAA-4A36-B124-6F4B502D5897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997-C9CF-4D6E-AC91-5B8CC6F2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7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3069-1FAA-4A36-B124-6F4B502D5897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997-C9CF-4D6E-AC91-5B8CC6F2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5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3069-1FAA-4A36-B124-6F4B502D5897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997-C9CF-4D6E-AC91-5B8CC6F2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9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5773069-1FAA-4A36-B124-6F4B502D5897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BDF997-C9CF-4D6E-AC91-5B8CC6F2F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7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498" y="2820"/>
            <a:ext cx="3190259" cy="22669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2211" cy="2269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934" y="0"/>
            <a:ext cx="3426066" cy="2269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008" y="2269769"/>
            <a:ext cx="2771389" cy="2647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373" y="2269769"/>
            <a:ext cx="3970945" cy="22957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9289" y="4132012"/>
            <a:ext cx="2725987" cy="2725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5499" y="4565478"/>
            <a:ext cx="3059084" cy="2292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6012" y="4132011"/>
            <a:ext cx="2725987" cy="27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6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18012"/>
            <a:ext cx="10712961" cy="6137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Match the invention with its inventor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9382" y="798022"/>
            <a:ext cx="11571316" cy="5669280"/>
          </a:xfrm>
        </p:spPr>
        <p:txBody>
          <a:bodyPr numCol="2"/>
          <a:lstStyle/>
          <a:p>
            <a:r>
              <a:rPr lang="en-US" sz="3200" dirty="0"/>
              <a:t>An Electric </a:t>
            </a:r>
          </a:p>
          <a:p>
            <a:pPr marL="0" indent="0">
              <a:buNone/>
            </a:pPr>
            <a:r>
              <a:rPr lang="en-US" sz="3200" dirty="0"/>
              <a:t> motor </a:t>
            </a:r>
          </a:p>
          <a:p>
            <a:r>
              <a:rPr lang="en-US" sz="3200" dirty="0"/>
              <a:t>A Steam </a:t>
            </a:r>
          </a:p>
          <a:p>
            <a:pPr marL="0" indent="0">
              <a:buNone/>
            </a:pPr>
            <a:r>
              <a:rPr lang="en-US" sz="3200" dirty="0"/>
              <a:t> train</a:t>
            </a:r>
          </a:p>
          <a:p>
            <a:r>
              <a:rPr lang="en-US" sz="3200" dirty="0"/>
              <a:t>A computing </a:t>
            </a:r>
          </a:p>
          <a:p>
            <a:pPr marL="0" indent="0">
              <a:buNone/>
            </a:pPr>
            <a:r>
              <a:rPr lang="en-US" sz="3200" dirty="0"/>
              <a:t> machine</a:t>
            </a:r>
          </a:p>
          <a:p>
            <a:r>
              <a:rPr lang="en-US" sz="3200" dirty="0"/>
              <a:t>A TV-set </a:t>
            </a:r>
          </a:p>
          <a:p>
            <a:endParaRPr lang="en-US" dirty="0"/>
          </a:p>
          <a:p>
            <a:r>
              <a:rPr lang="en-US" sz="3200" dirty="0"/>
              <a:t>Charles </a:t>
            </a:r>
            <a:r>
              <a:rPr lang="en-US" sz="3200" dirty="0" err="1"/>
              <a:t>babbage</a:t>
            </a:r>
            <a:r>
              <a:rPr lang="en-US" sz="3200" dirty="0"/>
              <a:t> </a:t>
            </a:r>
          </a:p>
          <a:p>
            <a:endParaRPr lang="en-US" sz="3200" dirty="0"/>
          </a:p>
          <a:p>
            <a:r>
              <a:rPr lang="en-US" sz="3200" dirty="0"/>
              <a:t>Michael faraday</a:t>
            </a:r>
          </a:p>
          <a:p>
            <a:pPr marL="0" indent="0">
              <a:buNone/>
            </a:pPr>
            <a:r>
              <a:rPr lang="en-US" sz="3200" dirty="0"/>
              <a:t>   </a:t>
            </a:r>
          </a:p>
          <a:p>
            <a:r>
              <a:rPr lang="en-US" sz="3200" dirty="0"/>
              <a:t>John </a:t>
            </a:r>
            <a:r>
              <a:rPr lang="en-US" sz="3200" dirty="0" err="1"/>
              <a:t>logie</a:t>
            </a:r>
            <a:r>
              <a:rPr lang="en-US" sz="3200" dirty="0"/>
              <a:t> </a:t>
            </a:r>
            <a:r>
              <a:rPr lang="en-US" sz="3200" dirty="0" err="1"/>
              <a:t>baird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George </a:t>
            </a:r>
            <a:r>
              <a:rPr lang="en-US" sz="3200" dirty="0" err="1"/>
              <a:t>stephenson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853" y="618718"/>
            <a:ext cx="1454588" cy="13936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62" y="1945252"/>
            <a:ext cx="2448770" cy="17609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849" y="3706165"/>
            <a:ext cx="1910674" cy="1494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598" y="5172654"/>
            <a:ext cx="2199843" cy="1648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1004" y="3596616"/>
            <a:ext cx="1308915" cy="15129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4344" y="1928520"/>
            <a:ext cx="1282349" cy="16680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8109" y="517490"/>
            <a:ext cx="1184931" cy="15540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6712" y="5109532"/>
            <a:ext cx="1657612" cy="1657612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4488873" y="1294494"/>
            <a:ext cx="1546167" cy="1182699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898034" y="2825708"/>
            <a:ext cx="1137006" cy="2375361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164112" y="1294494"/>
            <a:ext cx="789082" cy="3159123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428777" y="4254624"/>
            <a:ext cx="1632111" cy="1742327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543650FB-A172-4BD5-A4E8-3C18F604C2B9}"/>
              </a:ext>
            </a:extLst>
          </p:cNvPr>
          <p:cNvSpPr/>
          <p:nvPr/>
        </p:nvSpPr>
        <p:spPr>
          <a:xfrm>
            <a:off x="103387" y="517490"/>
            <a:ext cx="12088613" cy="6322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2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9439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use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6437" y="2080949"/>
            <a:ext cx="2727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disuse(d)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44552" y="3888011"/>
            <a:ext cx="2727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useful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345652" y="2449566"/>
            <a:ext cx="2727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usage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56517" y="3888010"/>
            <a:ext cx="266838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uselessness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92269" y="5453661"/>
            <a:ext cx="2727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useless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5069" y="2432235"/>
            <a:ext cx="2727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misuse(d)</a:t>
            </a:r>
            <a:endParaRPr lang="ru-RU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D3A15A-8E56-417C-A973-551C1A4B4D14}"/>
              </a:ext>
            </a:extLst>
          </p:cNvPr>
          <p:cNvSpPr txBox="1"/>
          <p:nvPr/>
        </p:nvSpPr>
        <p:spPr>
          <a:xfrm>
            <a:off x="6704615" y="5470991"/>
            <a:ext cx="2727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user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336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4" grpId="0" animBg="1"/>
      <p:bldP spid="1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2740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encourage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444" y="2170855"/>
            <a:ext cx="2727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discourage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41324" y="2109069"/>
            <a:ext cx="2727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courage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51026" y="2109068"/>
            <a:ext cx="2727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courageous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93398" y="3800150"/>
            <a:ext cx="300706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courageously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72451" y="3800150"/>
            <a:ext cx="340638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discouragement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41324" y="5676801"/>
            <a:ext cx="340638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encouragement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220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7898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invent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444" y="2170855"/>
            <a:ext cx="2727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invention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19561" y="2170853"/>
            <a:ext cx="300737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inventiveness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0852" y="2170853"/>
            <a:ext cx="300737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inventor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86051" y="3541623"/>
            <a:ext cx="300737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inventive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65499" y="3541622"/>
            <a:ext cx="300737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inventively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23339" y="5073934"/>
            <a:ext cx="300737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reinvent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6328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3883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develop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444" y="2170855"/>
            <a:ext cx="2727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development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15619" y="2170853"/>
            <a:ext cx="2727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developing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794" y="2170853"/>
            <a:ext cx="2727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developed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86744" y="3713903"/>
            <a:ext cx="348535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well-developed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50043" y="5382905"/>
            <a:ext cx="380920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developmental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51113" y="5389511"/>
            <a:ext cx="2727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developer</a:t>
            </a:r>
            <a:endParaRPr lang="ru-RU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716410-48A9-4E13-ACF1-E9C4227007EB}"/>
              </a:ext>
            </a:extLst>
          </p:cNvPr>
          <p:cNvSpPr txBox="1"/>
          <p:nvPr/>
        </p:nvSpPr>
        <p:spPr>
          <a:xfrm>
            <a:off x="6706394" y="3713902"/>
            <a:ext cx="2727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undeveloped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2117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962" y="1456670"/>
            <a:ext cx="11315700" cy="435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u="sng" dirty="0">
                <a:ea typeface="Calibri" panose="020F0502020204030204" pitchFamily="34" charset="0"/>
                <a:cs typeface="Times New Roman" panose="02020603050405020304" pitchFamily="18" charset="0"/>
              </a:rPr>
              <a:t>Text 1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1)  ________of the equipment could endanger the lives of staff and students. </a:t>
            </a:r>
            <a:endParaRPr lang="ru-RU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2) The church has recently been restored after decades of ___________. </a:t>
            </a:r>
            <a:endParaRPr lang="ru-RU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3) Water ________ is increasing every year. </a:t>
            </a:r>
            <a:endParaRPr lang="ru-RU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8124" y="329684"/>
            <a:ext cx="10091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8124" y="2262265"/>
            <a:ext cx="2204676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Misuse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62" y="329684"/>
            <a:ext cx="11065487" cy="8535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52800" y="4240568"/>
            <a:ext cx="2204676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disuse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93362" y="5085540"/>
            <a:ext cx="2131038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usage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5665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675" y="504217"/>
            <a:ext cx="10364451" cy="94358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Use the derived words in the following sentences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447800"/>
            <a:ext cx="113728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/>
              <a:t>Text 2</a:t>
            </a:r>
          </a:p>
          <a:p>
            <a:r>
              <a:rPr lang="en-US" sz="4000" u="sng" dirty="0"/>
              <a:t> </a:t>
            </a:r>
          </a:p>
          <a:p>
            <a:r>
              <a:rPr lang="en-US" sz="4400" dirty="0"/>
              <a:t>1) He was wrong and __________ enough to admit it. </a:t>
            </a:r>
          </a:p>
          <a:p>
            <a:r>
              <a:rPr lang="en-US" sz="4400" dirty="0"/>
              <a:t>2) They needed all the _________ they had. </a:t>
            </a:r>
          </a:p>
          <a:p>
            <a:r>
              <a:rPr lang="en-US" sz="4400" dirty="0"/>
              <a:t>3) You should not let one failure __________ you.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1150" y="2749139"/>
            <a:ext cx="2800350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courageous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62600" y="4114406"/>
            <a:ext cx="2628900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courage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58100" y="4703253"/>
            <a:ext cx="2628900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discourage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7517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875" y="332767"/>
            <a:ext cx="10364451" cy="119123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Use the derived words in the following sentences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0550" y="1524000"/>
            <a:ext cx="10725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/>
              <a:t>Text 3 </a:t>
            </a:r>
          </a:p>
          <a:p>
            <a:pPr algn="just"/>
            <a:r>
              <a:rPr lang="en-US" sz="4000" dirty="0"/>
              <a:t>1) Technology, innovative and ___________ spirit have characterized our company from the very beginning. </a:t>
            </a:r>
          </a:p>
          <a:p>
            <a:pPr algn="just"/>
            <a:r>
              <a:rPr lang="en-US" sz="4000" dirty="0"/>
              <a:t>2) No need to __________ the wheel because this one is proven to work.</a:t>
            </a:r>
          </a:p>
          <a:p>
            <a:pPr algn="just"/>
            <a:r>
              <a:rPr lang="en-US" sz="4000" dirty="0"/>
              <a:t>3) The _________ of the machine spent years refining the design.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39000" y="2143733"/>
            <a:ext cx="2800350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inventive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86200" y="4032379"/>
            <a:ext cx="2571750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reinvent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81250" y="5223612"/>
            <a:ext cx="2571750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inventor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337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725" y="332767"/>
            <a:ext cx="10364451" cy="103883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Use the derived words in the following sentences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0050" y="1562100"/>
            <a:ext cx="11258550" cy="501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u="sng" dirty="0">
                <a:ea typeface="Calibri" panose="020F0502020204030204" pitchFamily="34" charset="0"/>
                <a:cs typeface="Times New Roman" panose="02020603050405020304" pitchFamily="18" charset="0"/>
              </a:rPr>
              <a:t>Text 4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1) This is a region where the transport and infrastructure are _______________ . </a:t>
            </a:r>
            <a:endParaRPr lang="ru-RU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2) They made a deal to sell the land to a property ______________ .</a:t>
            </a:r>
            <a:endParaRPr lang="ru-RU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3) We will keep you informed of the _______________ .</a:t>
            </a:r>
            <a:endParaRPr lang="ru-RU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3850" y="2981933"/>
            <a:ext cx="3790950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well-developed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50" y="4449999"/>
            <a:ext cx="3790950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developer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50" y="5869832"/>
            <a:ext cx="3790950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developments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65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DD86E-9339-457A-8834-B0EF19D0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42112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Explain the grammar phenomenon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845E026-72EF-4811-BB1F-6381490882F7}"/>
              </a:ext>
            </a:extLst>
          </p:cNvPr>
          <p:cNvSpPr/>
          <p:nvPr/>
        </p:nvSpPr>
        <p:spPr>
          <a:xfrm>
            <a:off x="639191" y="1464816"/>
            <a:ext cx="10786369" cy="341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 1.  </a:t>
            </a: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used to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…</a:t>
            </a: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technological appliances we take for granted today.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9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500" b="1" dirty="0">
                <a:solidFill>
                  <a:srgbClr val="7030A0"/>
                </a:solidFill>
              </a:rPr>
              <a:t>“Where’s logics?”</a:t>
            </a:r>
            <a:endParaRPr lang="ru-RU" sz="75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Развитие ключевых навыков обучающихся с использованием интерактивных аудиоматериалов при подготовке к ЕГЭ по </a:t>
            </a:r>
            <a:r>
              <a:rPr lang="ru-RU" b="1"/>
              <a:t>английскому </a:t>
            </a:r>
            <a:r>
              <a:rPr lang="ru-RU" b="1" smtClean="0"/>
              <a:t>языку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0826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45FA06-A798-49FD-B1B2-A45A51AA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22011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Explain the grammar phenomenon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C250114-8A36-4D95-AB66-7B1929A9ECD6}"/>
              </a:ext>
            </a:extLst>
          </p:cNvPr>
          <p:cNvSpPr/>
          <p:nvPr/>
        </p:nvSpPr>
        <p:spPr>
          <a:xfrm>
            <a:off x="621437" y="1402673"/>
            <a:ext cx="10289219" cy="500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 2.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Railways, 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played a very important part in the Industrial Revolution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Many of the items we use today 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 invented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58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2E3C5E-DC6A-44E3-98DE-5DAFBD2C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1313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Explain the grammar phenomenon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9BC2FF0-40B0-4DE8-B07D-F9B109F9BEE4}"/>
              </a:ext>
            </a:extLst>
          </p:cNvPr>
          <p:cNvSpPr/>
          <p:nvPr/>
        </p:nvSpPr>
        <p:spPr>
          <a:xfrm>
            <a:off x="568170" y="2248969"/>
            <a:ext cx="11292396" cy="262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 3. </a:t>
            </a: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considered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most to be …</a:t>
            </a: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1834, he 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 invented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81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591234-D17A-4EE6-AF4F-B7B0F889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66400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Explain the grammar phenomenon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EA48DF8-DDC6-499F-8482-CA04EA818620}"/>
              </a:ext>
            </a:extLst>
          </p:cNvPr>
          <p:cNvSpPr/>
          <p:nvPr/>
        </p:nvSpPr>
        <p:spPr>
          <a:xfrm>
            <a:off x="559293" y="1633491"/>
            <a:ext cx="10147177" cy="352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48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 4. </a:t>
            </a:r>
            <a:endParaRPr lang="ru-RU" sz="48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Worked hard 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transmit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TV-set 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could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made …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3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8CB8A0-3D32-478C-813F-BA32E6AD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627196" cy="2462034"/>
          </a:xfrm>
        </p:spPr>
        <p:txBody>
          <a:bodyPr>
            <a:normAutofit fontScale="90000"/>
          </a:bodyPr>
          <a:lstStyle/>
          <a:p>
            <a:r>
              <a:rPr lang="en-US" sz="9600" b="1" dirty="0" err="1">
                <a:solidFill>
                  <a:srgbClr val="00B050"/>
                </a:solidFill>
              </a:rPr>
              <a:t>Langart</a:t>
            </a:r>
            <a:r>
              <a:rPr lang="en-US" sz="9600" b="1" dirty="0">
                <a:solidFill>
                  <a:srgbClr val="00B050"/>
                </a:solidFill>
              </a:rPr>
              <a:t/>
            </a:r>
            <a:br>
              <a:rPr lang="en-US" sz="9600" b="1" dirty="0">
                <a:solidFill>
                  <a:srgbClr val="00B050"/>
                </a:solidFill>
              </a:rPr>
            </a:br>
            <a:r>
              <a:rPr lang="en-US" sz="9600" b="1" dirty="0">
                <a:solidFill>
                  <a:srgbClr val="00B050"/>
                </a:solidFill>
              </a:rPr>
              <a:t>Audio cards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2580BAE-2692-4E89-BA46-363C41B7EC43}"/>
              </a:ext>
            </a:extLst>
          </p:cNvPr>
          <p:cNvSpPr/>
          <p:nvPr/>
        </p:nvSpPr>
        <p:spPr>
          <a:xfrm>
            <a:off x="3159234" y="3714850"/>
            <a:ext cx="5873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https://langart.ru/audio-cards/technology/inventions-task-3/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844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36A452-3526-4EB7-8C4B-E13830EB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Use the idioms to express your emotions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22BDE8-1013-4892-953B-12C3A813D8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529543" cy="404258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I am a </a:t>
            </a:r>
            <a:r>
              <a:rPr lang="en-US" sz="2800" dirty="0" err="1">
                <a:latin typeface="Arial Rounded MT Bold" panose="020F0704030504030204" pitchFamily="34" charset="0"/>
              </a:rPr>
              <a:t>muddlehead</a:t>
            </a:r>
            <a:r>
              <a:rPr lang="ru-RU" sz="2800" dirty="0"/>
              <a:t>. – У меня каша в голове.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I haven</a:t>
            </a:r>
            <a:r>
              <a:rPr lang="ru-RU" sz="2800" dirty="0"/>
              <a:t>’</a:t>
            </a:r>
            <a:r>
              <a:rPr lang="en-US" sz="2800" dirty="0">
                <a:latin typeface="Arial Rounded MT Bold" panose="020F0704030504030204" pitchFamily="34" charset="0"/>
              </a:rPr>
              <a:t>t a clue</a:t>
            </a:r>
            <a:r>
              <a:rPr lang="ru-RU" sz="2800" dirty="0"/>
              <a:t>. – Я ни в зуб ногой.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I have a bright spirit. – </a:t>
            </a:r>
            <a:r>
              <a:rPr lang="ru-RU" sz="2800" dirty="0"/>
              <a:t>у меня светлая голова</a:t>
            </a:r>
            <a:r>
              <a:rPr lang="en-US" sz="2800" dirty="0">
                <a:latin typeface="Arial Rounded MT Bold" panose="020F0704030504030204" pitchFamily="34" charset="0"/>
              </a:rPr>
              <a:t>.</a:t>
            </a:r>
            <a:endParaRPr lang="ru-RU" sz="2800" dirty="0"/>
          </a:p>
          <a:p>
            <a:r>
              <a:rPr lang="en-US" sz="2800" dirty="0">
                <a:latin typeface="Arial Rounded MT Bold" panose="020F0704030504030204" pitchFamily="34" charset="0"/>
              </a:rPr>
              <a:t>I used my brains. – </a:t>
            </a:r>
            <a:r>
              <a:rPr lang="ru-RU" sz="2800" dirty="0"/>
              <a:t>Я шевелил мозгами</a:t>
            </a:r>
            <a:r>
              <a:rPr lang="en-US" sz="2800" dirty="0">
                <a:latin typeface="Arial Rounded MT Bold" panose="020F0704030504030204" pitchFamily="34" charset="0"/>
              </a:rPr>
              <a:t>.</a:t>
            </a:r>
            <a:endParaRPr lang="ru-RU" sz="2800" dirty="0"/>
          </a:p>
          <a:p>
            <a:r>
              <a:rPr lang="en-US" sz="2800" dirty="0">
                <a:latin typeface="Arial Rounded MT Bold" panose="020F0704030504030204" pitchFamily="34" charset="0"/>
              </a:rPr>
              <a:t>I listened with half an ear. </a:t>
            </a:r>
            <a:r>
              <a:rPr lang="ru-RU" sz="2800" dirty="0"/>
              <a:t>Я слушал краем уха.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I fell on deaf ears</a:t>
            </a:r>
            <a:r>
              <a:rPr lang="ru-RU" sz="2800" dirty="0"/>
              <a:t>. – Я хлопал ушами.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95E1A3-2836-47FA-AA96-FA61718C1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1" y="5613870"/>
            <a:ext cx="914495" cy="11027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DAD6E0-D6E9-45EA-8916-48B71C3B4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547" y="2849733"/>
            <a:ext cx="1645035" cy="8488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1D52D39-6554-440B-A52F-FED0CCCC3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9" y="3429000"/>
            <a:ext cx="923897" cy="8488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D03F104-ED0F-405F-9053-5D3A0492A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5693" y="3827663"/>
            <a:ext cx="805066" cy="11027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4D55378-33C1-4CF0-8047-7C80DB8C9B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2291" y="5196588"/>
            <a:ext cx="1472260" cy="11027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3FE968F-86FA-4481-8E9B-3DF447E10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7511" y="1676546"/>
            <a:ext cx="1863248" cy="10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7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Periodical table of chemical elements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2480701"/>
            <a:ext cx="3707476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76" y="2480701"/>
            <a:ext cx="4572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276" y="2480701"/>
            <a:ext cx="288159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parachute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2505205"/>
            <a:ext cx="4543425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33" y="2505205"/>
            <a:ext cx="3048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840" y="2505205"/>
            <a:ext cx="397815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Computer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1581" y="2992711"/>
            <a:ext cx="3408218" cy="2571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437" t="1281" r="13796"/>
          <a:stretch/>
        </p:blipFill>
        <p:spPr>
          <a:xfrm>
            <a:off x="4372494" y="3025833"/>
            <a:ext cx="2859579" cy="2551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768" y="3025962"/>
            <a:ext cx="4020977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3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A tooth brush by William </a:t>
            </a:r>
            <a:r>
              <a:rPr lang="en-US" sz="4800" b="1" dirty="0" err="1">
                <a:solidFill>
                  <a:srgbClr val="C00000"/>
                </a:solidFill>
              </a:rPr>
              <a:t>addis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2214693"/>
            <a:ext cx="3608349" cy="3608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163" y="2214693"/>
            <a:ext cx="6414843" cy="36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0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A modern bike by </a:t>
            </a:r>
            <a:r>
              <a:rPr lang="en-US" sz="4800" b="1" dirty="0" err="1">
                <a:solidFill>
                  <a:srgbClr val="C00000"/>
                </a:solidFill>
              </a:rPr>
              <a:t>james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starley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42318" y="2438702"/>
            <a:ext cx="3464417" cy="4347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332" y="2424371"/>
            <a:ext cx="5569894" cy="41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3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A steam engine by </a:t>
            </a:r>
            <a:r>
              <a:rPr lang="en-US" sz="4800" b="1" dirty="0" err="1">
                <a:solidFill>
                  <a:srgbClr val="C00000"/>
                </a:solidFill>
              </a:rPr>
              <a:t>james</a:t>
            </a:r>
            <a:r>
              <a:rPr lang="en-US" sz="4800" b="1" dirty="0">
                <a:solidFill>
                  <a:srgbClr val="C00000"/>
                </a:solidFill>
              </a:rPr>
              <a:t> watt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31331" y="2438702"/>
            <a:ext cx="3458181" cy="4207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7" y="2603269"/>
            <a:ext cx="5314258" cy="40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2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2531069"/>
            <a:ext cx="8689976" cy="250921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3300"/>
                </a:solidFill>
                <a:latin typeface="Algerian" panose="04020705040A02060702" pitchFamily="82" charset="0"/>
              </a:rPr>
              <a:t>“The best </a:t>
            </a:r>
            <a:r>
              <a:rPr lang="en-US" sz="6600" b="1" dirty="0" err="1">
                <a:solidFill>
                  <a:srgbClr val="003300"/>
                </a:solidFill>
                <a:latin typeface="Algerian" panose="04020705040A02060702" pitchFamily="82" charset="0"/>
              </a:rPr>
              <a:t>british</a:t>
            </a:r>
            <a:r>
              <a:rPr lang="en-US" sz="6600" b="1" dirty="0">
                <a:solidFill>
                  <a:srgbClr val="003300"/>
                </a:solidFill>
                <a:latin typeface="Algerian" panose="04020705040A02060702" pitchFamily="82" charset="0"/>
              </a:rPr>
              <a:t> inventions”</a:t>
            </a:r>
            <a:endParaRPr lang="ru-RU" sz="6600" b="1" dirty="0">
              <a:solidFill>
                <a:srgbClr val="00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960120"/>
            <a:ext cx="8689976" cy="137159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6600"/>
                </a:solidFill>
              </a:rPr>
              <a:t>The topic of the lesson is </a:t>
            </a:r>
            <a:endParaRPr lang="ru-RU" sz="4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8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331</TotalTime>
  <Words>492</Words>
  <Application>Microsoft Office PowerPoint</Application>
  <PresentationFormat>Широкоэкранный</PresentationFormat>
  <Paragraphs>115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Algerian</vt:lpstr>
      <vt:lpstr>Arial</vt:lpstr>
      <vt:lpstr>Arial Rounded MT Bold</vt:lpstr>
      <vt:lpstr>Calibri</vt:lpstr>
      <vt:lpstr>Times New Roman</vt:lpstr>
      <vt:lpstr>Tw Cen MT</vt:lpstr>
      <vt:lpstr>Капля</vt:lpstr>
      <vt:lpstr>Презентация PowerPoint</vt:lpstr>
      <vt:lpstr>“Where’s logics?”</vt:lpstr>
      <vt:lpstr>Periodical table of chemical elements</vt:lpstr>
      <vt:lpstr>parachute</vt:lpstr>
      <vt:lpstr>Computer</vt:lpstr>
      <vt:lpstr>A tooth brush by William addis</vt:lpstr>
      <vt:lpstr>A modern bike by james starley</vt:lpstr>
      <vt:lpstr>A steam engine by james watt</vt:lpstr>
      <vt:lpstr>“The best british inventions”</vt:lpstr>
      <vt:lpstr>Match the invention with its inventor</vt:lpstr>
      <vt:lpstr>use</vt:lpstr>
      <vt:lpstr>encourage</vt:lpstr>
      <vt:lpstr>invent</vt:lpstr>
      <vt:lpstr>develop</vt:lpstr>
      <vt:lpstr>Презентация PowerPoint</vt:lpstr>
      <vt:lpstr>Use the derived words in the following sentences  </vt:lpstr>
      <vt:lpstr>Use the derived words in the following sentences</vt:lpstr>
      <vt:lpstr>Use the derived words in the following sentences</vt:lpstr>
      <vt:lpstr>Explain the grammar phenomenon</vt:lpstr>
      <vt:lpstr>Explain the grammar phenomenon</vt:lpstr>
      <vt:lpstr>Explain the grammar phenomenon</vt:lpstr>
      <vt:lpstr>Explain the grammar phenomenon</vt:lpstr>
      <vt:lpstr>Langart Audio cards</vt:lpstr>
      <vt:lpstr>Use the idioms to express your emotions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Демина Мария Николаевна</dc:creator>
  <cp:lastModifiedBy>Пивоваровы</cp:lastModifiedBy>
  <cp:revision>29</cp:revision>
  <dcterms:created xsi:type="dcterms:W3CDTF">2024-03-10T15:07:56Z</dcterms:created>
  <dcterms:modified xsi:type="dcterms:W3CDTF">2024-10-17T04:55:16Z</dcterms:modified>
</cp:coreProperties>
</file>