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8" r:id="rId3"/>
    <p:sldId id="257" r:id="rId4"/>
    <p:sldId id="308" r:id="rId5"/>
    <p:sldId id="259" r:id="rId6"/>
    <p:sldId id="309" r:id="rId7"/>
    <p:sldId id="260" r:id="rId8"/>
    <p:sldId id="310" r:id="rId9"/>
    <p:sldId id="261" r:id="rId10"/>
    <p:sldId id="311" r:id="rId11"/>
    <p:sldId id="262" r:id="rId12"/>
    <p:sldId id="312" r:id="rId13"/>
    <p:sldId id="263" r:id="rId14"/>
    <p:sldId id="313" r:id="rId15"/>
    <p:sldId id="264" r:id="rId16"/>
    <p:sldId id="314" r:id="rId17"/>
    <p:sldId id="265" r:id="rId18"/>
    <p:sldId id="315" r:id="rId19"/>
    <p:sldId id="266" r:id="rId20"/>
    <p:sldId id="316" r:id="rId21"/>
    <p:sldId id="267" r:id="rId22"/>
    <p:sldId id="317" r:id="rId23"/>
    <p:sldId id="268" r:id="rId24"/>
    <p:sldId id="318" r:id="rId25"/>
    <p:sldId id="269" r:id="rId26"/>
    <p:sldId id="319" r:id="rId27"/>
    <p:sldId id="270" r:id="rId28"/>
    <p:sldId id="320" r:id="rId29"/>
    <p:sldId id="271" r:id="rId30"/>
    <p:sldId id="321" r:id="rId31"/>
    <p:sldId id="272" r:id="rId32"/>
    <p:sldId id="322" r:id="rId33"/>
    <p:sldId id="273" r:id="rId34"/>
    <p:sldId id="323" r:id="rId35"/>
    <p:sldId id="274" r:id="rId36"/>
    <p:sldId id="324" r:id="rId37"/>
    <p:sldId id="275" r:id="rId38"/>
    <p:sldId id="325" r:id="rId39"/>
    <p:sldId id="276" r:id="rId40"/>
    <p:sldId id="326" r:id="rId41"/>
    <p:sldId id="277" r:id="rId42"/>
    <p:sldId id="327" r:id="rId43"/>
    <p:sldId id="278" r:id="rId44"/>
    <p:sldId id="328" r:id="rId45"/>
    <p:sldId id="279" r:id="rId46"/>
    <p:sldId id="329" r:id="rId47"/>
    <p:sldId id="280" r:id="rId48"/>
    <p:sldId id="330" r:id="rId49"/>
    <p:sldId id="281" r:id="rId50"/>
    <p:sldId id="331" r:id="rId51"/>
    <p:sldId id="282" r:id="rId52"/>
    <p:sldId id="332" r:id="rId5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16" autoAdjust="0"/>
    <p:restoredTop sz="94660"/>
  </p:normalViewPr>
  <p:slideViewPr>
    <p:cSldViewPr>
      <p:cViewPr varScale="1">
        <p:scale>
          <a:sx n="68" d="100"/>
          <a:sy n="68" d="100"/>
        </p:scale>
        <p:origin x="-145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14.10.2024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14.10.2024</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14.10.2024</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14.10.2024</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14.10.2024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14.10.2024</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14.10.2024</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14.10.2024</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14.10.2024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3000"/>
            <a:lum/>
          </a:blip>
          <a:srcRect/>
          <a:stretch>
            <a:fillRect t="-27000" b="-27000"/>
          </a:stretch>
        </a:blip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14.10.2024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27.xml"/><Relationship Id="rId18" Type="http://schemas.openxmlformats.org/officeDocument/2006/relationships/slide" Target="slide37.xml"/><Relationship Id="rId3" Type="http://schemas.openxmlformats.org/officeDocument/2006/relationships/slide" Target="slide7.xml"/><Relationship Id="rId21" Type="http://schemas.openxmlformats.org/officeDocument/2006/relationships/slide" Target="slide43.xml"/><Relationship Id="rId7" Type="http://schemas.openxmlformats.org/officeDocument/2006/relationships/slide" Target="slide15.xml"/><Relationship Id="rId12" Type="http://schemas.openxmlformats.org/officeDocument/2006/relationships/slide" Target="slide25.xml"/><Relationship Id="rId17" Type="http://schemas.openxmlformats.org/officeDocument/2006/relationships/slide" Target="slide35.xml"/><Relationship Id="rId25" Type="http://schemas.openxmlformats.org/officeDocument/2006/relationships/slide" Target="slide51.xml"/><Relationship Id="rId2" Type="http://schemas.openxmlformats.org/officeDocument/2006/relationships/slide" Target="slide3.xml"/><Relationship Id="rId16" Type="http://schemas.openxmlformats.org/officeDocument/2006/relationships/slide" Target="slide33.xml"/><Relationship Id="rId20" Type="http://schemas.openxmlformats.org/officeDocument/2006/relationships/slide" Target="slide41.xml"/><Relationship Id="rId1" Type="http://schemas.openxmlformats.org/officeDocument/2006/relationships/slideLayout" Target="../slideLayouts/slideLayout7.xml"/><Relationship Id="rId6" Type="http://schemas.openxmlformats.org/officeDocument/2006/relationships/slide" Target="slide13.xml"/><Relationship Id="rId11" Type="http://schemas.openxmlformats.org/officeDocument/2006/relationships/slide" Target="slide23.xml"/><Relationship Id="rId24" Type="http://schemas.openxmlformats.org/officeDocument/2006/relationships/slide" Target="slide49.xml"/><Relationship Id="rId5" Type="http://schemas.openxmlformats.org/officeDocument/2006/relationships/slide" Target="slide11.xml"/><Relationship Id="rId15" Type="http://schemas.openxmlformats.org/officeDocument/2006/relationships/slide" Target="slide31.xml"/><Relationship Id="rId23" Type="http://schemas.openxmlformats.org/officeDocument/2006/relationships/slide" Target="slide47.xml"/><Relationship Id="rId10" Type="http://schemas.openxmlformats.org/officeDocument/2006/relationships/slide" Target="slide21.xml"/><Relationship Id="rId19" Type="http://schemas.openxmlformats.org/officeDocument/2006/relationships/slide" Target="slide39.xml"/><Relationship Id="rId4" Type="http://schemas.openxmlformats.org/officeDocument/2006/relationships/slide" Target="slide9.xml"/><Relationship Id="rId9" Type="http://schemas.openxmlformats.org/officeDocument/2006/relationships/slide" Target="slide19.xml"/><Relationship Id="rId14" Type="http://schemas.openxmlformats.org/officeDocument/2006/relationships/slide" Target="slide29.xml"/><Relationship Id="rId22" Type="http://schemas.openxmlformats.org/officeDocument/2006/relationships/slide" Target="slide45.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 Target="slide4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3.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5.xml.rels><?xml version="1.0" encoding="UTF-8" standalone="yes"?>
<Relationships xmlns="http://schemas.openxmlformats.org/package/2006/relationships"><Relationship Id="rId2" Type="http://schemas.openxmlformats.org/officeDocument/2006/relationships/slide" Target="slide4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7.xml.rels><?xml version="1.0" encoding="UTF-8" standalone="yes"?>
<Relationships xmlns="http://schemas.openxmlformats.org/package/2006/relationships"><Relationship Id="rId2" Type="http://schemas.openxmlformats.org/officeDocument/2006/relationships/slide" Target="slide4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9.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1.xml.rels><?xml version="1.0" encoding="UTF-8" standalone="yes"?>
<Relationships xmlns="http://schemas.openxmlformats.org/package/2006/relationships"><Relationship Id="rId2" Type="http://schemas.openxmlformats.org/officeDocument/2006/relationships/slide" Target="slide5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1000" y="4357694"/>
            <a:ext cx="8458200" cy="2071701"/>
          </a:xfrm>
        </p:spPr>
        <p:txBody>
          <a:bodyPr>
            <a:normAutofit/>
          </a:bodyPr>
          <a:lstStyle/>
          <a:p>
            <a:pPr algn="r"/>
            <a:r>
              <a:rPr lang="ru-RU" sz="4800" b="1" i="1" dirty="0" smtClean="0">
                <a:solidFill>
                  <a:srgbClr val="C00000"/>
                </a:solidFill>
              </a:rPr>
              <a:t>«Незабытая война»</a:t>
            </a:r>
            <a:endParaRPr lang="ru-RU" sz="4800" b="1" i="1" dirty="0">
              <a:solidFill>
                <a:srgbClr val="C00000"/>
              </a:solidFill>
            </a:endParaRPr>
          </a:p>
        </p:txBody>
      </p:sp>
      <p:sp>
        <p:nvSpPr>
          <p:cNvPr id="3" name="Подзаголовок 2"/>
          <p:cNvSpPr>
            <a:spLocks noGrp="1"/>
          </p:cNvSpPr>
          <p:nvPr>
            <p:ph type="subTitle" idx="1"/>
          </p:nvPr>
        </p:nvSpPr>
        <p:spPr>
          <a:xfrm>
            <a:off x="381000" y="3286124"/>
            <a:ext cx="8458200" cy="1000132"/>
          </a:xfrm>
        </p:spPr>
        <p:txBody>
          <a:bodyPr>
            <a:normAutofit/>
          </a:bodyPr>
          <a:lstStyle/>
          <a:p>
            <a:pPr algn="r"/>
            <a:r>
              <a:rPr lang="ru-RU" dirty="0" smtClean="0">
                <a:solidFill>
                  <a:srgbClr val="002060"/>
                </a:solidFill>
              </a:rPr>
              <a:t>Интеллектуальная игра </a:t>
            </a:r>
          </a:p>
          <a:p>
            <a:pPr algn="r"/>
            <a:r>
              <a:rPr lang="ru-RU" dirty="0" smtClean="0">
                <a:solidFill>
                  <a:srgbClr val="002060"/>
                </a:solidFill>
              </a:rPr>
              <a:t>для 10-11 класса</a:t>
            </a:r>
          </a:p>
          <a:p>
            <a:endParaRPr lang="ru-RU"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Дом сержанта </a:t>
            </a:r>
            <a:r>
              <a:rPr lang="ru-RU" dirty="0" err="1" smtClean="0"/>
              <a:t>павлова</a:t>
            </a:r>
            <a:endParaRPr lang="ru-RU" dirty="0"/>
          </a:p>
        </p:txBody>
      </p:sp>
      <p:pic>
        <p:nvPicPr>
          <p:cNvPr id="4" name="Picture 2" descr="C:\Users\Маша\Searches\Desktop\360_F_148095164_iI42YlLlTaMCoNUnsB2HreZhaCjeR1nz.jpg">
            <a:hlinkClick r:id="rId2" action="ppaction://hlinksldjump"/>
          </p:cNvPr>
          <p:cNvPicPr>
            <a:picLocks noChangeAspect="1" noChangeArrowheads="1"/>
          </p:cNvPicPr>
          <p:nvPr/>
        </p:nvPicPr>
        <p:blipFill>
          <a:blip r:embed="rId3" cstate="print"/>
          <a:srcRect/>
          <a:stretch>
            <a:fillRect/>
          </a:stretch>
        </p:blipFill>
        <p:spPr bwMode="auto">
          <a:xfrm>
            <a:off x="7286644" y="5500702"/>
            <a:ext cx="1645920" cy="1097280"/>
          </a:xfrm>
          <a:prstGeom prst="rect">
            <a:avLst/>
          </a:prstGeom>
          <a:noFill/>
        </p:spPr>
      </p:pic>
      <p:pic>
        <p:nvPicPr>
          <p:cNvPr id="60417" name="Picture 1" descr="C:\Users\Маша\Searches\Desktop\1508196463_yakovpavlov.jpg"/>
          <p:cNvPicPr>
            <a:picLocks noGrp="1" noChangeAspect="1" noChangeArrowheads="1"/>
          </p:cNvPicPr>
          <p:nvPr>
            <p:ph idx="1"/>
          </p:nvPr>
        </p:nvPicPr>
        <p:blipFill>
          <a:blip r:embed="rId4"/>
          <a:srcRect/>
          <a:stretch>
            <a:fillRect/>
          </a:stretch>
        </p:blipFill>
        <p:spPr bwMode="auto">
          <a:xfrm>
            <a:off x="500034" y="1214422"/>
            <a:ext cx="6784097" cy="452596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подвиги</a:t>
            </a:r>
            <a:endParaRPr lang="ru-RU" dirty="0">
              <a:solidFill>
                <a:srgbClr val="C00000"/>
              </a:solidFill>
            </a:endParaRPr>
          </a:p>
        </p:txBody>
      </p:sp>
      <p:sp>
        <p:nvSpPr>
          <p:cNvPr id="3" name="Содержимое 2"/>
          <p:cNvSpPr>
            <a:spLocks noGrp="1"/>
          </p:cNvSpPr>
          <p:nvPr>
            <p:ph idx="1"/>
          </p:nvPr>
        </p:nvSpPr>
        <p:spPr/>
        <p:txBody>
          <a:bodyPr/>
          <a:lstStyle/>
          <a:p>
            <a:r>
              <a:rPr lang="ru-RU" b="1" dirty="0" smtClean="0">
                <a:solidFill>
                  <a:schemeClr val="tx1"/>
                </a:solidFill>
              </a:rPr>
              <a:t>Какой подвиг совершили ленинградские ученые-агрономы в период блокады города?</a:t>
            </a:r>
            <a:endParaRPr lang="ru-RU" b="1" dirty="0">
              <a:solidFill>
                <a:schemeClr val="tx1"/>
              </a:solidFill>
            </a:endParaRPr>
          </a:p>
        </p:txBody>
      </p:sp>
      <p:sp>
        <p:nvSpPr>
          <p:cNvPr id="5" name="Стрелка влево 4">
            <a:hlinkClick r:id="rId2" action="ppaction://hlinksldjump"/>
          </p:cNvPr>
          <p:cNvSpPr/>
          <p:nvPr/>
        </p:nvSpPr>
        <p:spPr>
          <a:xfrm>
            <a:off x="285720" y="6143644"/>
            <a:ext cx="1357322" cy="428628"/>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блокада Ленинграда</a:t>
            </a:r>
            <a:endParaRPr lang="ru-RU" dirty="0"/>
          </a:p>
        </p:txBody>
      </p:sp>
      <p:pic>
        <p:nvPicPr>
          <p:cNvPr id="3074" name="Picture 2" descr="E:\Новая папка\Tanya_Savicheva_Diary.jpg"/>
          <p:cNvPicPr>
            <a:picLocks noGrp="1" noChangeAspect="1" noChangeArrowheads="1"/>
          </p:cNvPicPr>
          <p:nvPr>
            <p:ph idx="1"/>
          </p:nvPr>
        </p:nvPicPr>
        <p:blipFill>
          <a:blip r:embed="rId2"/>
          <a:srcRect/>
          <a:stretch>
            <a:fillRect/>
          </a:stretch>
        </p:blipFill>
        <p:spPr bwMode="auto">
          <a:xfrm>
            <a:off x="285720" y="1214422"/>
            <a:ext cx="4357718" cy="2991568"/>
          </a:xfrm>
          <a:prstGeom prst="rect">
            <a:avLst/>
          </a:prstGeom>
          <a:noFill/>
        </p:spPr>
      </p:pic>
      <p:sp>
        <p:nvSpPr>
          <p:cNvPr id="5" name="TextBox 4"/>
          <p:cNvSpPr txBox="1"/>
          <p:nvPr/>
        </p:nvSpPr>
        <p:spPr>
          <a:xfrm>
            <a:off x="642910" y="4429132"/>
            <a:ext cx="7358114" cy="646331"/>
          </a:xfrm>
          <a:prstGeom prst="rect">
            <a:avLst/>
          </a:prstGeom>
          <a:noFill/>
        </p:spPr>
        <p:txBody>
          <a:bodyPr wrap="square" rtlCol="0">
            <a:spAutoFit/>
          </a:bodyPr>
          <a:lstStyle/>
          <a:p>
            <a:r>
              <a:rPr lang="ru-RU" dirty="0" smtClean="0"/>
              <a:t>В условиях  голода сохранили уникальную  коллекцию </a:t>
            </a:r>
            <a:r>
              <a:rPr lang="ru-RU" dirty="0" smtClean="0"/>
              <a:t>семян и </a:t>
            </a:r>
            <a:r>
              <a:rPr lang="ru-RU" dirty="0" smtClean="0"/>
              <a:t>клубней растений со всего мира</a:t>
            </a:r>
            <a:endParaRPr lang="ru-RU" dirty="0"/>
          </a:p>
        </p:txBody>
      </p:sp>
      <p:pic>
        <p:nvPicPr>
          <p:cNvPr id="6" name="Picture 2" descr="C:\Users\Маша\Searches\Desktop\360_F_148095164_iI42YlLlTaMCoNUnsB2HreZhaCjeR1nz.jpg">
            <a:hlinkClick r:id="rId3" action="ppaction://hlinksldjump"/>
          </p:cNvPr>
          <p:cNvPicPr>
            <a:picLocks noChangeAspect="1" noChangeArrowheads="1"/>
          </p:cNvPicPr>
          <p:nvPr/>
        </p:nvPicPr>
        <p:blipFill>
          <a:blip r:embed="rId4" cstate="print"/>
          <a:srcRect/>
          <a:stretch>
            <a:fillRect/>
          </a:stretch>
        </p:blipFill>
        <p:spPr bwMode="auto">
          <a:xfrm>
            <a:off x="6929454" y="5474992"/>
            <a:ext cx="1645920" cy="109728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Военные операции</a:t>
            </a:r>
            <a:endParaRPr lang="ru-RU" dirty="0">
              <a:solidFill>
                <a:srgbClr val="C00000"/>
              </a:solidFill>
            </a:endParaRPr>
          </a:p>
        </p:txBody>
      </p:sp>
      <p:sp>
        <p:nvSpPr>
          <p:cNvPr id="3" name="Содержимое 2"/>
          <p:cNvSpPr>
            <a:spLocks noGrp="1"/>
          </p:cNvSpPr>
          <p:nvPr>
            <p:ph idx="1"/>
          </p:nvPr>
        </p:nvSpPr>
        <p:spPr/>
        <p:txBody>
          <a:bodyPr/>
          <a:lstStyle/>
          <a:p>
            <a:pPr lvl="0"/>
            <a:r>
              <a:rPr lang="ru-RU" b="1" dirty="0" smtClean="0">
                <a:solidFill>
                  <a:schemeClr val="tx1"/>
                </a:solidFill>
              </a:rPr>
              <a:t>Кодовое название наступательной военной операции советских войск по освобождению от немцев Белоруссии.</a:t>
            </a:r>
          </a:p>
          <a:p>
            <a:endParaRPr lang="ru-RU" dirty="0"/>
          </a:p>
        </p:txBody>
      </p:sp>
      <p:sp>
        <p:nvSpPr>
          <p:cNvPr id="5" name="Стрелка влево 4">
            <a:hlinkClick r:id="rId2" action="ppaction://hlinksldjump"/>
          </p:cNvPr>
          <p:cNvSpPr/>
          <p:nvPr/>
        </p:nvSpPr>
        <p:spPr>
          <a:xfrm>
            <a:off x="285720" y="6143644"/>
            <a:ext cx="1357322" cy="428628"/>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Операция «Багратион»</a:t>
            </a:r>
            <a:endParaRPr lang="ru-RU" dirty="0"/>
          </a:p>
        </p:txBody>
      </p:sp>
      <p:pic>
        <p:nvPicPr>
          <p:cNvPr id="4098" name="Picture 2" descr="E:\Новая папка\окружение немецких войск в беларуссии.jpg"/>
          <p:cNvPicPr>
            <a:picLocks noGrp="1" noChangeAspect="1" noChangeArrowheads="1"/>
          </p:cNvPicPr>
          <p:nvPr>
            <p:ph idx="1"/>
          </p:nvPr>
        </p:nvPicPr>
        <p:blipFill>
          <a:blip r:embed="rId2"/>
          <a:srcRect/>
          <a:stretch>
            <a:fillRect/>
          </a:stretch>
        </p:blipFill>
        <p:spPr bwMode="auto">
          <a:xfrm>
            <a:off x="285720" y="1285860"/>
            <a:ext cx="6215106" cy="4407075"/>
          </a:xfrm>
          <a:prstGeom prst="rect">
            <a:avLst/>
          </a:prstGeom>
          <a:noFill/>
        </p:spPr>
      </p:pic>
      <p:pic>
        <p:nvPicPr>
          <p:cNvPr id="4" name="Picture 2" descr="C:\Users\Маша\Searches\Desktop\360_F_148095164_iI42YlLlTaMCoNUnsB2HreZhaCjeR1nz.jpg">
            <a:hlinkClick r:id="rId3" action="ppaction://hlinksldjump"/>
          </p:cNvPr>
          <p:cNvPicPr>
            <a:picLocks noChangeAspect="1" noChangeArrowheads="1"/>
          </p:cNvPicPr>
          <p:nvPr/>
        </p:nvPicPr>
        <p:blipFill>
          <a:blip r:embed="rId4" cstate="print"/>
          <a:srcRect/>
          <a:stretch>
            <a:fillRect/>
          </a:stretch>
        </p:blipFill>
        <p:spPr bwMode="auto">
          <a:xfrm>
            <a:off x="6929454" y="5429264"/>
            <a:ext cx="1645920" cy="109728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Военные операции</a:t>
            </a:r>
            <a:endParaRPr lang="ru-RU" dirty="0">
              <a:solidFill>
                <a:srgbClr val="C00000"/>
              </a:solidFill>
            </a:endParaRPr>
          </a:p>
        </p:txBody>
      </p:sp>
      <p:sp>
        <p:nvSpPr>
          <p:cNvPr id="3" name="Содержимое 2"/>
          <p:cNvSpPr>
            <a:spLocks noGrp="1"/>
          </p:cNvSpPr>
          <p:nvPr>
            <p:ph idx="1"/>
          </p:nvPr>
        </p:nvSpPr>
        <p:spPr/>
        <p:txBody>
          <a:bodyPr/>
          <a:lstStyle/>
          <a:p>
            <a:pPr lvl="0"/>
            <a:r>
              <a:rPr lang="ru-RU" b="1" dirty="0" smtClean="0">
                <a:solidFill>
                  <a:schemeClr val="tx1"/>
                </a:solidFill>
              </a:rPr>
              <a:t>Кодовое название секретного германского плана вооруженного вторжения в СССР.</a:t>
            </a:r>
          </a:p>
          <a:p>
            <a:pPr>
              <a:buNone/>
            </a:pPr>
            <a:endParaRPr lang="ru-RU" dirty="0"/>
          </a:p>
        </p:txBody>
      </p:sp>
      <p:sp>
        <p:nvSpPr>
          <p:cNvPr id="5" name="Стрелка влево 4">
            <a:hlinkClick r:id="rId2" action="ppaction://hlinksldjump"/>
          </p:cNvPr>
          <p:cNvSpPr/>
          <p:nvPr/>
        </p:nvSpPr>
        <p:spPr>
          <a:xfrm>
            <a:off x="285720" y="6143644"/>
            <a:ext cx="1357322" cy="428628"/>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Операция Барбаросса</a:t>
            </a:r>
            <a:endParaRPr lang="ru-RU" dirty="0"/>
          </a:p>
        </p:txBody>
      </p:sp>
      <p:pic>
        <p:nvPicPr>
          <p:cNvPr id="4" name="Picture 2" descr="C:\Users\Маша\Searches\Desktop\360_F_148095164_iI42YlLlTaMCoNUnsB2HreZhaCjeR1nz.jpg">
            <a:hlinkClick r:id="rId2" action="ppaction://hlinksldjump"/>
          </p:cNvPr>
          <p:cNvPicPr>
            <a:picLocks noGrp="1" noChangeAspect="1" noChangeArrowheads="1"/>
          </p:cNvPicPr>
          <p:nvPr>
            <p:ph idx="1"/>
          </p:nvPr>
        </p:nvPicPr>
        <p:blipFill>
          <a:blip r:embed="rId3" cstate="print"/>
          <a:srcRect/>
          <a:stretch>
            <a:fillRect/>
          </a:stretch>
        </p:blipFill>
        <p:spPr bwMode="auto">
          <a:xfrm>
            <a:off x="7143768" y="5403554"/>
            <a:ext cx="1645920" cy="1097280"/>
          </a:xfrm>
          <a:prstGeom prst="rect">
            <a:avLst/>
          </a:prstGeom>
          <a:noFill/>
        </p:spPr>
      </p:pic>
      <p:sp>
        <p:nvSpPr>
          <p:cNvPr id="56322" name="AutoShape 2" descr="План Барбаросса 2020 | ВКонтакт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6323" name="Picture 3" descr="C:\Users\Маша\Searches\Desktop\uVJn7PzQ8bI.jpg"/>
          <p:cNvPicPr>
            <a:picLocks noChangeAspect="1" noChangeArrowheads="1"/>
          </p:cNvPicPr>
          <p:nvPr/>
        </p:nvPicPr>
        <p:blipFill>
          <a:blip r:embed="rId4"/>
          <a:srcRect/>
          <a:stretch>
            <a:fillRect/>
          </a:stretch>
        </p:blipFill>
        <p:spPr bwMode="auto">
          <a:xfrm>
            <a:off x="285720" y="1357298"/>
            <a:ext cx="6667500" cy="378142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Военные операции</a:t>
            </a:r>
            <a:endParaRPr lang="ru-RU" dirty="0">
              <a:solidFill>
                <a:srgbClr val="C00000"/>
              </a:solidFill>
            </a:endParaRPr>
          </a:p>
        </p:txBody>
      </p:sp>
      <p:sp>
        <p:nvSpPr>
          <p:cNvPr id="3" name="Содержимое 2"/>
          <p:cNvSpPr>
            <a:spLocks noGrp="1"/>
          </p:cNvSpPr>
          <p:nvPr>
            <p:ph idx="1"/>
          </p:nvPr>
        </p:nvSpPr>
        <p:spPr/>
        <p:txBody>
          <a:bodyPr/>
          <a:lstStyle/>
          <a:p>
            <a:pPr lvl="0"/>
            <a:r>
              <a:rPr lang="ru-RU" b="1" dirty="0" smtClean="0">
                <a:solidFill>
                  <a:schemeClr val="tx1"/>
                </a:solidFill>
              </a:rPr>
              <a:t>Кодовое название наступательной военной операции советских войск под Сталинградом.</a:t>
            </a:r>
          </a:p>
          <a:p>
            <a:pPr>
              <a:buNone/>
            </a:pPr>
            <a:endParaRPr lang="ru-RU" dirty="0"/>
          </a:p>
        </p:txBody>
      </p:sp>
      <p:sp>
        <p:nvSpPr>
          <p:cNvPr id="5" name="Стрелка влево 4">
            <a:hlinkClick r:id="rId2" action="ppaction://hlinksldjump"/>
          </p:cNvPr>
          <p:cNvSpPr/>
          <p:nvPr/>
        </p:nvSpPr>
        <p:spPr>
          <a:xfrm>
            <a:off x="285720" y="6143644"/>
            <a:ext cx="1357322" cy="428628"/>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Операция «Уран»</a:t>
            </a:r>
            <a:endParaRPr lang="ru-RU" dirty="0"/>
          </a:p>
        </p:txBody>
      </p:sp>
      <p:pic>
        <p:nvPicPr>
          <p:cNvPr id="4" name="Picture 2" descr="C:\Users\Маша\Searches\Desktop\360_F_148095164_iI42YlLlTaMCoNUnsB2HreZhaCjeR1nz.jpg">
            <a:hlinkClick r:id="rId2" action="ppaction://hlinksldjump"/>
          </p:cNvPr>
          <p:cNvPicPr>
            <a:picLocks noGrp="1" noChangeAspect="1" noChangeArrowheads="1"/>
          </p:cNvPicPr>
          <p:nvPr>
            <p:ph idx="1"/>
          </p:nvPr>
        </p:nvPicPr>
        <p:blipFill>
          <a:blip r:embed="rId3" cstate="print"/>
          <a:srcRect/>
          <a:stretch>
            <a:fillRect/>
          </a:stretch>
        </p:blipFill>
        <p:spPr bwMode="auto">
          <a:xfrm>
            <a:off x="7286644" y="5572140"/>
            <a:ext cx="1645920" cy="1097280"/>
          </a:xfrm>
          <a:prstGeom prst="rect">
            <a:avLst/>
          </a:prstGeom>
          <a:noFill/>
        </p:spPr>
      </p:pic>
      <p:pic>
        <p:nvPicPr>
          <p:cNvPr id="54273" name="Picture 1" descr="C:\Users\Маша\Searches\Desktop\maxresdefault.jpg"/>
          <p:cNvPicPr>
            <a:picLocks noChangeAspect="1" noChangeArrowheads="1"/>
          </p:cNvPicPr>
          <p:nvPr/>
        </p:nvPicPr>
        <p:blipFill>
          <a:blip r:embed="rId4"/>
          <a:srcRect/>
          <a:stretch>
            <a:fillRect/>
          </a:stretch>
        </p:blipFill>
        <p:spPr bwMode="auto">
          <a:xfrm>
            <a:off x="214282" y="1214422"/>
            <a:ext cx="7366020" cy="414338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Военные операции</a:t>
            </a:r>
            <a:endParaRPr lang="ru-RU" dirty="0">
              <a:solidFill>
                <a:srgbClr val="C00000"/>
              </a:solidFill>
            </a:endParaRPr>
          </a:p>
        </p:txBody>
      </p:sp>
      <p:sp>
        <p:nvSpPr>
          <p:cNvPr id="3" name="Содержимое 2"/>
          <p:cNvSpPr>
            <a:spLocks noGrp="1"/>
          </p:cNvSpPr>
          <p:nvPr>
            <p:ph idx="1"/>
          </p:nvPr>
        </p:nvSpPr>
        <p:spPr/>
        <p:txBody>
          <a:bodyPr/>
          <a:lstStyle/>
          <a:p>
            <a:pPr lvl="0"/>
            <a:r>
              <a:rPr lang="ru-RU" b="1" dirty="0" smtClean="0">
                <a:solidFill>
                  <a:schemeClr val="tx1"/>
                </a:solidFill>
              </a:rPr>
              <a:t>Кодовое название наступательной военной операции немецких войск по захвату Москвы.</a:t>
            </a:r>
          </a:p>
          <a:p>
            <a:pPr>
              <a:buNone/>
            </a:pPr>
            <a:endParaRPr lang="ru-RU" dirty="0"/>
          </a:p>
        </p:txBody>
      </p:sp>
      <p:sp>
        <p:nvSpPr>
          <p:cNvPr id="5" name="Стрелка влево 4">
            <a:hlinkClick r:id="rId2" action="ppaction://hlinksldjump"/>
          </p:cNvPr>
          <p:cNvSpPr/>
          <p:nvPr/>
        </p:nvSpPr>
        <p:spPr>
          <a:xfrm>
            <a:off x="285720" y="6143644"/>
            <a:ext cx="1357322" cy="428628"/>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214282" y="285728"/>
          <a:ext cx="8715402" cy="6215106"/>
        </p:xfrm>
        <a:graphic>
          <a:graphicData uri="http://schemas.openxmlformats.org/drawingml/2006/table">
            <a:tbl>
              <a:tblPr firstRow="1" bandRow="1">
                <a:tableStyleId>{5C22544A-7EE6-4342-B048-85BDC9FD1C3A}</a:tableStyleId>
              </a:tblPr>
              <a:tblGrid>
                <a:gridCol w="1857388"/>
                <a:gridCol w="1428760"/>
                <a:gridCol w="1500198"/>
                <a:gridCol w="1428760"/>
                <a:gridCol w="1357322"/>
                <a:gridCol w="1142974"/>
              </a:tblGrid>
              <a:tr h="1035851">
                <a:tc>
                  <a:txBody>
                    <a:bodyPr/>
                    <a:lstStyle/>
                    <a:p>
                      <a:pPr algn="ctr"/>
                      <a:r>
                        <a:rPr lang="ru-RU" sz="3200" i="0" dirty="0" smtClean="0"/>
                        <a:t>Темы</a:t>
                      </a:r>
                      <a:endParaRPr lang="ru-RU" sz="3200" i="0" dirty="0"/>
                    </a:p>
                  </a:txBody>
                  <a:tcPr/>
                </a:tc>
                <a:tc gridSpan="5">
                  <a:txBody>
                    <a:bodyPr/>
                    <a:lstStyle/>
                    <a:p>
                      <a:pPr algn="ctr"/>
                      <a:r>
                        <a:rPr lang="ru-RU" sz="2800" dirty="0" smtClean="0"/>
                        <a:t>Стоимость вопроса</a:t>
                      </a:r>
                      <a:endParaRPr lang="ru-RU" sz="2800" dirty="0"/>
                    </a:p>
                  </a:txBody>
                  <a:tcPr/>
                </a:tc>
                <a:tc hMerge="1">
                  <a:txBody>
                    <a:bodyPr/>
                    <a:lstStyle/>
                    <a:p>
                      <a:endParaRPr lang="ru-RU" dirty="0"/>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035851">
                <a:tc>
                  <a:txBody>
                    <a:bodyPr/>
                    <a:lstStyle/>
                    <a:p>
                      <a:pPr algn="ctr"/>
                      <a:r>
                        <a:rPr lang="ru-RU" sz="2800" b="1" i="1" dirty="0" smtClean="0"/>
                        <a:t>Подвиги</a:t>
                      </a:r>
                      <a:endParaRPr lang="ru-RU" sz="2800" b="1" i="1" dirty="0"/>
                    </a:p>
                  </a:txBody>
                  <a:tcPr/>
                </a:tc>
                <a:tc>
                  <a:txBody>
                    <a:bodyPr/>
                    <a:lstStyle/>
                    <a:p>
                      <a:pPr algn="ctr"/>
                      <a:r>
                        <a:rPr lang="ru-RU" sz="3600" b="1" dirty="0" smtClean="0">
                          <a:solidFill>
                            <a:srgbClr val="7030A0"/>
                          </a:solidFill>
                          <a:hlinkClick r:id="rId2" action="ppaction://hlinksldjump"/>
                        </a:rPr>
                        <a:t>10</a:t>
                      </a:r>
                      <a:endParaRPr lang="ru-RU" sz="3600" b="1" dirty="0">
                        <a:solidFill>
                          <a:srgbClr val="7030A0"/>
                        </a:solidFill>
                      </a:endParaRPr>
                    </a:p>
                  </a:txBody>
                  <a:tcPr/>
                </a:tc>
                <a:tc>
                  <a:txBody>
                    <a:bodyPr/>
                    <a:lstStyle/>
                    <a:p>
                      <a:pPr algn="ctr"/>
                      <a:r>
                        <a:rPr lang="ru-RU" sz="3600" b="1" dirty="0" smtClean="0">
                          <a:solidFill>
                            <a:srgbClr val="7030A0"/>
                          </a:solidFill>
                          <a:hlinkClick r:id="rId3" action="ppaction://hlinksldjump"/>
                        </a:rPr>
                        <a:t>20</a:t>
                      </a:r>
                      <a:endParaRPr lang="ru-RU" sz="3600" b="1" dirty="0">
                        <a:solidFill>
                          <a:srgbClr val="7030A0"/>
                        </a:solidFill>
                      </a:endParaRPr>
                    </a:p>
                  </a:txBody>
                  <a:tcPr/>
                </a:tc>
                <a:tc>
                  <a:txBody>
                    <a:bodyPr/>
                    <a:lstStyle/>
                    <a:p>
                      <a:pPr algn="ctr"/>
                      <a:r>
                        <a:rPr lang="ru-RU" sz="3600" b="1" dirty="0" smtClean="0">
                          <a:solidFill>
                            <a:srgbClr val="7030A0"/>
                          </a:solidFill>
                          <a:hlinkClick r:id="rId3" action="ppaction://hlinksldjump"/>
                        </a:rPr>
                        <a:t>30</a:t>
                      </a:r>
                      <a:endParaRPr lang="ru-RU" sz="3600" b="1" dirty="0">
                        <a:solidFill>
                          <a:srgbClr val="7030A0"/>
                        </a:solidFill>
                      </a:endParaRPr>
                    </a:p>
                  </a:txBody>
                  <a:tcPr/>
                </a:tc>
                <a:tc>
                  <a:txBody>
                    <a:bodyPr/>
                    <a:lstStyle/>
                    <a:p>
                      <a:pPr algn="ctr"/>
                      <a:r>
                        <a:rPr lang="ru-RU" sz="3600" b="1" dirty="0" smtClean="0">
                          <a:solidFill>
                            <a:srgbClr val="7030A0"/>
                          </a:solidFill>
                          <a:hlinkClick r:id="rId4" action="ppaction://hlinksldjump"/>
                        </a:rPr>
                        <a:t>40</a:t>
                      </a:r>
                      <a:endParaRPr lang="ru-RU" sz="3600" b="1" dirty="0">
                        <a:solidFill>
                          <a:srgbClr val="7030A0"/>
                        </a:solidFill>
                      </a:endParaRPr>
                    </a:p>
                  </a:txBody>
                  <a:tcPr/>
                </a:tc>
                <a:tc>
                  <a:txBody>
                    <a:bodyPr/>
                    <a:lstStyle/>
                    <a:p>
                      <a:pPr algn="ctr"/>
                      <a:r>
                        <a:rPr lang="ru-RU" sz="3600" b="1" dirty="0" smtClean="0">
                          <a:solidFill>
                            <a:srgbClr val="7030A0"/>
                          </a:solidFill>
                          <a:hlinkClick r:id="rId5" action="ppaction://hlinksldjump"/>
                        </a:rPr>
                        <a:t>50</a:t>
                      </a:r>
                      <a:endParaRPr lang="ru-RU" sz="3600" b="1" dirty="0">
                        <a:solidFill>
                          <a:srgbClr val="7030A0"/>
                        </a:solidFill>
                      </a:endParaRPr>
                    </a:p>
                  </a:txBody>
                  <a:tcPr/>
                </a:tc>
              </a:tr>
              <a:tr h="1035851">
                <a:tc>
                  <a:txBody>
                    <a:bodyPr/>
                    <a:lstStyle/>
                    <a:p>
                      <a:pPr algn="ctr"/>
                      <a:r>
                        <a:rPr lang="ru-RU" sz="2800" b="1" i="1" dirty="0" smtClean="0"/>
                        <a:t>Военные операции</a:t>
                      </a:r>
                      <a:endParaRPr lang="ru-RU" sz="2800" b="1" i="1" dirty="0"/>
                    </a:p>
                  </a:txBody>
                  <a:tcPr/>
                </a:tc>
                <a:tc>
                  <a:txBody>
                    <a:bodyPr/>
                    <a:lstStyle/>
                    <a:p>
                      <a:pPr algn="ctr"/>
                      <a:r>
                        <a:rPr lang="ru-RU" sz="3600" b="1" dirty="0" smtClean="0">
                          <a:solidFill>
                            <a:srgbClr val="7030A0"/>
                          </a:solidFill>
                          <a:hlinkClick r:id="rId6" action="ppaction://hlinksldjump"/>
                        </a:rPr>
                        <a:t>10</a:t>
                      </a:r>
                      <a:endParaRPr lang="ru-RU" sz="3600" b="1" dirty="0">
                        <a:solidFill>
                          <a:srgbClr val="7030A0"/>
                        </a:solidFill>
                      </a:endParaRPr>
                    </a:p>
                  </a:txBody>
                  <a:tcPr/>
                </a:tc>
                <a:tc>
                  <a:txBody>
                    <a:bodyPr/>
                    <a:lstStyle/>
                    <a:p>
                      <a:pPr algn="ctr"/>
                      <a:r>
                        <a:rPr lang="ru-RU" sz="3600" b="1" dirty="0" smtClean="0">
                          <a:solidFill>
                            <a:srgbClr val="7030A0"/>
                          </a:solidFill>
                          <a:hlinkClick r:id="rId7" action="ppaction://hlinksldjump"/>
                        </a:rPr>
                        <a:t>20</a:t>
                      </a:r>
                      <a:endParaRPr lang="ru-RU" sz="3600" b="1" dirty="0">
                        <a:solidFill>
                          <a:srgbClr val="7030A0"/>
                        </a:solidFill>
                      </a:endParaRPr>
                    </a:p>
                  </a:txBody>
                  <a:tcPr/>
                </a:tc>
                <a:tc>
                  <a:txBody>
                    <a:bodyPr/>
                    <a:lstStyle/>
                    <a:p>
                      <a:pPr algn="ctr"/>
                      <a:r>
                        <a:rPr lang="ru-RU" sz="3600" b="1" dirty="0" smtClean="0">
                          <a:solidFill>
                            <a:srgbClr val="7030A0"/>
                          </a:solidFill>
                          <a:hlinkClick r:id="rId8" action="ppaction://hlinksldjump"/>
                        </a:rPr>
                        <a:t>30</a:t>
                      </a:r>
                      <a:endParaRPr lang="ru-RU" sz="3600" b="1" dirty="0">
                        <a:solidFill>
                          <a:srgbClr val="7030A0"/>
                        </a:solidFill>
                      </a:endParaRPr>
                    </a:p>
                  </a:txBody>
                  <a:tcPr/>
                </a:tc>
                <a:tc>
                  <a:txBody>
                    <a:bodyPr/>
                    <a:lstStyle/>
                    <a:p>
                      <a:pPr algn="ctr"/>
                      <a:r>
                        <a:rPr lang="ru-RU" sz="3600" b="1" dirty="0" smtClean="0">
                          <a:solidFill>
                            <a:srgbClr val="7030A0"/>
                          </a:solidFill>
                          <a:hlinkClick r:id="rId9" action="ppaction://hlinksldjump"/>
                        </a:rPr>
                        <a:t>40</a:t>
                      </a:r>
                      <a:endParaRPr lang="ru-RU" sz="3600" b="1" dirty="0">
                        <a:solidFill>
                          <a:srgbClr val="7030A0"/>
                        </a:solidFill>
                      </a:endParaRPr>
                    </a:p>
                  </a:txBody>
                  <a:tcPr/>
                </a:tc>
                <a:tc>
                  <a:txBody>
                    <a:bodyPr/>
                    <a:lstStyle/>
                    <a:p>
                      <a:pPr algn="ctr"/>
                      <a:r>
                        <a:rPr lang="ru-RU" sz="3600" b="1" dirty="0" smtClean="0">
                          <a:solidFill>
                            <a:srgbClr val="7030A0"/>
                          </a:solidFill>
                          <a:hlinkClick r:id="rId10" action="ppaction://hlinksldjump"/>
                        </a:rPr>
                        <a:t>50</a:t>
                      </a:r>
                      <a:endParaRPr lang="ru-RU" sz="3600" b="1" dirty="0">
                        <a:solidFill>
                          <a:srgbClr val="7030A0"/>
                        </a:solidFill>
                      </a:endParaRPr>
                    </a:p>
                  </a:txBody>
                  <a:tcPr/>
                </a:tc>
              </a:tr>
              <a:tr h="1035851">
                <a:tc>
                  <a:txBody>
                    <a:bodyPr/>
                    <a:lstStyle/>
                    <a:p>
                      <a:pPr algn="ctr"/>
                      <a:r>
                        <a:rPr lang="ru-RU" sz="2800" b="1" i="1" dirty="0" smtClean="0"/>
                        <a:t>Имена</a:t>
                      </a:r>
                      <a:endParaRPr lang="ru-RU" sz="2800" b="1" i="1" dirty="0"/>
                    </a:p>
                  </a:txBody>
                  <a:tcPr/>
                </a:tc>
                <a:tc>
                  <a:txBody>
                    <a:bodyPr/>
                    <a:lstStyle/>
                    <a:p>
                      <a:pPr algn="ctr"/>
                      <a:r>
                        <a:rPr lang="ru-RU" sz="3600" b="1" dirty="0" smtClean="0">
                          <a:solidFill>
                            <a:srgbClr val="7030A0"/>
                          </a:solidFill>
                          <a:hlinkClick r:id="rId11" action="ppaction://hlinksldjump"/>
                        </a:rPr>
                        <a:t>10</a:t>
                      </a:r>
                      <a:endParaRPr lang="ru-RU" sz="3600" b="1" dirty="0">
                        <a:solidFill>
                          <a:srgbClr val="7030A0"/>
                        </a:solidFill>
                      </a:endParaRPr>
                    </a:p>
                  </a:txBody>
                  <a:tcPr/>
                </a:tc>
                <a:tc>
                  <a:txBody>
                    <a:bodyPr/>
                    <a:lstStyle/>
                    <a:p>
                      <a:pPr algn="ctr"/>
                      <a:r>
                        <a:rPr lang="ru-RU" sz="3600" b="1" dirty="0" smtClean="0">
                          <a:solidFill>
                            <a:srgbClr val="7030A0"/>
                          </a:solidFill>
                          <a:hlinkClick r:id="rId12" action="ppaction://hlinksldjump"/>
                        </a:rPr>
                        <a:t>20</a:t>
                      </a:r>
                      <a:endParaRPr lang="ru-RU" sz="3600" b="1" dirty="0">
                        <a:solidFill>
                          <a:srgbClr val="7030A0"/>
                        </a:solidFill>
                      </a:endParaRPr>
                    </a:p>
                  </a:txBody>
                  <a:tcPr/>
                </a:tc>
                <a:tc>
                  <a:txBody>
                    <a:bodyPr/>
                    <a:lstStyle/>
                    <a:p>
                      <a:pPr algn="ctr"/>
                      <a:r>
                        <a:rPr lang="ru-RU" sz="3600" b="1" dirty="0" smtClean="0">
                          <a:solidFill>
                            <a:srgbClr val="7030A0"/>
                          </a:solidFill>
                          <a:hlinkClick r:id="rId13" action="ppaction://hlinksldjump"/>
                        </a:rPr>
                        <a:t>30</a:t>
                      </a:r>
                      <a:endParaRPr lang="ru-RU" sz="3600" b="1" dirty="0">
                        <a:solidFill>
                          <a:srgbClr val="7030A0"/>
                        </a:solidFill>
                      </a:endParaRPr>
                    </a:p>
                  </a:txBody>
                  <a:tcPr/>
                </a:tc>
                <a:tc>
                  <a:txBody>
                    <a:bodyPr/>
                    <a:lstStyle/>
                    <a:p>
                      <a:pPr algn="ctr"/>
                      <a:r>
                        <a:rPr lang="ru-RU" sz="3600" b="1" dirty="0" smtClean="0">
                          <a:solidFill>
                            <a:srgbClr val="7030A0"/>
                          </a:solidFill>
                          <a:hlinkClick r:id="rId14" action="ppaction://hlinksldjump"/>
                        </a:rPr>
                        <a:t>40</a:t>
                      </a:r>
                      <a:endParaRPr lang="ru-RU" sz="3600" b="1" dirty="0">
                        <a:solidFill>
                          <a:srgbClr val="7030A0"/>
                        </a:solidFill>
                      </a:endParaRPr>
                    </a:p>
                  </a:txBody>
                  <a:tcPr/>
                </a:tc>
                <a:tc>
                  <a:txBody>
                    <a:bodyPr/>
                    <a:lstStyle/>
                    <a:p>
                      <a:pPr algn="ctr"/>
                      <a:r>
                        <a:rPr lang="ru-RU" sz="3600" b="1" dirty="0" smtClean="0">
                          <a:solidFill>
                            <a:srgbClr val="7030A0"/>
                          </a:solidFill>
                          <a:hlinkClick r:id="rId15" action="ppaction://hlinksldjump"/>
                        </a:rPr>
                        <a:t>50</a:t>
                      </a:r>
                      <a:endParaRPr lang="ru-RU" sz="3600" b="1" dirty="0">
                        <a:solidFill>
                          <a:srgbClr val="7030A0"/>
                        </a:solidFill>
                      </a:endParaRPr>
                    </a:p>
                  </a:txBody>
                  <a:tcPr/>
                </a:tc>
              </a:tr>
              <a:tr h="1035851">
                <a:tc>
                  <a:txBody>
                    <a:bodyPr/>
                    <a:lstStyle/>
                    <a:p>
                      <a:pPr algn="ctr"/>
                      <a:r>
                        <a:rPr lang="ru-RU" sz="2800" b="1" i="1" dirty="0" smtClean="0"/>
                        <a:t>Цитаты</a:t>
                      </a:r>
                      <a:endParaRPr lang="ru-RU" sz="2800" b="1" i="1" dirty="0"/>
                    </a:p>
                  </a:txBody>
                  <a:tcPr/>
                </a:tc>
                <a:tc>
                  <a:txBody>
                    <a:bodyPr/>
                    <a:lstStyle/>
                    <a:p>
                      <a:pPr algn="ctr"/>
                      <a:r>
                        <a:rPr lang="ru-RU" sz="3600" b="1" dirty="0" smtClean="0">
                          <a:solidFill>
                            <a:srgbClr val="7030A0"/>
                          </a:solidFill>
                          <a:hlinkClick r:id="rId16" action="ppaction://hlinksldjump"/>
                        </a:rPr>
                        <a:t>10</a:t>
                      </a:r>
                      <a:endParaRPr lang="ru-RU" sz="3600" b="1" dirty="0">
                        <a:solidFill>
                          <a:srgbClr val="7030A0"/>
                        </a:solidFill>
                      </a:endParaRPr>
                    </a:p>
                  </a:txBody>
                  <a:tcPr/>
                </a:tc>
                <a:tc>
                  <a:txBody>
                    <a:bodyPr/>
                    <a:lstStyle/>
                    <a:p>
                      <a:pPr algn="ctr"/>
                      <a:r>
                        <a:rPr lang="ru-RU" sz="3600" b="1" dirty="0" smtClean="0">
                          <a:solidFill>
                            <a:srgbClr val="7030A0"/>
                          </a:solidFill>
                          <a:hlinkClick r:id="rId17" action="ppaction://hlinksldjump"/>
                        </a:rPr>
                        <a:t>20</a:t>
                      </a:r>
                      <a:endParaRPr lang="ru-RU" sz="3600" b="1" dirty="0">
                        <a:solidFill>
                          <a:srgbClr val="7030A0"/>
                        </a:solidFill>
                      </a:endParaRPr>
                    </a:p>
                  </a:txBody>
                  <a:tcPr/>
                </a:tc>
                <a:tc>
                  <a:txBody>
                    <a:bodyPr/>
                    <a:lstStyle/>
                    <a:p>
                      <a:pPr algn="ctr"/>
                      <a:r>
                        <a:rPr lang="ru-RU" sz="3600" b="1" dirty="0" smtClean="0">
                          <a:solidFill>
                            <a:srgbClr val="7030A0"/>
                          </a:solidFill>
                          <a:hlinkClick r:id="rId18" action="ppaction://hlinksldjump"/>
                        </a:rPr>
                        <a:t>30</a:t>
                      </a:r>
                      <a:endParaRPr lang="ru-RU" sz="3600" b="1" dirty="0">
                        <a:solidFill>
                          <a:srgbClr val="7030A0"/>
                        </a:solidFill>
                      </a:endParaRPr>
                    </a:p>
                  </a:txBody>
                  <a:tcPr/>
                </a:tc>
                <a:tc>
                  <a:txBody>
                    <a:bodyPr/>
                    <a:lstStyle/>
                    <a:p>
                      <a:pPr algn="ctr"/>
                      <a:r>
                        <a:rPr lang="ru-RU" sz="3600" b="1" dirty="0" smtClean="0">
                          <a:solidFill>
                            <a:srgbClr val="7030A0"/>
                          </a:solidFill>
                          <a:hlinkClick r:id="rId19" action="ppaction://hlinksldjump"/>
                        </a:rPr>
                        <a:t>40</a:t>
                      </a:r>
                      <a:endParaRPr lang="ru-RU" sz="3600" b="1" dirty="0">
                        <a:solidFill>
                          <a:srgbClr val="7030A0"/>
                        </a:solidFill>
                      </a:endParaRPr>
                    </a:p>
                  </a:txBody>
                  <a:tcPr/>
                </a:tc>
                <a:tc>
                  <a:txBody>
                    <a:bodyPr/>
                    <a:lstStyle/>
                    <a:p>
                      <a:pPr algn="ctr"/>
                      <a:r>
                        <a:rPr lang="ru-RU" sz="3600" b="1" dirty="0" smtClean="0">
                          <a:solidFill>
                            <a:srgbClr val="7030A0"/>
                          </a:solidFill>
                          <a:hlinkClick r:id="rId20" action="ppaction://hlinksldjump"/>
                        </a:rPr>
                        <a:t>50</a:t>
                      </a:r>
                      <a:endParaRPr lang="ru-RU" sz="3600" b="1" dirty="0">
                        <a:solidFill>
                          <a:srgbClr val="7030A0"/>
                        </a:solidFill>
                      </a:endParaRPr>
                    </a:p>
                  </a:txBody>
                  <a:tcPr/>
                </a:tc>
              </a:tr>
              <a:tr h="1035851">
                <a:tc>
                  <a:txBody>
                    <a:bodyPr/>
                    <a:lstStyle/>
                    <a:p>
                      <a:pPr algn="ctr"/>
                      <a:r>
                        <a:rPr lang="ru-RU" sz="2400" b="1" i="1" dirty="0" smtClean="0"/>
                        <a:t>Сопротивление</a:t>
                      </a:r>
                      <a:endParaRPr lang="ru-RU" sz="2400" b="1" i="1" dirty="0"/>
                    </a:p>
                  </a:txBody>
                  <a:tcPr/>
                </a:tc>
                <a:tc>
                  <a:txBody>
                    <a:bodyPr/>
                    <a:lstStyle/>
                    <a:p>
                      <a:pPr algn="ctr"/>
                      <a:r>
                        <a:rPr lang="ru-RU" sz="3600" b="1" dirty="0" smtClean="0">
                          <a:solidFill>
                            <a:srgbClr val="7030A0"/>
                          </a:solidFill>
                          <a:hlinkClick r:id="rId21" action="ppaction://hlinksldjump"/>
                        </a:rPr>
                        <a:t>10</a:t>
                      </a:r>
                      <a:endParaRPr lang="ru-RU" sz="3600" b="1" dirty="0">
                        <a:solidFill>
                          <a:srgbClr val="7030A0"/>
                        </a:solidFill>
                      </a:endParaRPr>
                    </a:p>
                  </a:txBody>
                  <a:tcPr/>
                </a:tc>
                <a:tc>
                  <a:txBody>
                    <a:bodyPr/>
                    <a:lstStyle/>
                    <a:p>
                      <a:pPr algn="ctr"/>
                      <a:r>
                        <a:rPr lang="ru-RU" sz="3600" b="1" dirty="0" smtClean="0">
                          <a:solidFill>
                            <a:srgbClr val="7030A0"/>
                          </a:solidFill>
                          <a:hlinkClick r:id="rId22" action="ppaction://hlinksldjump"/>
                        </a:rPr>
                        <a:t>20</a:t>
                      </a:r>
                      <a:endParaRPr lang="ru-RU" sz="3600" b="1" dirty="0">
                        <a:solidFill>
                          <a:srgbClr val="7030A0"/>
                        </a:solidFill>
                      </a:endParaRPr>
                    </a:p>
                  </a:txBody>
                  <a:tcPr/>
                </a:tc>
                <a:tc>
                  <a:txBody>
                    <a:bodyPr/>
                    <a:lstStyle/>
                    <a:p>
                      <a:pPr algn="ctr"/>
                      <a:r>
                        <a:rPr lang="ru-RU" sz="3600" b="1" dirty="0" smtClean="0">
                          <a:solidFill>
                            <a:srgbClr val="7030A0"/>
                          </a:solidFill>
                          <a:hlinkClick r:id="rId23" action="ppaction://hlinksldjump"/>
                        </a:rPr>
                        <a:t>30</a:t>
                      </a:r>
                      <a:endParaRPr lang="ru-RU" sz="3600" b="1" dirty="0">
                        <a:solidFill>
                          <a:srgbClr val="7030A0"/>
                        </a:solidFill>
                      </a:endParaRPr>
                    </a:p>
                  </a:txBody>
                  <a:tcPr/>
                </a:tc>
                <a:tc>
                  <a:txBody>
                    <a:bodyPr/>
                    <a:lstStyle/>
                    <a:p>
                      <a:pPr algn="ctr"/>
                      <a:r>
                        <a:rPr lang="ru-RU" sz="3600" b="1" dirty="0" smtClean="0">
                          <a:solidFill>
                            <a:srgbClr val="7030A0"/>
                          </a:solidFill>
                          <a:hlinkClick r:id="rId24" action="ppaction://hlinksldjump"/>
                        </a:rPr>
                        <a:t>40</a:t>
                      </a:r>
                      <a:endParaRPr lang="ru-RU" sz="3600" b="1" dirty="0">
                        <a:solidFill>
                          <a:srgbClr val="7030A0"/>
                        </a:solidFill>
                      </a:endParaRPr>
                    </a:p>
                  </a:txBody>
                  <a:tcPr/>
                </a:tc>
                <a:tc>
                  <a:txBody>
                    <a:bodyPr/>
                    <a:lstStyle/>
                    <a:p>
                      <a:pPr algn="ctr"/>
                      <a:r>
                        <a:rPr lang="ru-RU" sz="3600" b="1" dirty="0" smtClean="0">
                          <a:solidFill>
                            <a:srgbClr val="7030A0"/>
                          </a:solidFill>
                          <a:hlinkClick r:id="rId25" action="ppaction://hlinksldjump"/>
                        </a:rPr>
                        <a:t>50</a:t>
                      </a:r>
                      <a:endParaRPr lang="ru-RU" sz="3600" b="1" dirty="0">
                        <a:solidFill>
                          <a:srgbClr val="7030A0"/>
                        </a:solidFill>
                      </a:endParaRPr>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Тайфун</a:t>
            </a:r>
            <a:endParaRPr lang="ru-RU" dirty="0"/>
          </a:p>
        </p:txBody>
      </p:sp>
      <p:pic>
        <p:nvPicPr>
          <p:cNvPr id="4" name="Picture 2" descr="C:\Users\Маша\Searches\Desktop\360_F_148095164_iI42YlLlTaMCoNUnsB2HreZhaCjeR1nz.jpg">
            <a:hlinkClick r:id="rId2" action="ppaction://hlinksldjump"/>
          </p:cNvPr>
          <p:cNvPicPr>
            <a:picLocks noChangeAspect="1" noChangeArrowheads="1"/>
          </p:cNvPicPr>
          <p:nvPr/>
        </p:nvPicPr>
        <p:blipFill>
          <a:blip r:embed="rId3" cstate="print"/>
          <a:srcRect/>
          <a:stretch>
            <a:fillRect/>
          </a:stretch>
        </p:blipFill>
        <p:spPr bwMode="auto">
          <a:xfrm>
            <a:off x="7286644" y="5572140"/>
            <a:ext cx="1645920" cy="1097280"/>
          </a:xfrm>
          <a:prstGeom prst="rect">
            <a:avLst/>
          </a:prstGeom>
          <a:noFill/>
        </p:spPr>
      </p:pic>
      <p:pic>
        <p:nvPicPr>
          <p:cNvPr id="52225" name="Picture 1" descr="C:\Users\Маша\Searches\Desktop\scale_1200.jpg"/>
          <p:cNvPicPr>
            <a:picLocks noGrp="1" noChangeAspect="1" noChangeArrowheads="1"/>
          </p:cNvPicPr>
          <p:nvPr>
            <p:ph idx="1"/>
          </p:nvPr>
        </p:nvPicPr>
        <p:blipFill>
          <a:blip r:embed="rId4"/>
          <a:srcRect/>
          <a:stretch>
            <a:fillRect/>
          </a:stretch>
        </p:blipFill>
        <p:spPr bwMode="auto">
          <a:xfrm>
            <a:off x="1285852" y="1357298"/>
            <a:ext cx="5511065" cy="452596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Военные операции</a:t>
            </a:r>
            <a:endParaRPr lang="ru-RU" dirty="0">
              <a:solidFill>
                <a:srgbClr val="C00000"/>
              </a:solidFill>
            </a:endParaRPr>
          </a:p>
        </p:txBody>
      </p:sp>
      <p:sp>
        <p:nvSpPr>
          <p:cNvPr id="3" name="Содержимое 2"/>
          <p:cNvSpPr>
            <a:spLocks noGrp="1"/>
          </p:cNvSpPr>
          <p:nvPr>
            <p:ph idx="1"/>
          </p:nvPr>
        </p:nvSpPr>
        <p:spPr/>
        <p:txBody>
          <a:bodyPr/>
          <a:lstStyle/>
          <a:p>
            <a:pPr lvl="0"/>
            <a:r>
              <a:rPr lang="ru-RU" b="1" dirty="0" smtClean="0">
                <a:solidFill>
                  <a:schemeClr val="tx1"/>
                </a:solidFill>
              </a:rPr>
              <a:t>Какие военные операции завершили Великую Отечественную войну советского народа.</a:t>
            </a:r>
          </a:p>
          <a:p>
            <a:pPr>
              <a:buNone/>
            </a:pPr>
            <a:endParaRPr lang="ru-RU" dirty="0"/>
          </a:p>
        </p:txBody>
      </p:sp>
      <p:sp>
        <p:nvSpPr>
          <p:cNvPr id="5" name="Стрелка влево 4">
            <a:hlinkClick r:id="rId2" action="ppaction://hlinksldjump"/>
          </p:cNvPr>
          <p:cNvSpPr/>
          <p:nvPr/>
        </p:nvSpPr>
        <p:spPr>
          <a:xfrm>
            <a:off x="285720" y="6143644"/>
            <a:ext cx="1357322" cy="428628"/>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Берлинская операция</a:t>
            </a:r>
            <a:endParaRPr lang="ru-RU" dirty="0"/>
          </a:p>
        </p:txBody>
      </p:sp>
      <p:pic>
        <p:nvPicPr>
          <p:cNvPr id="50177" name="Picture 1" descr="C:\Users\Маша\Searches\Desktop\karta_0.jpg"/>
          <p:cNvPicPr>
            <a:picLocks noGrp="1" noChangeAspect="1" noChangeArrowheads="1"/>
          </p:cNvPicPr>
          <p:nvPr>
            <p:ph idx="1"/>
          </p:nvPr>
        </p:nvPicPr>
        <p:blipFill>
          <a:blip r:embed="rId2"/>
          <a:srcRect/>
          <a:stretch>
            <a:fillRect/>
          </a:stretch>
        </p:blipFill>
        <p:spPr bwMode="auto">
          <a:xfrm>
            <a:off x="571472" y="1214422"/>
            <a:ext cx="6034616" cy="4525962"/>
          </a:xfrm>
          <a:prstGeom prst="rect">
            <a:avLst/>
          </a:prstGeom>
          <a:noFill/>
        </p:spPr>
      </p:pic>
      <p:pic>
        <p:nvPicPr>
          <p:cNvPr id="5" name="Picture 2" descr="C:\Users\Маша\Searches\Desktop\360_F_148095164_iI42YlLlTaMCoNUnsB2HreZhaCjeR1nz.jpg">
            <a:hlinkClick r:id="rId3" action="ppaction://hlinksldjump"/>
          </p:cNvPr>
          <p:cNvPicPr>
            <a:picLocks noChangeAspect="1" noChangeArrowheads="1"/>
          </p:cNvPicPr>
          <p:nvPr/>
        </p:nvPicPr>
        <p:blipFill>
          <a:blip r:embed="rId4" cstate="print"/>
          <a:srcRect/>
          <a:stretch>
            <a:fillRect/>
          </a:stretch>
        </p:blipFill>
        <p:spPr bwMode="auto">
          <a:xfrm>
            <a:off x="7286644" y="5572140"/>
            <a:ext cx="1645920" cy="109728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Имена</a:t>
            </a:r>
            <a:endParaRPr lang="ru-RU" dirty="0">
              <a:solidFill>
                <a:srgbClr val="C00000"/>
              </a:solidFill>
            </a:endParaRPr>
          </a:p>
        </p:txBody>
      </p:sp>
      <p:sp>
        <p:nvSpPr>
          <p:cNvPr id="3" name="Содержимое 2"/>
          <p:cNvSpPr>
            <a:spLocks noGrp="1"/>
          </p:cNvSpPr>
          <p:nvPr>
            <p:ph idx="1"/>
          </p:nvPr>
        </p:nvSpPr>
        <p:spPr/>
        <p:txBody>
          <a:bodyPr/>
          <a:lstStyle/>
          <a:p>
            <a:r>
              <a:rPr lang="ru-RU" b="1" dirty="0" smtClean="0">
                <a:solidFill>
                  <a:schemeClr val="tx1"/>
                </a:solidFill>
              </a:rPr>
              <a:t>Выдающийся советский полководец, маршал СССР, четырежды герой Советского Союза, проявил себя как талантливый военачальник во всех крупных военных операциях, боевых действиях, сражениях Великой Отечественной войны. Принял капитуляцию Германии. Принимал Парад Победы в Москве.</a:t>
            </a:r>
          </a:p>
          <a:p>
            <a:endParaRPr lang="ru-RU" dirty="0"/>
          </a:p>
        </p:txBody>
      </p:sp>
      <p:sp>
        <p:nvSpPr>
          <p:cNvPr id="5" name="Стрелка влево 4">
            <a:hlinkClick r:id="rId2" action="ppaction://hlinksldjump"/>
          </p:cNvPr>
          <p:cNvSpPr/>
          <p:nvPr/>
        </p:nvSpPr>
        <p:spPr>
          <a:xfrm>
            <a:off x="285720" y="6143644"/>
            <a:ext cx="1357322" cy="428628"/>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Георгий Константинович Жуков</a:t>
            </a:r>
            <a:endParaRPr lang="ru-RU" dirty="0"/>
          </a:p>
        </p:txBody>
      </p:sp>
      <p:pic>
        <p:nvPicPr>
          <p:cNvPr id="76802" name="Picture 2" descr="C:\Users\Маша\Searches\Desktop\8_1+.jpg"/>
          <p:cNvPicPr>
            <a:picLocks noGrp="1" noChangeAspect="1" noChangeArrowheads="1"/>
          </p:cNvPicPr>
          <p:nvPr>
            <p:ph idx="1"/>
          </p:nvPr>
        </p:nvPicPr>
        <p:blipFill>
          <a:blip r:embed="rId2"/>
          <a:srcRect/>
          <a:stretch>
            <a:fillRect/>
          </a:stretch>
        </p:blipFill>
        <p:spPr bwMode="auto">
          <a:xfrm>
            <a:off x="714348" y="1428736"/>
            <a:ext cx="6034616" cy="4525962"/>
          </a:xfrm>
          <a:prstGeom prst="rect">
            <a:avLst/>
          </a:prstGeom>
          <a:noFill/>
        </p:spPr>
      </p:pic>
      <p:pic>
        <p:nvPicPr>
          <p:cNvPr id="5" name="Picture 2" descr="C:\Users\Маша\Searches\Desktop\360_F_148095164_iI42YlLlTaMCoNUnsB2HreZhaCjeR1nz.jpg">
            <a:hlinkClick r:id="rId3" action="ppaction://hlinksldjump"/>
          </p:cNvPr>
          <p:cNvPicPr>
            <a:picLocks noChangeAspect="1" noChangeArrowheads="1"/>
          </p:cNvPicPr>
          <p:nvPr/>
        </p:nvPicPr>
        <p:blipFill>
          <a:blip r:embed="rId4" cstate="print"/>
          <a:srcRect/>
          <a:stretch>
            <a:fillRect/>
          </a:stretch>
        </p:blipFill>
        <p:spPr bwMode="auto">
          <a:xfrm>
            <a:off x="7286644" y="5572140"/>
            <a:ext cx="1645920" cy="109728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Имена</a:t>
            </a:r>
            <a:endParaRPr lang="ru-RU" dirty="0">
              <a:solidFill>
                <a:srgbClr val="C00000"/>
              </a:solidFill>
            </a:endParaRPr>
          </a:p>
        </p:txBody>
      </p:sp>
      <p:sp>
        <p:nvSpPr>
          <p:cNvPr id="3" name="Содержимое 2"/>
          <p:cNvSpPr>
            <a:spLocks noGrp="1"/>
          </p:cNvSpPr>
          <p:nvPr>
            <p:ph idx="1"/>
          </p:nvPr>
        </p:nvSpPr>
        <p:spPr/>
        <p:txBody>
          <a:bodyPr/>
          <a:lstStyle/>
          <a:p>
            <a:r>
              <a:rPr lang="ru-RU" b="1" dirty="0" smtClean="0">
                <a:solidFill>
                  <a:schemeClr val="tx1"/>
                </a:solidFill>
              </a:rPr>
              <a:t>Советский разведчик, работал под видом немецкого журналиста в Германии, Японии. Передал точную дату нападения Германии на СССР, количество дивизий и общую схему немецкого плана военных действий. Ему посмертно было присвоено звание Героя Советского Союза.</a:t>
            </a:r>
          </a:p>
          <a:p>
            <a:endParaRPr lang="ru-RU" dirty="0"/>
          </a:p>
        </p:txBody>
      </p:sp>
      <p:sp>
        <p:nvSpPr>
          <p:cNvPr id="5" name="Стрелка влево 4">
            <a:hlinkClick r:id="rId2" action="ppaction://hlinksldjump"/>
          </p:cNvPr>
          <p:cNvSpPr/>
          <p:nvPr/>
        </p:nvSpPr>
        <p:spPr>
          <a:xfrm>
            <a:off x="285720" y="6143644"/>
            <a:ext cx="1357322" cy="428628"/>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Рихард</a:t>
            </a:r>
            <a:r>
              <a:rPr lang="ru-RU" dirty="0" smtClean="0"/>
              <a:t> </a:t>
            </a:r>
            <a:r>
              <a:rPr lang="ru-RU" dirty="0" err="1" smtClean="0"/>
              <a:t>Зорге</a:t>
            </a:r>
            <a:endParaRPr lang="ru-RU" dirty="0"/>
          </a:p>
        </p:txBody>
      </p:sp>
      <p:pic>
        <p:nvPicPr>
          <p:cNvPr id="77826" name="Picture 2" descr="C:\Users\Маша\Searches\Desktop\ZorgeR.jpg"/>
          <p:cNvPicPr>
            <a:picLocks noGrp="1" noChangeAspect="1" noChangeArrowheads="1"/>
          </p:cNvPicPr>
          <p:nvPr>
            <p:ph idx="1"/>
          </p:nvPr>
        </p:nvPicPr>
        <p:blipFill>
          <a:blip r:embed="rId2"/>
          <a:srcRect/>
          <a:stretch>
            <a:fillRect/>
          </a:stretch>
        </p:blipFill>
        <p:spPr bwMode="auto">
          <a:xfrm>
            <a:off x="1643042" y="1500174"/>
            <a:ext cx="3060700" cy="4445000"/>
          </a:xfrm>
          <a:prstGeom prst="rect">
            <a:avLst/>
          </a:prstGeom>
          <a:noFill/>
        </p:spPr>
      </p:pic>
      <p:pic>
        <p:nvPicPr>
          <p:cNvPr id="5" name="Picture 2" descr="C:\Users\Маша\Searches\Desktop\360_F_148095164_iI42YlLlTaMCoNUnsB2HreZhaCjeR1nz.jpg">
            <a:hlinkClick r:id="rId3" action="ppaction://hlinksldjump"/>
          </p:cNvPr>
          <p:cNvPicPr>
            <a:picLocks noChangeAspect="1" noChangeArrowheads="1"/>
          </p:cNvPicPr>
          <p:nvPr/>
        </p:nvPicPr>
        <p:blipFill>
          <a:blip r:embed="rId4" cstate="print"/>
          <a:srcRect/>
          <a:stretch>
            <a:fillRect/>
          </a:stretch>
        </p:blipFill>
        <p:spPr bwMode="auto">
          <a:xfrm>
            <a:off x="7286644" y="5572140"/>
            <a:ext cx="1645920" cy="109728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Имена</a:t>
            </a:r>
            <a:endParaRPr lang="ru-RU" dirty="0">
              <a:solidFill>
                <a:srgbClr val="C00000"/>
              </a:solidFill>
            </a:endParaRPr>
          </a:p>
        </p:txBody>
      </p:sp>
      <p:sp>
        <p:nvSpPr>
          <p:cNvPr id="3" name="Содержимое 2"/>
          <p:cNvSpPr>
            <a:spLocks noGrp="1"/>
          </p:cNvSpPr>
          <p:nvPr>
            <p:ph idx="1"/>
          </p:nvPr>
        </p:nvSpPr>
        <p:spPr/>
        <p:txBody>
          <a:bodyPr/>
          <a:lstStyle/>
          <a:p>
            <a:r>
              <a:rPr lang="ru-RU" b="1" dirty="0" smtClean="0">
                <a:solidFill>
                  <a:schemeClr val="tx1"/>
                </a:solidFill>
              </a:rPr>
              <a:t>Выдающийся </a:t>
            </a:r>
            <a:r>
              <a:rPr lang="ru-RU" b="1" dirty="0" smtClean="0">
                <a:solidFill>
                  <a:schemeClr val="tx1"/>
                </a:solidFill>
              </a:rPr>
              <a:t>композитор</a:t>
            </a:r>
            <a:r>
              <a:rPr lang="ru-RU" b="1" dirty="0" smtClean="0">
                <a:solidFill>
                  <a:schemeClr val="tx1"/>
                </a:solidFill>
              </a:rPr>
              <a:t>, </a:t>
            </a:r>
            <a:r>
              <a:rPr lang="ru-RU" b="1" dirty="0" smtClean="0">
                <a:solidFill>
                  <a:schemeClr val="tx1"/>
                </a:solidFill>
              </a:rPr>
              <a:t>автор </a:t>
            </a:r>
            <a:r>
              <a:rPr lang="ru-RU" b="1" dirty="0" smtClean="0">
                <a:solidFill>
                  <a:schemeClr val="tx1"/>
                </a:solidFill>
              </a:rPr>
              <a:t>всемирно известной </a:t>
            </a:r>
            <a:r>
              <a:rPr lang="ru-RU" b="1" dirty="0" smtClean="0">
                <a:solidFill>
                  <a:schemeClr val="tx1"/>
                </a:solidFill>
              </a:rPr>
              <a:t>Седьмой симфонии, посвященной </a:t>
            </a:r>
            <a:r>
              <a:rPr lang="ru-RU" b="1" dirty="0" smtClean="0">
                <a:solidFill>
                  <a:schemeClr val="tx1"/>
                </a:solidFill>
              </a:rPr>
              <a:t>блокадному </a:t>
            </a:r>
            <a:r>
              <a:rPr lang="ru-RU" b="1" dirty="0" smtClean="0">
                <a:solidFill>
                  <a:schemeClr val="tx1"/>
                </a:solidFill>
              </a:rPr>
              <a:t>городу.</a:t>
            </a:r>
            <a:endParaRPr lang="ru-RU" b="1" dirty="0" smtClean="0">
              <a:solidFill>
                <a:schemeClr val="tx1"/>
              </a:solidFill>
            </a:endParaRPr>
          </a:p>
          <a:p>
            <a:endParaRPr lang="ru-RU" dirty="0"/>
          </a:p>
        </p:txBody>
      </p:sp>
      <p:sp>
        <p:nvSpPr>
          <p:cNvPr id="5" name="Стрелка влево 4">
            <a:hlinkClick r:id="rId2" action="ppaction://hlinksldjump"/>
          </p:cNvPr>
          <p:cNvSpPr/>
          <p:nvPr/>
        </p:nvSpPr>
        <p:spPr>
          <a:xfrm>
            <a:off x="285720" y="6143644"/>
            <a:ext cx="1357322" cy="428628"/>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Дмитрий </a:t>
            </a:r>
            <a:r>
              <a:rPr lang="ru-RU" dirty="0" err="1" smtClean="0"/>
              <a:t>шостакович</a:t>
            </a:r>
            <a:endParaRPr lang="ru-RU" dirty="0"/>
          </a:p>
        </p:txBody>
      </p:sp>
      <p:pic>
        <p:nvPicPr>
          <p:cNvPr id="78850" name="Picture 2" descr="C:\Users\Маша\Searches\Desktop\unnamed.jpg"/>
          <p:cNvPicPr>
            <a:picLocks noGrp="1" noChangeAspect="1" noChangeArrowheads="1"/>
          </p:cNvPicPr>
          <p:nvPr>
            <p:ph idx="1"/>
          </p:nvPr>
        </p:nvPicPr>
        <p:blipFill>
          <a:blip r:embed="rId2"/>
          <a:srcRect/>
          <a:stretch>
            <a:fillRect/>
          </a:stretch>
        </p:blipFill>
        <p:spPr bwMode="auto">
          <a:xfrm>
            <a:off x="500034" y="1571612"/>
            <a:ext cx="4876800" cy="3657600"/>
          </a:xfrm>
          <a:prstGeom prst="rect">
            <a:avLst/>
          </a:prstGeom>
          <a:noFill/>
        </p:spPr>
      </p:pic>
      <p:pic>
        <p:nvPicPr>
          <p:cNvPr id="5" name="Picture 2" descr="C:\Users\Маша\Searches\Desktop\360_F_148095164_iI42YlLlTaMCoNUnsB2HreZhaCjeR1nz.jpg">
            <a:hlinkClick r:id="rId3" action="ppaction://hlinksldjump"/>
          </p:cNvPr>
          <p:cNvPicPr>
            <a:picLocks noChangeAspect="1" noChangeArrowheads="1"/>
          </p:cNvPicPr>
          <p:nvPr/>
        </p:nvPicPr>
        <p:blipFill>
          <a:blip r:embed="rId4" cstate="print"/>
          <a:srcRect/>
          <a:stretch>
            <a:fillRect/>
          </a:stretch>
        </p:blipFill>
        <p:spPr bwMode="auto">
          <a:xfrm>
            <a:off x="7286644" y="5617868"/>
            <a:ext cx="1645920" cy="109728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Имена</a:t>
            </a:r>
            <a:endParaRPr lang="ru-RU" dirty="0">
              <a:solidFill>
                <a:srgbClr val="C00000"/>
              </a:solidFill>
            </a:endParaRPr>
          </a:p>
        </p:txBody>
      </p:sp>
      <p:sp>
        <p:nvSpPr>
          <p:cNvPr id="3" name="Содержимое 2"/>
          <p:cNvSpPr>
            <a:spLocks noGrp="1"/>
          </p:cNvSpPr>
          <p:nvPr>
            <p:ph idx="1"/>
          </p:nvPr>
        </p:nvSpPr>
        <p:spPr/>
        <p:txBody>
          <a:bodyPr/>
          <a:lstStyle/>
          <a:p>
            <a:r>
              <a:rPr lang="ru-RU" b="1" dirty="0" smtClean="0">
                <a:solidFill>
                  <a:schemeClr val="tx1"/>
                </a:solidFill>
              </a:rPr>
              <a:t>Диктор Всесоюзного радио, народный артист СССР, чей голос стал символом военных лет.</a:t>
            </a:r>
          </a:p>
          <a:p>
            <a:pPr>
              <a:buNone/>
            </a:pPr>
            <a:endParaRPr lang="ru-RU" dirty="0"/>
          </a:p>
        </p:txBody>
      </p:sp>
      <p:sp>
        <p:nvSpPr>
          <p:cNvPr id="5" name="Стрелка влево 4">
            <a:hlinkClick r:id="rId2" action="ppaction://hlinksldjump"/>
          </p:cNvPr>
          <p:cNvSpPr/>
          <p:nvPr/>
        </p:nvSpPr>
        <p:spPr>
          <a:xfrm>
            <a:off x="285720" y="6143644"/>
            <a:ext cx="1357322" cy="428628"/>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Подвиги</a:t>
            </a:r>
            <a:endParaRPr lang="ru-RU" dirty="0">
              <a:solidFill>
                <a:srgbClr val="C00000"/>
              </a:solidFill>
            </a:endParaRPr>
          </a:p>
        </p:txBody>
      </p:sp>
      <p:sp>
        <p:nvSpPr>
          <p:cNvPr id="3" name="Содержимое 2"/>
          <p:cNvSpPr>
            <a:spLocks noGrp="1"/>
          </p:cNvSpPr>
          <p:nvPr>
            <p:ph idx="4294967295"/>
          </p:nvPr>
        </p:nvSpPr>
        <p:spPr>
          <a:xfrm>
            <a:off x="457200" y="1357298"/>
            <a:ext cx="8686800" cy="4722827"/>
          </a:xfrm>
        </p:spPr>
        <p:txBody>
          <a:bodyPr/>
          <a:lstStyle/>
          <a:p>
            <a:r>
              <a:rPr lang="ru-RU" b="1" dirty="0" smtClean="0">
                <a:solidFill>
                  <a:schemeClr val="tx1"/>
                </a:solidFill>
              </a:rPr>
              <a:t>В годы Великой Отечественной войны таких подвигов было совершено около 300. Среди тех, кто совершил такой подвиг, есть имена Александра Панкратова, Александра Матросова, Риммы </a:t>
            </a:r>
            <a:r>
              <a:rPr lang="ru-RU" b="1" dirty="0" err="1" smtClean="0">
                <a:solidFill>
                  <a:schemeClr val="tx1"/>
                </a:solidFill>
              </a:rPr>
              <a:t>Шергиновой</a:t>
            </a:r>
            <a:r>
              <a:rPr lang="ru-RU" b="1" dirty="0" smtClean="0">
                <a:solidFill>
                  <a:schemeClr val="tx1"/>
                </a:solidFill>
              </a:rPr>
              <a:t>, Петра Гужвина и многих других героев. За этот подвиг 152 человека были посмертно удостоены звания Героя Советского Союза. Какой подвиг они совершили?</a:t>
            </a:r>
            <a:endParaRPr lang="ru-RU" sz="3600" b="1" dirty="0" smtClean="0">
              <a:solidFill>
                <a:schemeClr val="tx1"/>
              </a:solidFill>
            </a:endParaRPr>
          </a:p>
          <a:p>
            <a:endParaRPr lang="ru-RU" dirty="0"/>
          </a:p>
        </p:txBody>
      </p:sp>
      <p:sp>
        <p:nvSpPr>
          <p:cNvPr id="5" name="Стрелка влево 4">
            <a:hlinkClick r:id="rId2" action="ppaction://hlinksldjump"/>
          </p:cNvPr>
          <p:cNvSpPr/>
          <p:nvPr/>
        </p:nvSpPr>
        <p:spPr>
          <a:xfrm>
            <a:off x="285720" y="6143644"/>
            <a:ext cx="1357322" cy="428628"/>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юрий</a:t>
            </a:r>
            <a:r>
              <a:rPr lang="ru-RU" dirty="0" smtClean="0"/>
              <a:t> </a:t>
            </a:r>
            <a:r>
              <a:rPr lang="ru-RU" dirty="0" err="1" smtClean="0"/>
              <a:t>левитан</a:t>
            </a:r>
            <a:endParaRPr lang="ru-RU" dirty="0"/>
          </a:p>
        </p:txBody>
      </p:sp>
      <p:pic>
        <p:nvPicPr>
          <p:cNvPr id="79874" name="Picture 2" descr="C:\Users\Маша\Searches\Desktop\hqdefault.jpg"/>
          <p:cNvPicPr>
            <a:picLocks noGrp="1" noChangeAspect="1" noChangeArrowheads="1"/>
          </p:cNvPicPr>
          <p:nvPr>
            <p:ph idx="1"/>
          </p:nvPr>
        </p:nvPicPr>
        <p:blipFill>
          <a:blip r:embed="rId2"/>
          <a:srcRect/>
          <a:stretch>
            <a:fillRect/>
          </a:stretch>
        </p:blipFill>
        <p:spPr bwMode="auto">
          <a:xfrm>
            <a:off x="785786" y="1571612"/>
            <a:ext cx="5619789" cy="4214842"/>
          </a:xfrm>
          <a:prstGeom prst="rect">
            <a:avLst/>
          </a:prstGeom>
          <a:noFill/>
        </p:spPr>
      </p:pic>
      <p:pic>
        <p:nvPicPr>
          <p:cNvPr id="5" name="Picture 2" descr="C:\Users\Маша\Searches\Desktop\360_F_148095164_iI42YlLlTaMCoNUnsB2HreZhaCjeR1nz.jpg">
            <a:hlinkClick r:id="rId3" action="ppaction://hlinksldjump"/>
          </p:cNvPr>
          <p:cNvPicPr>
            <a:picLocks noChangeAspect="1" noChangeArrowheads="1"/>
          </p:cNvPicPr>
          <p:nvPr/>
        </p:nvPicPr>
        <p:blipFill>
          <a:blip r:embed="rId4" cstate="print"/>
          <a:srcRect/>
          <a:stretch>
            <a:fillRect/>
          </a:stretch>
        </p:blipFill>
        <p:spPr bwMode="auto">
          <a:xfrm>
            <a:off x="7286644" y="5617868"/>
            <a:ext cx="1645920" cy="109728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Имена</a:t>
            </a:r>
            <a:endParaRPr lang="ru-RU" dirty="0">
              <a:solidFill>
                <a:srgbClr val="C00000"/>
              </a:solidFill>
            </a:endParaRPr>
          </a:p>
        </p:txBody>
      </p:sp>
      <p:sp>
        <p:nvSpPr>
          <p:cNvPr id="3" name="Содержимое 2"/>
          <p:cNvSpPr>
            <a:spLocks noGrp="1"/>
          </p:cNvSpPr>
          <p:nvPr>
            <p:ph idx="1"/>
          </p:nvPr>
        </p:nvSpPr>
        <p:spPr/>
        <p:txBody>
          <a:bodyPr/>
          <a:lstStyle/>
          <a:p>
            <a:r>
              <a:rPr lang="ru-RU" b="1" dirty="0" smtClean="0">
                <a:solidFill>
                  <a:schemeClr val="tx1"/>
                </a:solidFill>
              </a:rPr>
              <a:t>Летчик, Герой Советского Союза. Его образ запечатлен в книге Бориса Полевого “Повесть о настоящем человеке”. Несмотря на ранение и ампутацию ног, освоил протезы, добился возвращения в авиационный полк и сбил еще </a:t>
            </a:r>
            <a:r>
              <a:rPr lang="ru-RU" b="1" dirty="0" smtClean="0">
                <a:solidFill>
                  <a:schemeClr val="tx1"/>
                </a:solidFill>
              </a:rPr>
              <a:t>семь </a:t>
            </a:r>
            <a:r>
              <a:rPr lang="ru-RU" b="1" dirty="0" smtClean="0">
                <a:solidFill>
                  <a:schemeClr val="tx1"/>
                </a:solidFill>
              </a:rPr>
              <a:t>самолетов.</a:t>
            </a:r>
          </a:p>
          <a:p>
            <a:pPr>
              <a:buNone/>
            </a:pPr>
            <a:endParaRPr lang="ru-RU" dirty="0"/>
          </a:p>
        </p:txBody>
      </p:sp>
      <p:sp>
        <p:nvSpPr>
          <p:cNvPr id="5" name="Стрелка влево 4">
            <a:hlinkClick r:id="rId2" action="ppaction://hlinksldjump"/>
          </p:cNvPr>
          <p:cNvSpPr/>
          <p:nvPr/>
        </p:nvSpPr>
        <p:spPr>
          <a:xfrm>
            <a:off x="285720" y="6143644"/>
            <a:ext cx="1357322" cy="428628"/>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Алексей </a:t>
            </a:r>
            <a:r>
              <a:rPr lang="ru-RU" dirty="0" err="1" smtClean="0"/>
              <a:t>Маресьев</a:t>
            </a:r>
            <a:endParaRPr lang="ru-RU" dirty="0"/>
          </a:p>
        </p:txBody>
      </p:sp>
      <p:pic>
        <p:nvPicPr>
          <p:cNvPr id="80898" name="Picture 2" descr="C:\Users\Маша\Searches\Desktop\45ba87d2f25da70cddd236a80e5feb59.jpg"/>
          <p:cNvPicPr>
            <a:picLocks noGrp="1" noChangeAspect="1" noChangeArrowheads="1"/>
          </p:cNvPicPr>
          <p:nvPr>
            <p:ph idx="1"/>
          </p:nvPr>
        </p:nvPicPr>
        <p:blipFill>
          <a:blip r:embed="rId2"/>
          <a:srcRect/>
          <a:stretch>
            <a:fillRect/>
          </a:stretch>
        </p:blipFill>
        <p:spPr bwMode="auto">
          <a:xfrm>
            <a:off x="1540012" y="1652637"/>
            <a:ext cx="3205890" cy="4525962"/>
          </a:xfrm>
          <a:prstGeom prst="rect">
            <a:avLst/>
          </a:prstGeom>
          <a:noFill/>
        </p:spPr>
      </p:pic>
      <p:pic>
        <p:nvPicPr>
          <p:cNvPr id="5" name="Picture 2" descr="C:\Users\Маша\Searches\Desktop\360_F_148095164_iI42YlLlTaMCoNUnsB2HreZhaCjeR1nz.jpg">
            <a:hlinkClick r:id="rId3" action="ppaction://hlinksldjump"/>
          </p:cNvPr>
          <p:cNvPicPr>
            <a:picLocks noChangeAspect="1" noChangeArrowheads="1"/>
          </p:cNvPicPr>
          <p:nvPr/>
        </p:nvPicPr>
        <p:blipFill>
          <a:blip r:embed="rId4" cstate="print"/>
          <a:srcRect/>
          <a:stretch>
            <a:fillRect/>
          </a:stretch>
        </p:blipFill>
        <p:spPr bwMode="auto">
          <a:xfrm>
            <a:off x="7286644" y="5617868"/>
            <a:ext cx="1645920" cy="109728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Цитаты</a:t>
            </a:r>
            <a:endParaRPr lang="ru-RU" dirty="0">
              <a:solidFill>
                <a:srgbClr val="C00000"/>
              </a:solidFill>
            </a:endParaRPr>
          </a:p>
        </p:txBody>
      </p:sp>
      <p:sp>
        <p:nvSpPr>
          <p:cNvPr id="3" name="Содержимое 2"/>
          <p:cNvSpPr>
            <a:spLocks noGrp="1"/>
          </p:cNvSpPr>
          <p:nvPr>
            <p:ph idx="1"/>
          </p:nvPr>
        </p:nvSpPr>
        <p:spPr/>
        <p:txBody>
          <a:bodyPr/>
          <a:lstStyle/>
          <a:p>
            <a:pPr lvl="0"/>
            <a:r>
              <a:rPr lang="ru-RU" b="1" dirty="0" smtClean="0">
                <a:solidFill>
                  <a:schemeClr val="tx1"/>
                </a:solidFill>
              </a:rPr>
              <a:t>“Наше дело правое. Враг будет разбит. Победа будет за нами!”. Эти слова были сказаны одним из руководителей нашего государства во время выступления по радио 22 июня 1941 г.</a:t>
            </a:r>
          </a:p>
          <a:p>
            <a:endParaRPr lang="ru-RU" dirty="0"/>
          </a:p>
        </p:txBody>
      </p:sp>
      <p:sp>
        <p:nvSpPr>
          <p:cNvPr id="5" name="Стрелка влево 4">
            <a:hlinkClick r:id="rId2" action="ppaction://hlinksldjump"/>
          </p:cNvPr>
          <p:cNvSpPr/>
          <p:nvPr/>
        </p:nvSpPr>
        <p:spPr>
          <a:xfrm>
            <a:off x="285720" y="6143644"/>
            <a:ext cx="1357322" cy="428628"/>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Вячеслав Молотов</a:t>
            </a:r>
            <a:endParaRPr lang="ru-RU" dirty="0"/>
          </a:p>
        </p:txBody>
      </p:sp>
      <p:pic>
        <p:nvPicPr>
          <p:cNvPr id="81922" name="Picture 2" descr="C:\Users\Маша\Searches\Desktop\Vyacheslav_Molotov.jpg"/>
          <p:cNvPicPr>
            <a:picLocks noGrp="1" noChangeAspect="1" noChangeArrowheads="1"/>
          </p:cNvPicPr>
          <p:nvPr>
            <p:ph idx="1"/>
          </p:nvPr>
        </p:nvPicPr>
        <p:blipFill>
          <a:blip r:embed="rId2"/>
          <a:srcRect/>
          <a:stretch>
            <a:fillRect/>
          </a:stretch>
        </p:blipFill>
        <p:spPr bwMode="auto">
          <a:xfrm>
            <a:off x="1357290" y="1357298"/>
            <a:ext cx="3175000" cy="4152900"/>
          </a:xfrm>
          <a:prstGeom prst="rect">
            <a:avLst/>
          </a:prstGeom>
          <a:noFill/>
        </p:spPr>
      </p:pic>
      <p:pic>
        <p:nvPicPr>
          <p:cNvPr id="5" name="Picture 2" descr="C:\Users\Маша\Searches\Desktop\360_F_148095164_iI42YlLlTaMCoNUnsB2HreZhaCjeR1nz.jpg">
            <a:hlinkClick r:id="rId3" action="ppaction://hlinksldjump"/>
          </p:cNvPr>
          <p:cNvPicPr>
            <a:picLocks noChangeAspect="1" noChangeArrowheads="1"/>
          </p:cNvPicPr>
          <p:nvPr/>
        </p:nvPicPr>
        <p:blipFill>
          <a:blip r:embed="rId4" cstate="print"/>
          <a:srcRect/>
          <a:stretch>
            <a:fillRect/>
          </a:stretch>
        </p:blipFill>
        <p:spPr bwMode="auto">
          <a:xfrm>
            <a:off x="7286644" y="5617868"/>
            <a:ext cx="1645920" cy="109728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Цитаты</a:t>
            </a:r>
            <a:endParaRPr lang="ru-RU" dirty="0">
              <a:solidFill>
                <a:srgbClr val="C00000"/>
              </a:solidFill>
            </a:endParaRPr>
          </a:p>
        </p:txBody>
      </p:sp>
      <p:sp>
        <p:nvSpPr>
          <p:cNvPr id="3" name="Содержимое 2"/>
          <p:cNvSpPr>
            <a:spLocks noGrp="1"/>
          </p:cNvSpPr>
          <p:nvPr>
            <p:ph idx="1"/>
          </p:nvPr>
        </p:nvSpPr>
        <p:spPr/>
        <p:txBody>
          <a:bodyPr/>
          <a:lstStyle/>
          <a:p>
            <a:pPr lvl="0"/>
            <a:r>
              <a:rPr lang="ru-RU" b="1" dirty="0" smtClean="0">
                <a:solidFill>
                  <a:schemeClr val="tx1"/>
                </a:solidFill>
              </a:rPr>
              <a:t>“Велика Россия, а отступать некуда – позади Москва!”. Эти слова принадлежат одному их героев панфиловцев, в период битвы за Москву.</a:t>
            </a:r>
          </a:p>
          <a:p>
            <a:endParaRPr lang="ru-RU" dirty="0"/>
          </a:p>
        </p:txBody>
      </p:sp>
      <p:sp>
        <p:nvSpPr>
          <p:cNvPr id="5" name="Стрелка влево 4">
            <a:hlinkClick r:id="rId2" action="ppaction://hlinksldjump"/>
          </p:cNvPr>
          <p:cNvSpPr/>
          <p:nvPr/>
        </p:nvSpPr>
        <p:spPr>
          <a:xfrm>
            <a:off x="285720" y="6143644"/>
            <a:ext cx="1357322" cy="428628"/>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Политрук Василий клочков</a:t>
            </a:r>
            <a:endParaRPr lang="ru-RU" dirty="0"/>
          </a:p>
        </p:txBody>
      </p:sp>
      <p:pic>
        <p:nvPicPr>
          <p:cNvPr id="82946" name="Picture 2" descr="C:\Users\Маша\Searches\Desktop\Клочков,_Василий_Георгиевич.jpg"/>
          <p:cNvPicPr>
            <a:picLocks noGrp="1" noChangeAspect="1" noChangeArrowheads="1"/>
          </p:cNvPicPr>
          <p:nvPr>
            <p:ph idx="1"/>
          </p:nvPr>
        </p:nvPicPr>
        <p:blipFill>
          <a:blip r:embed="rId2"/>
          <a:srcRect/>
          <a:stretch>
            <a:fillRect/>
          </a:stretch>
        </p:blipFill>
        <p:spPr bwMode="auto">
          <a:xfrm>
            <a:off x="928662" y="1357298"/>
            <a:ext cx="3685293" cy="4643470"/>
          </a:xfrm>
          <a:prstGeom prst="rect">
            <a:avLst/>
          </a:prstGeom>
          <a:noFill/>
        </p:spPr>
      </p:pic>
      <p:pic>
        <p:nvPicPr>
          <p:cNvPr id="5" name="Picture 2" descr="C:\Users\Маша\Searches\Desktop\360_F_148095164_iI42YlLlTaMCoNUnsB2HreZhaCjeR1nz.jpg">
            <a:hlinkClick r:id="rId3" action="ppaction://hlinksldjump"/>
          </p:cNvPr>
          <p:cNvPicPr>
            <a:picLocks noChangeAspect="1" noChangeArrowheads="1"/>
          </p:cNvPicPr>
          <p:nvPr/>
        </p:nvPicPr>
        <p:blipFill>
          <a:blip r:embed="rId4" cstate="print"/>
          <a:srcRect/>
          <a:stretch>
            <a:fillRect/>
          </a:stretch>
        </p:blipFill>
        <p:spPr bwMode="auto">
          <a:xfrm>
            <a:off x="7286644" y="5617868"/>
            <a:ext cx="1645920" cy="109728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Цитаты</a:t>
            </a:r>
            <a:endParaRPr lang="ru-RU" dirty="0">
              <a:solidFill>
                <a:srgbClr val="C00000"/>
              </a:solidFill>
            </a:endParaRPr>
          </a:p>
        </p:txBody>
      </p:sp>
      <p:sp>
        <p:nvSpPr>
          <p:cNvPr id="3" name="Содержимое 2"/>
          <p:cNvSpPr>
            <a:spLocks noGrp="1"/>
          </p:cNvSpPr>
          <p:nvPr>
            <p:ph idx="1"/>
          </p:nvPr>
        </p:nvSpPr>
        <p:spPr/>
        <p:txBody>
          <a:bodyPr>
            <a:normAutofit fontScale="92500" lnSpcReduction="20000"/>
          </a:bodyPr>
          <a:lstStyle/>
          <a:p>
            <a:pPr lvl="0"/>
            <a:r>
              <a:rPr lang="ru-RU" b="1" dirty="0" smtClean="0">
                <a:solidFill>
                  <a:schemeClr val="tx1"/>
                </a:solidFill>
              </a:rPr>
              <a:t>“Я знаю, что мы победим, а вас ждет смерть и проклятие всех народов!”, “Выше голову, товарищи! Победа близка!”. Эти слова произнес советский ученый, военный инженер, генерал – лейтенант, профессор. В начале войны попал в немецкий плен. Находился в концлагере Маутхаузен. Отказался перейти на службу к гитлеровцам. Фашисты казнили его в 1945 г. за подпольную деятельность. Его поставили раздетого на морозе и стали поливать водой из пожарного шланга.</a:t>
            </a:r>
          </a:p>
          <a:p>
            <a:endParaRPr lang="ru-RU" dirty="0"/>
          </a:p>
        </p:txBody>
      </p:sp>
      <p:sp>
        <p:nvSpPr>
          <p:cNvPr id="5" name="Стрелка влево 4">
            <a:hlinkClick r:id="rId2" action="ppaction://hlinksldjump"/>
          </p:cNvPr>
          <p:cNvSpPr/>
          <p:nvPr/>
        </p:nvSpPr>
        <p:spPr>
          <a:xfrm>
            <a:off x="285720" y="6143644"/>
            <a:ext cx="1357322" cy="428628"/>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Дмитрий </a:t>
            </a:r>
            <a:r>
              <a:rPr lang="ru-RU" dirty="0" err="1" smtClean="0"/>
              <a:t>карбышев</a:t>
            </a:r>
            <a:endParaRPr lang="ru-RU" dirty="0"/>
          </a:p>
        </p:txBody>
      </p:sp>
      <p:pic>
        <p:nvPicPr>
          <p:cNvPr id="83970" name="Picture 2" descr="C:\Users\Маша\Searches\Desktop\4.jpg"/>
          <p:cNvPicPr>
            <a:picLocks noGrp="1" noChangeAspect="1" noChangeArrowheads="1"/>
          </p:cNvPicPr>
          <p:nvPr>
            <p:ph idx="1"/>
          </p:nvPr>
        </p:nvPicPr>
        <p:blipFill>
          <a:blip r:embed="rId2"/>
          <a:srcRect/>
          <a:stretch>
            <a:fillRect/>
          </a:stretch>
        </p:blipFill>
        <p:spPr bwMode="auto">
          <a:xfrm>
            <a:off x="357158" y="1428736"/>
            <a:ext cx="8046155" cy="4525962"/>
          </a:xfrm>
          <a:prstGeom prst="rect">
            <a:avLst/>
          </a:prstGeom>
          <a:noFill/>
        </p:spPr>
      </p:pic>
      <p:pic>
        <p:nvPicPr>
          <p:cNvPr id="5" name="Picture 2" descr="C:\Users\Маша\Searches\Desktop\360_F_148095164_iI42YlLlTaMCoNUnsB2HreZhaCjeR1nz.jpg">
            <a:hlinkClick r:id="rId3" action="ppaction://hlinksldjump"/>
          </p:cNvPr>
          <p:cNvPicPr>
            <a:picLocks noChangeAspect="1" noChangeArrowheads="1"/>
          </p:cNvPicPr>
          <p:nvPr/>
        </p:nvPicPr>
        <p:blipFill>
          <a:blip r:embed="rId4" cstate="print"/>
          <a:srcRect/>
          <a:stretch>
            <a:fillRect/>
          </a:stretch>
        </p:blipFill>
        <p:spPr bwMode="auto">
          <a:xfrm>
            <a:off x="7498080" y="5760720"/>
            <a:ext cx="1645920" cy="109728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Цитаты</a:t>
            </a:r>
            <a:endParaRPr lang="ru-RU" dirty="0">
              <a:solidFill>
                <a:srgbClr val="C00000"/>
              </a:solidFill>
            </a:endParaRPr>
          </a:p>
        </p:txBody>
      </p:sp>
      <p:sp>
        <p:nvSpPr>
          <p:cNvPr id="3" name="Содержимое 2"/>
          <p:cNvSpPr>
            <a:spLocks noGrp="1"/>
          </p:cNvSpPr>
          <p:nvPr>
            <p:ph idx="1"/>
          </p:nvPr>
        </p:nvSpPr>
        <p:spPr/>
        <p:txBody>
          <a:bodyPr/>
          <a:lstStyle/>
          <a:p>
            <a:pPr lvl="0"/>
            <a:r>
              <a:rPr lang="ru-RU" b="1" dirty="0" smtClean="0">
                <a:solidFill>
                  <a:schemeClr val="tx1"/>
                </a:solidFill>
              </a:rPr>
              <a:t>“Я умираю, но не сдаюсь! Прощай Родина!”, “Умрем, но из крепости не уйдем!”. Эти и другие надписи на стенах, были сделаны пограничниками одной из крепостей во время героической обороны.</a:t>
            </a:r>
          </a:p>
          <a:p>
            <a:endParaRPr lang="ru-RU" dirty="0"/>
          </a:p>
        </p:txBody>
      </p:sp>
      <p:sp>
        <p:nvSpPr>
          <p:cNvPr id="5" name="Стрелка влево 4">
            <a:hlinkClick r:id="rId2" action="ppaction://hlinksldjump"/>
          </p:cNvPr>
          <p:cNvSpPr/>
          <p:nvPr/>
        </p:nvSpPr>
        <p:spPr>
          <a:xfrm>
            <a:off x="285720" y="6143644"/>
            <a:ext cx="1357322" cy="428628"/>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Александр Матросов</a:t>
            </a:r>
            <a:endParaRPr lang="ru-RU" dirty="0"/>
          </a:p>
        </p:txBody>
      </p:sp>
      <p:sp>
        <p:nvSpPr>
          <p:cNvPr id="3" name="Содержимое 2"/>
          <p:cNvSpPr>
            <a:spLocks noGrp="1"/>
          </p:cNvSpPr>
          <p:nvPr>
            <p:ph idx="1"/>
          </p:nvPr>
        </p:nvSpPr>
        <p:spPr/>
        <p:txBody>
          <a:bodyPr/>
          <a:lstStyle/>
          <a:p>
            <a:r>
              <a:rPr lang="ru-RU" dirty="0" smtClean="0"/>
              <a:t>Закрыл своим телом амбразуру вражеского дзота</a:t>
            </a:r>
            <a:endParaRPr lang="ru-RU" dirty="0"/>
          </a:p>
        </p:txBody>
      </p:sp>
      <p:pic>
        <p:nvPicPr>
          <p:cNvPr id="7170" name="Picture 2" descr="C:\Users\Маша\Searches\Desktop\360_F_148095164_iI42YlLlTaMCoNUnsB2HreZhaCjeR1nz.jpg">
            <a:hlinkClick r:id="rId2" action="ppaction://hlinksldjump"/>
          </p:cNvPr>
          <p:cNvPicPr>
            <a:picLocks noChangeAspect="1" noChangeArrowheads="1"/>
          </p:cNvPicPr>
          <p:nvPr/>
        </p:nvPicPr>
        <p:blipFill>
          <a:blip r:embed="rId3" cstate="print"/>
          <a:srcRect/>
          <a:stretch>
            <a:fillRect/>
          </a:stretch>
        </p:blipFill>
        <p:spPr bwMode="auto">
          <a:xfrm>
            <a:off x="7072330" y="5214950"/>
            <a:ext cx="1645920" cy="1097280"/>
          </a:xfrm>
          <a:prstGeom prst="rect">
            <a:avLst/>
          </a:prstGeom>
          <a:noFill/>
        </p:spPr>
      </p:pic>
      <p:pic>
        <p:nvPicPr>
          <p:cNvPr id="7171" name="Picture 3" descr="C:\Users\Маша\Searches\Desktop\images.jpg"/>
          <p:cNvPicPr>
            <a:picLocks noChangeAspect="1" noChangeArrowheads="1"/>
          </p:cNvPicPr>
          <p:nvPr/>
        </p:nvPicPr>
        <p:blipFill>
          <a:blip r:embed="rId4"/>
          <a:srcRect/>
          <a:stretch>
            <a:fillRect/>
          </a:stretch>
        </p:blipFill>
        <p:spPr bwMode="auto">
          <a:xfrm>
            <a:off x="714348" y="2857496"/>
            <a:ext cx="4643470" cy="3286951"/>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Брестская крепость</a:t>
            </a:r>
            <a:endParaRPr lang="ru-RU" dirty="0"/>
          </a:p>
        </p:txBody>
      </p:sp>
      <p:pic>
        <p:nvPicPr>
          <p:cNvPr id="84994" name="Picture 2" descr="C:\Users\Маша\Searches\Desktop\brest-brestskaya-krepost-1.jpg"/>
          <p:cNvPicPr>
            <a:picLocks noGrp="1" noChangeAspect="1" noChangeArrowheads="1"/>
          </p:cNvPicPr>
          <p:nvPr>
            <p:ph idx="1"/>
          </p:nvPr>
        </p:nvPicPr>
        <p:blipFill>
          <a:blip r:embed="rId2"/>
          <a:srcRect/>
          <a:stretch>
            <a:fillRect/>
          </a:stretch>
        </p:blipFill>
        <p:spPr bwMode="auto">
          <a:xfrm>
            <a:off x="571472" y="1571612"/>
            <a:ext cx="7143750" cy="3905250"/>
          </a:xfrm>
          <a:prstGeom prst="rect">
            <a:avLst/>
          </a:prstGeom>
          <a:noFill/>
        </p:spPr>
      </p:pic>
      <p:pic>
        <p:nvPicPr>
          <p:cNvPr id="5" name="Picture 2" descr="C:\Users\Маша\Searches\Desktop\360_F_148095164_iI42YlLlTaMCoNUnsB2HreZhaCjeR1nz.jpg"/>
          <p:cNvPicPr>
            <a:picLocks noChangeAspect="1" noChangeArrowheads="1"/>
          </p:cNvPicPr>
          <p:nvPr/>
        </p:nvPicPr>
        <p:blipFill>
          <a:blip r:embed="rId3" cstate="print"/>
          <a:srcRect/>
          <a:stretch>
            <a:fillRect/>
          </a:stretch>
        </p:blipFill>
        <p:spPr bwMode="auto">
          <a:xfrm>
            <a:off x="7286644" y="5572140"/>
            <a:ext cx="1645920" cy="109728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Цитаты</a:t>
            </a:r>
            <a:endParaRPr lang="ru-RU" dirty="0">
              <a:solidFill>
                <a:srgbClr val="C00000"/>
              </a:solidFill>
            </a:endParaRPr>
          </a:p>
        </p:txBody>
      </p:sp>
      <p:sp>
        <p:nvSpPr>
          <p:cNvPr id="3" name="Содержимое 2"/>
          <p:cNvSpPr>
            <a:spLocks noGrp="1"/>
          </p:cNvSpPr>
          <p:nvPr>
            <p:ph idx="1"/>
          </p:nvPr>
        </p:nvSpPr>
        <p:spPr/>
        <p:txBody>
          <a:bodyPr/>
          <a:lstStyle/>
          <a:p>
            <a:pPr lvl="0"/>
            <a:r>
              <a:rPr lang="ru-RU" b="1" dirty="0" smtClean="0">
                <a:solidFill>
                  <a:schemeClr val="tx1"/>
                </a:solidFill>
              </a:rPr>
              <a:t>“Имя твое неизвестно. Подвиг твой бессмертен”. Надпись на могиле, возле которой находится пост № - 1.</a:t>
            </a:r>
          </a:p>
          <a:p>
            <a:pPr>
              <a:buNone/>
            </a:pPr>
            <a:endParaRPr lang="ru-RU" dirty="0"/>
          </a:p>
        </p:txBody>
      </p:sp>
      <p:sp>
        <p:nvSpPr>
          <p:cNvPr id="5" name="Стрелка влево 4">
            <a:hlinkClick r:id="rId2" action="ppaction://hlinksldjump"/>
          </p:cNvPr>
          <p:cNvSpPr/>
          <p:nvPr/>
        </p:nvSpPr>
        <p:spPr>
          <a:xfrm>
            <a:off x="285720" y="6143644"/>
            <a:ext cx="1357322" cy="428628"/>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6018" name="Picture 2" descr="C:\Users\Маша\Searches\Desktop\c8dcdb9a8bbb2ccfab5b81cca900160d.jpg"/>
          <p:cNvPicPr>
            <a:picLocks noGrp="1" noChangeAspect="1" noChangeArrowheads="1"/>
          </p:cNvPicPr>
          <p:nvPr>
            <p:ph idx="1"/>
          </p:nvPr>
        </p:nvPicPr>
        <p:blipFill>
          <a:blip r:embed="rId2"/>
          <a:srcRect/>
          <a:stretch>
            <a:fillRect/>
          </a:stretch>
        </p:blipFill>
        <p:spPr bwMode="auto">
          <a:xfrm>
            <a:off x="785786" y="1428736"/>
            <a:ext cx="5143500" cy="3429000"/>
          </a:xfrm>
          <a:prstGeom prst="rect">
            <a:avLst/>
          </a:prstGeom>
          <a:noFill/>
        </p:spPr>
      </p:pic>
      <p:pic>
        <p:nvPicPr>
          <p:cNvPr id="5" name="Picture 2" descr="C:\Users\Маша\Searches\Desktop\360_F_148095164_iI42YlLlTaMCoNUnsB2HreZhaCjeR1nz.jpg">
            <a:hlinkClick r:id="rId3" action="ppaction://hlinksldjump"/>
          </p:cNvPr>
          <p:cNvPicPr>
            <a:picLocks noChangeAspect="1" noChangeArrowheads="1"/>
          </p:cNvPicPr>
          <p:nvPr/>
        </p:nvPicPr>
        <p:blipFill>
          <a:blip r:embed="rId4" cstate="print"/>
          <a:srcRect/>
          <a:stretch>
            <a:fillRect/>
          </a:stretch>
        </p:blipFill>
        <p:spPr bwMode="auto">
          <a:xfrm>
            <a:off x="7286644" y="5572140"/>
            <a:ext cx="1645920" cy="109728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Сопротивление</a:t>
            </a:r>
            <a:endParaRPr lang="ru-RU" dirty="0">
              <a:solidFill>
                <a:srgbClr val="C00000"/>
              </a:solidFill>
            </a:endParaRPr>
          </a:p>
        </p:txBody>
      </p:sp>
      <p:sp>
        <p:nvSpPr>
          <p:cNvPr id="3" name="Содержимое 2"/>
          <p:cNvSpPr>
            <a:spLocks noGrp="1"/>
          </p:cNvSpPr>
          <p:nvPr>
            <p:ph idx="1"/>
          </p:nvPr>
        </p:nvSpPr>
        <p:spPr/>
        <p:txBody>
          <a:bodyPr/>
          <a:lstStyle/>
          <a:p>
            <a:pPr lvl="0"/>
            <a:r>
              <a:rPr lang="ru-RU" b="1" dirty="0" smtClean="0">
                <a:solidFill>
                  <a:schemeClr val="tx1"/>
                </a:solidFill>
              </a:rPr>
              <a:t>Знаменитая советская партизанка, известная под псевдонимом “Таня”. Вела борьбу с оккупантами в Подмосковье. Была казнена фашистами в деревне Петрищево. Герой Советского Союза (посмертно).</a:t>
            </a:r>
          </a:p>
          <a:p>
            <a:endParaRPr lang="ru-RU" dirty="0"/>
          </a:p>
        </p:txBody>
      </p:sp>
      <p:sp>
        <p:nvSpPr>
          <p:cNvPr id="5" name="Стрелка влево 4">
            <a:hlinkClick r:id="rId2" action="ppaction://hlinksldjump"/>
          </p:cNvPr>
          <p:cNvSpPr/>
          <p:nvPr/>
        </p:nvSpPr>
        <p:spPr>
          <a:xfrm>
            <a:off x="285720" y="6143644"/>
            <a:ext cx="1357322" cy="428628"/>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Зоя Космодемьянская</a:t>
            </a:r>
            <a:endParaRPr lang="ru-RU" dirty="0"/>
          </a:p>
        </p:txBody>
      </p:sp>
      <p:pic>
        <p:nvPicPr>
          <p:cNvPr id="4" name="Picture 2" descr="C:\Users\Маша\Searches\Desktop\360_F_148095164_iI42YlLlTaMCoNUnsB2HreZhaCjeR1nz.jpg">
            <a:hlinkClick r:id="rId2" action="ppaction://hlinksldjump"/>
          </p:cNvPr>
          <p:cNvPicPr>
            <a:picLocks noChangeAspect="1" noChangeArrowheads="1"/>
          </p:cNvPicPr>
          <p:nvPr/>
        </p:nvPicPr>
        <p:blipFill>
          <a:blip r:embed="rId3" cstate="print"/>
          <a:srcRect/>
          <a:stretch>
            <a:fillRect/>
          </a:stretch>
        </p:blipFill>
        <p:spPr bwMode="auto">
          <a:xfrm>
            <a:off x="7286644" y="5572140"/>
            <a:ext cx="1645920" cy="1097280"/>
          </a:xfrm>
          <a:prstGeom prst="rect">
            <a:avLst/>
          </a:prstGeom>
          <a:noFill/>
        </p:spPr>
      </p:pic>
      <p:pic>
        <p:nvPicPr>
          <p:cNvPr id="87042" name="Picture 2" descr="C:\Users\Маша\Searches\Desktop\45d4a1fcf58779b1b4a5768f242f1dfe1-680-400-100.jpg"/>
          <p:cNvPicPr>
            <a:picLocks noGrp="1" noChangeAspect="1" noChangeArrowheads="1"/>
          </p:cNvPicPr>
          <p:nvPr>
            <p:ph idx="1"/>
          </p:nvPr>
        </p:nvPicPr>
        <p:blipFill>
          <a:blip r:embed="rId4"/>
          <a:srcRect/>
          <a:stretch>
            <a:fillRect/>
          </a:stretch>
        </p:blipFill>
        <p:spPr bwMode="auto">
          <a:xfrm>
            <a:off x="857224" y="1643050"/>
            <a:ext cx="6477000" cy="367665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Сопротивление</a:t>
            </a:r>
            <a:endParaRPr lang="ru-RU" dirty="0">
              <a:solidFill>
                <a:srgbClr val="C00000"/>
              </a:solidFill>
            </a:endParaRPr>
          </a:p>
        </p:txBody>
      </p:sp>
      <p:sp>
        <p:nvSpPr>
          <p:cNvPr id="3" name="Содержимое 2"/>
          <p:cNvSpPr>
            <a:spLocks noGrp="1"/>
          </p:cNvSpPr>
          <p:nvPr>
            <p:ph idx="1"/>
          </p:nvPr>
        </p:nvSpPr>
        <p:spPr/>
        <p:txBody>
          <a:bodyPr/>
          <a:lstStyle/>
          <a:p>
            <a:pPr lvl="0"/>
            <a:r>
              <a:rPr lang="ru-RU" b="1" dirty="0" smtClean="0">
                <a:solidFill>
                  <a:schemeClr val="tx1"/>
                </a:solidFill>
              </a:rPr>
              <a:t>К</a:t>
            </a:r>
            <a:r>
              <a:rPr lang="ru-RU" b="1" dirty="0" smtClean="0">
                <a:solidFill>
                  <a:schemeClr val="tx1"/>
                </a:solidFill>
              </a:rPr>
              <a:t>акую территорию </a:t>
            </a:r>
            <a:r>
              <a:rPr lang="ru-RU" b="1" dirty="0" smtClean="0">
                <a:solidFill>
                  <a:schemeClr val="tx1"/>
                </a:solidFill>
              </a:rPr>
              <a:t>СССР, </a:t>
            </a:r>
            <a:r>
              <a:rPr lang="ru-RU" b="1" dirty="0" smtClean="0">
                <a:solidFill>
                  <a:schemeClr val="tx1"/>
                </a:solidFill>
              </a:rPr>
              <a:t>оккупированную немцами</a:t>
            </a:r>
            <a:r>
              <a:rPr lang="ru-RU" b="1" dirty="0" smtClean="0">
                <a:solidFill>
                  <a:schemeClr val="tx1"/>
                </a:solidFill>
              </a:rPr>
              <a:t>, </a:t>
            </a:r>
            <a:r>
              <a:rPr lang="ru-RU" b="1" dirty="0" smtClean="0">
                <a:solidFill>
                  <a:schemeClr val="tx1"/>
                </a:solidFill>
              </a:rPr>
              <a:t>называли партизанским краем?</a:t>
            </a:r>
            <a:endParaRPr lang="ru-RU" b="1" dirty="0" smtClean="0">
              <a:solidFill>
                <a:schemeClr val="tx1"/>
              </a:solidFill>
            </a:endParaRPr>
          </a:p>
          <a:p>
            <a:endParaRPr lang="ru-RU" dirty="0"/>
          </a:p>
        </p:txBody>
      </p:sp>
      <p:sp>
        <p:nvSpPr>
          <p:cNvPr id="5" name="Стрелка влево 4">
            <a:hlinkClick r:id="rId2" action="ppaction://hlinksldjump"/>
          </p:cNvPr>
          <p:cNvSpPr/>
          <p:nvPr/>
        </p:nvSpPr>
        <p:spPr>
          <a:xfrm>
            <a:off x="285720" y="6143644"/>
            <a:ext cx="1357322" cy="428628"/>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Белоруссия</a:t>
            </a:r>
            <a:endParaRPr lang="ru-RU" dirty="0"/>
          </a:p>
        </p:txBody>
      </p:sp>
      <p:pic>
        <p:nvPicPr>
          <p:cNvPr id="88066" name="Picture 2" descr="C:\Users\Маша\Searches\Desktop\jbf7nsmx6hw72uaq_1024.jpg"/>
          <p:cNvPicPr>
            <a:picLocks noGrp="1" noChangeAspect="1" noChangeArrowheads="1"/>
          </p:cNvPicPr>
          <p:nvPr>
            <p:ph idx="1"/>
          </p:nvPr>
        </p:nvPicPr>
        <p:blipFill>
          <a:blip r:embed="rId2"/>
          <a:srcRect/>
          <a:stretch>
            <a:fillRect/>
          </a:stretch>
        </p:blipFill>
        <p:spPr bwMode="auto">
          <a:xfrm>
            <a:off x="428596" y="1142984"/>
            <a:ext cx="7071816" cy="4525962"/>
          </a:xfrm>
          <a:prstGeom prst="rect">
            <a:avLst/>
          </a:prstGeom>
          <a:noFill/>
        </p:spPr>
      </p:pic>
      <p:pic>
        <p:nvPicPr>
          <p:cNvPr id="5" name="Picture 2" descr="C:\Users\Маша\Searches\Desktop\360_F_148095164_iI42YlLlTaMCoNUnsB2HreZhaCjeR1nz.jpg">
            <a:hlinkClick r:id="rId3" action="ppaction://hlinksldjump"/>
          </p:cNvPr>
          <p:cNvPicPr>
            <a:picLocks noChangeAspect="1" noChangeArrowheads="1"/>
          </p:cNvPicPr>
          <p:nvPr/>
        </p:nvPicPr>
        <p:blipFill>
          <a:blip r:embed="rId4" cstate="print"/>
          <a:srcRect/>
          <a:stretch>
            <a:fillRect/>
          </a:stretch>
        </p:blipFill>
        <p:spPr bwMode="auto">
          <a:xfrm>
            <a:off x="7498080" y="5572140"/>
            <a:ext cx="1645920" cy="109728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Сопротивление</a:t>
            </a:r>
            <a:endParaRPr lang="ru-RU" dirty="0">
              <a:solidFill>
                <a:srgbClr val="C00000"/>
              </a:solidFill>
            </a:endParaRPr>
          </a:p>
        </p:txBody>
      </p:sp>
      <p:sp>
        <p:nvSpPr>
          <p:cNvPr id="3" name="Содержимое 2"/>
          <p:cNvSpPr>
            <a:spLocks noGrp="1"/>
          </p:cNvSpPr>
          <p:nvPr>
            <p:ph idx="1"/>
          </p:nvPr>
        </p:nvSpPr>
        <p:spPr/>
        <p:txBody>
          <a:bodyPr/>
          <a:lstStyle/>
          <a:p>
            <a:pPr lvl="0"/>
            <a:r>
              <a:rPr lang="ru-RU" b="1" dirty="0" smtClean="0">
                <a:solidFill>
                  <a:schemeClr val="tx1"/>
                </a:solidFill>
              </a:rPr>
              <a:t>. </a:t>
            </a:r>
            <a:r>
              <a:rPr lang="ru-RU" b="1" dirty="0" smtClean="0">
                <a:solidFill>
                  <a:schemeClr val="tx1"/>
                </a:solidFill>
              </a:rPr>
              <a:t>Назовите </a:t>
            </a:r>
            <a:r>
              <a:rPr lang="ru-RU" b="1" dirty="0" smtClean="0">
                <a:solidFill>
                  <a:schemeClr val="tx1"/>
                </a:solidFill>
              </a:rPr>
              <a:t>имя прославленного советского разведчика, который под именем </a:t>
            </a:r>
            <a:r>
              <a:rPr lang="ru-RU" b="1" dirty="0" err="1" smtClean="0">
                <a:solidFill>
                  <a:schemeClr val="tx1"/>
                </a:solidFill>
              </a:rPr>
              <a:t>Пауля</a:t>
            </a:r>
            <a:r>
              <a:rPr lang="ru-RU" b="1" dirty="0" smtClean="0">
                <a:solidFill>
                  <a:schemeClr val="tx1"/>
                </a:solidFill>
              </a:rPr>
              <a:t> </a:t>
            </a:r>
            <a:r>
              <a:rPr lang="ru-RU" b="1" dirty="0" err="1" smtClean="0">
                <a:solidFill>
                  <a:schemeClr val="tx1"/>
                </a:solidFill>
              </a:rPr>
              <a:t>Зиберта</a:t>
            </a:r>
            <a:r>
              <a:rPr lang="ru-RU" b="1" dirty="0" smtClean="0">
                <a:solidFill>
                  <a:schemeClr val="tx1"/>
                </a:solidFill>
              </a:rPr>
              <a:t> действовал в немецком тылу</a:t>
            </a:r>
            <a:endParaRPr lang="ru-RU" b="1" dirty="0" smtClean="0">
              <a:solidFill>
                <a:schemeClr val="tx1"/>
              </a:solidFill>
            </a:endParaRPr>
          </a:p>
          <a:p>
            <a:endParaRPr lang="ru-RU" dirty="0"/>
          </a:p>
        </p:txBody>
      </p:sp>
      <p:sp>
        <p:nvSpPr>
          <p:cNvPr id="5" name="Стрелка влево 4">
            <a:hlinkClick r:id="rId2" action="ppaction://hlinksldjump"/>
          </p:cNvPr>
          <p:cNvSpPr/>
          <p:nvPr/>
        </p:nvSpPr>
        <p:spPr>
          <a:xfrm>
            <a:off x="285720" y="6143644"/>
            <a:ext cx="1357322" cy="428628"/>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Николай кузнецов</a:t>
            </a:r>
            <a:endParaRPr lang="ru-RU" dirty="0"/>
          </a:p>
        </p:txBody>
      </p:sp>
      <p:pic>
        <p:nvPicPr>
          <p:cNvPr id="89090" name="Picture 2" descr="C:\Users\Маша\Searches\Desktop\afb67c9b27ed4e6a8103d2b493393e02.jpg"/>
          <p:cNvPicPr>
            <a:picLocks noGrp="1" noChangeAspect="1" noChangeArrowheads="1"/>
          </p:cNvPicPr>
          <p:nvPr>
            <p:ph idx="1"/>
          </p:nvPr>
        </p:nvPicPr>
        <p:blipFill>
          <a:blip r:embed="rId2"/>
          <a:srcRect/>
          <a:stretch>
            <a:fillRect/>
          </a:stretch>
        </p:blipFill>
        <p:spPr bwMode="auto">
          <a:xfrm>
            <a:off x="642910" y="1571612"/>
            <a:ext cx="6400800" cy="3600450"/>
          </a:xfrm>
          <a:prstGeom prst="rect">
            <a:avLst/>
          </a:prstGeom>
          <a:noFill/>
        </p:spPr>
      </p:pic>
      <p:pic>
        <p:nvPicPr>
          <p:cNvPr id="5" name="Picture 2" descr="C:\Users\Маша\Searches\Desktop\360_F_148095164_iI42YlLlTaMCoNUnsB2HreZhaCjeR1nz.jpg">
            <a:hlinkClick r:id="rId3" action="ppaction://hlinksldjump"/>
          </p:cNvPr>
          <p:cNvPicPr>
            <a:picLocks noChangeAspect="1" noChangeArrowheads="1"/>
          </p:cNvPicPr>
          <p:nvPr/>
        </p:nvPicPr>
        <p:blipFill>
          <a:blip r:embed="rId4" cstate="print"/>
          <a:srcRect/>
          <a:stretch>
            <a:fillRect/>
          </a:stretch>
        </p:blipFill>
        <p:spPr bwMode="auto">
          <a:xfrm>
            <a:off x="7498080" y="5572140"/>
            <a:ext cx="1645920" cy="109728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Сопротивление</a:t>
            </a:r>
            <a:endParaRPr lang="ru-RU" dirty="0">
              <a:solidFill>
                <a:srgbClr val="C00000"/>
              </a:solidFill>
            </a:endParaRPr>
          </a:p>
        </p:txBody>
      </p:sp>
      <p:sp>
        <p:nvSpPr>
          <p:cNvPr id="3" name="Содержимое 2"/>
          <p:cNvSpPr>
            <a:spLocks noGrp="1"/>
          </p:cNvSpPr>
          <p:nvPr>
            <p:ph idx="1"/>
          </p:nvPr>
        </p:nvSpPr>
        <p:spPr/>
        <p:txBody>
          <a:bodyPr/>
          <a:lstStyle/>
          <a:p>
            <a:pPr lvl="0"/>
            <a:r>
              <a:rPr lang="ru-RU" b="1" dirty="0" smtClean="0">
                <a:solidFill>
                  <a:schemeClr val="tx1"/>
                </a:solidFill>
              </a:rPr>
              <a:t>Как называлась подпольная комсомольская организация, которая </a:t>
            </a:r>
            <a:r>
              <a:rPr lang="ru-RU" b="1" dirty="0" smtClean="0">
                <a:solidFill>
                  <a:schemeClr val="tx1"/>
                </a:solidFill>
              </a:rPr>
              <a:t>действовала в </a:t>
            </a:r>
            <a:r>
              <a:rPr lang="ru-RU" b="1" dirty="0" smtClean="0">
                <a:solidFill>
                  <a:schemeClr val="tx1"/>
                </a:solidFill>
              </a:rPr>
              <a:t>               г</a:t>
            </a:r>
            <a:r>
              <a:rPr lang="ru-RU" b="1" dirty="0" smtClean="0">
                <a:solidFill>
                  <a:schemeClr val="tx1"/>
                </a:solidFill>
              </a:rPr>
              <a:t>. Краснодон, Луганской области.</a:t>
            </a:r>
          </a:p>
          <a:p>
            <a:endParaRPr lang="ru-RU" dirty="0"/>
          </a:p>
        </p:txBody>
      </p:sp>
      <p:sp>
        <p:nvSpPr>
          <p:cNvPr id="5" name="Стрелка влево 4">
            <a:hlinkClick r:id="rId2" action="ppaction://hlinksldjump"/>
          </p:cNvPr>
          <p:cNvSpPr/>
          <p:nvPr/>
        </p:nvSpPr>
        <p:spPr>
          <a:xfrm>
            <a:off x="285720" y="6143644"/>
            <a:ext cx="1357322" cy="428628"/>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подвиги</a:t>
            </a:r>
            <a:endParaRPr lang="ru-RU" dirty="0">
              <a:solidFill>
                <a:srgbClr val="C00000"/>
              </a:solidFill>
            </a:endParaRPr>
          </a:p>
        </p:txBody>
      </p:sp>
      <p:sp>
        <p:nvSpPr>
          <p:cNvPr id="3" name="Содержимое 2"/>
          <p:cNvSpPr>
            <a:spLocks noGrp="1"/>
          </p:cNvSpPr>
          <p:nvPr>
            <p:ph idx="1"/>
          </p:nvPr>
        </p:nvSpPr>
        <p:spPr>
          <a:xfrm>
            <a:off x="304800" y="1357298"/>
            <a:ext cx="8686800" cy="4722827"/>
          </a:xfrm>
        </p:spPr>
        <p:txBody>
          <a:bodyPr/>
          <a:lstStyle/>
          <a:p>
            <a:r>
              <a:rPr lang="ru-RU" b="1" dirty="0" smtClean="0">
                <a:solidFill>
                  <a:schemeClr val="tx1"/>
                </a:solidFill>
              </a:rPr>
              <a:t>В годы Великой Отечественной войны таких подвигов совершили 220 советских летчиков, из них 94 человека стали Героями Советского Союза. Среди них имена женщины летчицы Зеленко, летчиков </a:t>
            </a:r>
            <a:r>
              <a:rPr lang="ru-RU" b="1" dirty="0" err="1" smtClean="0">
                <a:solidFill>
                  <a:schemeClr val="tx1"/>
                </a:solidFill>
              </a:rPr>
              <a:t>Г.А.Храпия</a:t>
            </a:r>
            <a:r>
              <a:rPr lang="ru-RU" b="1" dirty="0" smtClean="0">
                <a:solidFill>
                  <a:schemeClr val="tx1"/>
                </a:solidFill>
              </a:rPr>
              <a:t>, И.И.Иванова, Н.Ф.Гастелло, </a:t>
            </a:r>
            <a:r>
              <a:rPr lang="ru-RU" b="1" dirty="0" err="1" smtClean="0">
                <a:solidFill>
                  <a:schemeClr val="tx1"/>
                </a:solidFill>
              </a:rPr>
              <a:t>С.И.Здоровцева</a:t>
            </a:r>
            <a:r>
              <a:rPr lang="ru-RU" b="1" dirty="0" smtClean="0">
                <a:solidFill>
                  <a:schemeClr val="tx1"/>
                </a:solidFill>
              </a:rPr>
              <a:t>, М.П.Жукова, П.Т.Харитонова, П.Чиркина, В.В.Талалихина и многих других героев. Какой подвиг они совершили?</a:t>
            </a:r>
          </a:p>
          <a:p>
            <a:endParaRPr lang="ru-RU" dirty="0"/>
          </a:p>
        </p:txBody>
      </p:sp>
      <p:sp>
        <p:nvSpPr>
          <p:cNvPr id="5" name="Стрелка влево 4">
            <a:hlinkClick r:id="rId2" action="ppaction://hlinksldjump"/>
          </p:cNvPr>
          <p:cNvSpPr/>
          <p:nvPr/>
        </p:nvSpPr>
        <p:spPr>
          <a:xfrm>
            <a:off x="285720" y="6143644"/>
            <a:ext cx="1357322" cy="428628"/>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МОЛОДАЯ гвардия</a:t>
            </a:r>
            <a:endParaRPr lang="ru-RU" dirty="0"/>
          </a:p>
        </p:txBody>
      </p:sp>
      <p:pic>
        <p:nvPicPr>
          <p:cNvPr id="90114" name="Picture 2" descr="C:\Users\Маша\Searches\Desktop\phpfmjfkc_edinyj-chas-esteticheskogo-vospitaniya--nolodaya-gvardiya-v-proizvedeniyah-iskusstva_html_e71ed2e2b46702eb.jpg"/>
          <p:cNvPicPr>
            <a:picLocks noGrp="1" noChangeAspect="1" noChangeArrowheads="1"/>
          </p:cNvPicPr>
          <p:nvPr>
            <p:ph idx="1"/>
          </p:nvPr>
        </p:nvPicPr>
        <p:blipFill>
          <a:blip r:embed="rId2"/>
          <a:srcRect/>
          <a:stretch>
            <a:fillRect/>
          </a:stretch>
        </p:blipFill>
        <p:spPr bwMode="auto">
          <a:xfrm>
            <a:off x="785786" y="1428736"/>
            <a:ext cx="5476875" cy="3867150"/>
          </a:xfrm>
          <a:prstGeom prst="rect">
            <a:avLst/>
          </a:prstGeom>
          <a:noFill/>
        </p:spPr>
      </p:pic>
      <p:pic>
        <p:nvPicPr>
          <p:cNvPr id="5" name="Picture 2" descr="C:\Users\Маша\Searches\Desktop\360_F_148095164_iI42YlLlTaMCoNUnsB2HreZhaCjeR1nz.jpg">
            <a:hlinkClick r:id="rId3" action="ppaction://hlinksldjump"/>
          </p:cNvPr>
          <p:cNvPicPr>
            <a:picLocks noChangeAspect="1" noChangeArrowheads="1"/>
          </p:cNvPicPr>
          <p:nvPr/>
        </p:nvPicPr>
        <p:blipFill>
          <a:blip r:embed="rId4" cstate="print"/>
          <a:srcRect/>
          <a:stretch>
            <a:fillRect/>
          </a:stretch>
        </p:blipFill>
        <p:spPr bwMode="auto">
          <a:xfrm>
            <a:off x="7215206" y="5500702"/>
            <a:ext cx="1645920" cy="109728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Сопротивление</a:t>
            </a:r>
            <a:endParaRPr lang="ru-RU" dirty="0">
              <a:solidFill>
                <a:srgbClr val="C00000"/>
              </a:solidFill>
            </a:endParaRPr>
          </a:p>
        </p:txBody>
      </p:sp>
      <p:sp>
        <p:nvSpPr>
          <p:cNvPr id="3" name="Содержимое 2"/>
          <p:cNvSpPr>
            <a:spLocks noGrp="1"/>
          </p:cNvSpPr>
          <p:nvPr>
            <p:ph idx="1"/>
          </p:nvPr>
        </p:nvSpPr>
        <p:spPr/>
        <p:txBody>
          <a:bodyPr/>
          <a:lstStyle/>
          <a:p>
            <a:pPr lvl="0"/>
            <a:r>
              <a:rPr lang="ru-RU" b="1" dirty="0" smtClean="0">
                <a:solidFill>
                  <a:schemeClr val="tx1"/>
                </a:solidFill>
              </a:rPr>
              <a:t>Какую крупную операцию провели советские партизаны в августе-сентябре 1943 г. по выводу из строя железнодорожных коммуникаций противника на оккупированных территориях Ленинградской, калининской, Смоленской и Орловской областей, Белоруссии и части Украины?</a:t>
            </a:r>
          </a:p>
          <a:p>
            <a:pPr>
              <a:buNone/>
            </a:pPr>
            <a:endParaRPr lang="ru-RU" dirty="0"/>
          </a:p>
        </p:txBody>
      </p:sp>
      <p:sp>
        <p:nvSpPr>
          <p:cNvPr id="10" name="Стрелка влево 9">
            <a:hlinkClick r:id="rId2" action="ppaction://hlinksldjump"/>
          </p:cNvPr>
          <p:cNvSpPr/>
          <p:nvPr/>
        </p:nvSpPr>
        <p:spPr>
          <a:xfrm>
            <a:off x="285720" y="6143644"/>
            <a:ext cx="1357322" cy="428628"/>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Рельсовая война</a:t>
            </a:r>
            <a:endParaRPr lang="ru-RU" dirty="0"/>
          </a:p>
        </p:txBody>
      </p:sp>
      <p:pic>
        <p:nvPicPr>
          <p:cNvPr id="91138" name="Picture 2" descr="C:\Users\Маша\Searches\Desktop\12_1.jpg"/>
          <p:cNvPicPr>
            <a:picLocks noGrp="1" noChangeAspect="1" noChangeArrowheads="1"/>
          </p:cNvPicPr>
          <p:nvPr>
            <p:ph idx="1"/>
          </p:nvPr>
        </p:nvPicPr>
        <p:blipFill>
          <a:blip r:embed="rId2"/>
          <a:srcRect/>
          <a:stretch>
            <a:fillRect/>
          </a:stretch>
        </p:blipFill>
        <p:spPr bwMode="auto">
          <a:xfrm>
            <a:off x="714348" y="1500174"/>
            <a:ext cx="6588619" cy="4522366"/>
          </a:xfrm>
          <a:prstGeom prst="rect">
            <a:avLst/>
          </a:prstGeom>
          <a:noFill/>
        </p:spPr>
      </p:pic>
      <p:pic>
        <p:nvPicPr>
          <p:cNvPr id="5" name="Picture 2" descr="C:\Users\Маша\Searches\Desktop\360_F_148095164_iI42YlLlTaMCoNUnsB2HreZhaCjeR1nz.jpg">
            <a:hlinkClick r:id="rId3" action="ppaction://hlinksldjump"/>
          </p:cNvPr>
          <p:cNvPicPr>
            <a:picLocks noChangeAspect="1" noChangeArrowheads="1"/>
          </p:cNvPicPr>
          <p:nvPr/>
        </p:nvPicPr>
        <p:blipFill>
          <a:blip r:embed="rId4" cstate="print"/>
          <a:srcRect/>
          <a:stretch>
            <a:fillRect/>
          </a:stretch>
        </p:blipFill>
        <p:spPr bwMode="auto">
          <a:xfrm>
            <a:off x="7215206" y="5500702"/>
            <a:ext cx="1645920" cy="109728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Николай </a:t>
            </a:r>
            <a:r>
              <a:rPr lang="ru-RU" dirty="0" err="1" smtClean="0"/>
              <a:t>гастелло</a:t>
            </a:r>
            <a:endParaRPr lang="ru-RU" dirty="0"/>
          </a:p>
        </p:txBody>
      </p:sp>
      <p:pic>
        <p:nvPicPr>
          <p:cNvPr id="8194" name="Picture 2" descr="C:\Users\Маша\Searches\Desktop\360_F_148095164_iI42YlLlTaMCoNUnsB2HreZhaCjeR1nz.jpg">
            <a:hlinkClick r:id="rId2" action="ppaction://hlinksldjump"/>
          </p:cNvPr>
          <p:cNvPicPr>
            <a:picLocks noGrp="1" noChangeAspect="1" noChangeArrowheads="1"/>
          </p:cNvPicPr>
          <p:nvPr>
            <p:ph idx="1"/>
          </p:nvPr>
        </p:nvPicPr>
        <p:blipFill>
          <a:blip r:embed="rId3" cstate="print"/>
          <a:srcRect/>
          <a:stretch>
            <a:fillRect/>
          </a:stretch>
        </p:blipFill>
        <p:spPr bwMode="auto">
          <a:xfrm>
            <a:off x="6929454" y="5429264"/>
            <a:ext cx="1645920" cy="1097280"/>
          </a:xfrm>
          <a:prstGeom prst="rect">
            <a:avLst/>
          </a:prstGeom>
          <a:noFill/>
        </p:spPr>
      </p:pic>
      <p:pic>
        <p:nvPicPr>
          <p:cNvPr id="8196" name="Picture 4" descr="Николай Францевич Гастелло | Долгопрудненский историко ..."/>
          <p:cNvPicPr>
            <a:picLocks noChangeAspect="1" noChangeArrowheads="1"/>
          </p:cNvPicPr>
          <p:nvPr/>
        </p:nvPicPr>
        <p:blipFill>
          <a:blip r:embed="rId4"/>
          <a:srcRect/>
          <a:stretch>
            <a:fillRect/>
          </a:stretch>
        </p:blipFill>
        <p:spPr bwMode="auto">
          <a:xfrm>
            <a:off x="2428860" y="1357298"/>
            <a:ext cx="3515866" cy="492922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ru-RU" dirty="0" smtClean="0">
                <a:solidFill>
                  <a:srgbClr val="C00000"/>
                </a:solidFill>
              </a:rPr>
              <a:t>Подвиги</a:t>
            </a:r>
            <a:endParaRPr lang="ru-RU" dirty="0">
              <a:solidFill>
                <a:srgbClr val="C00000"/>
              </a:solidFill>
            </a:endParaRPr>
          </a:p>
        </p:txBody>
      </p:sp>
      <p:sp>
        <p:nvSpPr>
          <p:cNvPr id="4" name="Содержимое 3"/>
          <p:cNvSpPr>
            <a:spLocks noGrp="1"/>
          </p:cNvSpPr>
          <p:nvPr>
            <p:ph idx="1"/>
          </p:nvPr>
        </p:nvSpPr>
        <p:spPr/>
        <p:txBody>
          <a:bodyPr/>
          <a:lstStyle/>
          <a:p>
            <a:r>
              <a:rPr lang="ru-RU" b="1" dirty="0" smtClean="0">
                <a:solidFill>
                  <a:schemeClr val="tx1"/>
                </a:solidFill>
              </a:rPr>
              <a:t>Эти советские воины проявили чудеса храбрости и героизма, в период битвы за Москву. Свой подвиг они совершили у разъезда </a:t>
            </a:r>
            <a:r>
              <a:rPr lang="ru-RU" b="1" dirty="0" err="1" smtClean="0">
                <a:solidFill>
                  <a:schemeClr val="tx1"/>
                </a:solidFill>
              </a:rPr>
              <a:t>Дубосеково</a:t>
            </a:r>
            <a:r>
              <a:rPr lang="ru-RU" b="1" dirty="0" smtClean="0">
                <a:solidFill>
                  <a:schemeClr val="tx1"/>
                </a:solidFill>
              </a:rPr>
              <a:t>, в районе Волоколамского шоссе.</a:t>
            </a:r>
          </a:p>
          <a:p>
            <a:pPr>
              <a:buNone/>
            </a:pPr>
            <a:endParaRPr lang="ru-RU" dirty="0"/>
          </a:p>
        </p:txBody>
      </p:sp>
      <p:sp>
        <p:nvSpPr>
          <p:cNvPr id="6" name="Стрелка влево 5">
            <a:hlinkClick r:id="rId2" action="ppaction://hlinksldjump"/>
          </p:cNvPr>
          <p:cNvSpPr/>
          <p:nvPr/>
        </p:nvSpPr>
        <p:spPr>
          <a:xfrm>
            <a:off x="285720" y="6143644"/>
            <a:ext cx="1357322" cy="428628"/>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Подвиг героев-панфиловцев</a:t>
            </a:r>
            <a:endParaRPr lang="ru-RU" dirty="0"/>
          </a:p>
        </p:txBody>
      </p:sp>
      <p:pic>
        <p:nvPicPr>
          <p:cNvPr id="1026" name="Picture 2" descr="E:\Новая папка\панфилов Иван васильевич.jpg"/>
          <p:cNvPicPr>
            <a:picLocks noGrp="1" noChangeAspect="1" noChangeArrowheads="1"/>
          </p:cNvPicPr>
          <p:nvPr>
            <p:ph idx="1"/>
          </p:nvPr>
        </p:nvPicPr>
        <p:blipFill>
          <a:blip r:embed="rId2"/>
          <a:srcRect/>
          <a:stretch>
            <a:fillRect/>
          </a:stretch>
        </p:blipFill>
        <p:spPr bwMode="auto">
          <a:xfrm>
            <a:off x="642910" y="1357298"/>
            <a:ext cx="2190750" cy="2847975"/>
          </a:xfrm>
          <a:prstGeom prst="rect">
            <a:avLst/>
          </a:prstGeom>
          <a:noFill/>
        </p:spPr>
      </p:pic>
      <p:pic>
        <p:nvPicPr>
          <p:cNvPr id="1027" name="Picture 3" descr="E:\Новая папка\панфиловцы.jpg"/>
          <p:cNvPicPr>
            <a:picLocks noChangeAspect="1" noChangeArrowheads="1"/>
          </p:cNvPicPr>
          <p:nvPr/>
        </p:nvPicPr>
        <p:blipFill>
          <a:blip r:embed="rId3" cstate="print"/>
          <a:srcRect b="32759"/>
          <a:stretch>
            <a:fillRect/>
          </a:stretch>
        </p:blipFill>
        <p:spPr bwMode="auto">
          <a:xfrm>
            <a:off x="4929190" y="1643051"/>
            <a:ext cx="3286148" cy="2786081"/>
          </a:xfrm>
          <a:prstGeom prst="rect">
            <a:avLst/>
          </a:prstGeom>
          <a:noFill/>
        </p:spPr>
      </p:pic>
      <p:sp>
        <p:nvSpPr>
          <p:cNvPr id="6" name="TextBox 5"/>
          <p:cNvSpPr txBox="1"/>
          <p:nvPr/>
        </p:nvSpPr>
        <p:spPr>
          <a:xfrm>
            <a:off x="714348" y="4714884"/>
            <a:ext cx="2357454" cy="369332"/>
          </a:xfrm>
          <a:prstGeom prst="rect">
            <a:avLst/>
          </a:prstGeom>
          <a:noFill/>
        </p:spPr>
        <p:txBody>
          <a:bodyPr wrap="square" rtlCol="0">
            <a:spAutoFit/>
          </a:bodyPr>
          <a:lstStyle/>
          <a:p>
            <a:r>
              <a:rPr lang="ru-RU" dirty="0" smtClean="0"/>
              <a:t>Панфилов И.В.</a:t>
            </a:r>
            <a:endParaRPr lang="ru-RU" dirty="0"/>
          </a:p>
        </p:txBody>
      </p:sp>
      <p:sp>
        <p:nvSpPr>
          <p:cNvPr id="7" name="TextBox 6"/>
          <p:cNvSpPr txBox="1"/>
          <p:nvPr/>
        </p:nvSpPr>
        <p:spPr>
          <a:xfrm>
            <a:off x="4857752" y="4714884"/>
            <a:ext cx="3571900" cy="369332"/>
          </a:xfrm>
          <a:prstGeom prst="rect">
            <a:avLst/>
          </a:prstGeom>
          <a:noFill/>
        </p:spPr>
        <p:txBody>
          <a:bodyPr wrap="square" rtlCol="0">
            <a:spAutoFit/>
          </a:bodyPr>
          <a:lstStyle/>
          <a:p>
            <a:r>
              <a:rPr lang="ru-RU" dirty="0" smtClean="0"/>
              <a:t>Монумент героям-панфиловцам</a:t>
            </a:r>
            <a:endParaRPr lang="ru-RU" dirty="0"/>
          </a:p>
        </p:txBody>
      </p:sp>
      <p:pic>
        <p:nvPicPr>
          <p:cNvPr id="8" name="Picture 2" descr="C:\Users\Маша\Searches\Desktop\360_F_148095164_iI42YlLlTaMCoNUnsB2HreZhaCjeR1nz.jpg">
            <a:hlinkClick r:id="rId4" action="ppaction://hlinksldjump"/>
          </p:cNvPr>
          <p:cNvPicPr>
            <a:picLocks noChangeAspect="1" noChangeArrowheads="1"/>
          </p:cNvPicPr>
          <p:nvPr/>
        </p:nvPicPr>
        <p:blipFill>
          <a:blip r:embed="rId5" cstate="print"/>
          <a:srcRect/>
          <a:stretch>
            <a:fillRect/>
          </a:stretch>
        </p:blipFill>
        <p:spPr bwMode="auto">
          <a:xfrm>
            <a:off x="7286644" y="5546430"/>
            <a:ext cx="1645920" cy="109728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ru-RU" dirty="0" smtClean="0">
                <a:solidFill>
                  <a:srgbClr val="C00000"/>
                </a:solidFill>
              </a:rPr>
              <a:t>подвиги</a:t>
            </a:r>
            <a:endParaRPr lang="ru-RU" dirty="0">
              <a:solidFill>
                <a:srgbClr val="C00000"/>
              </a:solidFill>
            </a:endParaRPr>
          </a:p>
        </p:txBody>
      </p:sp>
      <p:sp>
        <p:nvSpPr>
          <p:cNvPr id="4" name="Содержимое 3"/>
          <p:cNvSpPr>
            <a:spLocks noGrp="1"/>
          </p:cNvSpPr>
          <p:nvPr>
            <p:ph idx="1"/>
          </p:nvPr>
        </p:nvSpPr>
        <p:spPr/>
        <p:txBody>
          <a:bodyPr/>
          <a:lstStyle/>
          <a:p>
            <a:r>
              <a:rPr lang="ru-RU" b="1" dirty="0" smtClean="0">
                <a:solidFill>
                  <a:schemeClr val="tx1"/>
                </a:solidFill>
                <a:hlinkClick r:id="rId2" action="ppaction://hlinksldjump"/>
              </a:rPr>
              <a:t>С каким подвигом связано имя сержанта Якова Федотовича Павлова?</a:t>
            </a:r>
          </a:p>
          <a:p>
            <a:pPr>
              <a:buNone/>
            </a:pPr>
            <a:endParaRPr lang="ru-RU" dirty="0">
              <a:hlinkClick r:id="rId2" action="ppaction://hlinksldjump"/>
            </a:endParaRPr>
          </a:p>
        </p:txBody>
      </p:sp>
      <p:sp>
        <p:nvSpPr>
          <p:cNvPr id="6" name="Стрелка влево 5">
            <a:hlinkClick r:id="rId3" action="ppaction://hlinksldjump"/>
          </p:cNvPr>
          <p:cNvSpPr/>
          <p:nvPr/>
        </p:nvSpPr>
        <p:spPr>
          <a:xfrm>
            <a:off x="285720" y="6143644"/>
            <a:ext cx="1357322" cy="428628"/>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553</TotalTime>
  <Words>821</Words>
  <PresentationFormat>Экран (4:3)</PresentationFormat>
  <Paragraphs>113</Paragraphs>
  <Slides>52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52</vt:i4>
      </vt:variant>
    </vt:vector>
  </HeadingPairs>
  <TitlesOfParts>
    <vt:vector size="53" baseType="lpstr">
      <vt:lpstr>Трек</vt:lpstr>
      <vt:lpstr>«Незабытая война»</vt:lpstr>
      <vt:lpstr>Слайд 2</vt:lpstr>
      <vt:lpstr>Подвиги</vt:lpstr>
      <vt:lpstr>Александр Матросов</vt:lpstr>
      <vt:lpstr>подвиги</vt:lpstr>
      <vt:lpstr>Николай гастелло</vt:lpstr>
      <vt:lpstr>Подвиги</vt:lpstr>
      <vt:lpstr>Подвиг героев-панфиловцев</vt:lpstr>
      <vt:lpstr>подвиги</vt:lpstr>
      <vt:lpstr>Дом сержанта павлова</vt:lpstr>
      <vt:lpstr>подвиги</vt:lpstr>
      <vt:lpstr>блокада Ленинграда</vt:lpstr>
      <vt:lpstr>Военные операции</vt:lpstr>
      <vt:lpstr>Операция «Багратион»</vt:lpstr>
      <vt:lpstr>Военные операции</vt:lpstr>
      <vt:lpstr>Операция Барбаросса</vt:lpstr>
      <vt:lpstr>Военные операции</vt:lpstr>
      <vt:lpstr>Операция «Уран»</vt:lpstr>
      <vt:lpstr>Военные операции</vt:lpstr>
      <vt:lpstr>Тайфун</vt:lpstr>
      <vt:lpstr>Военные операции</vt:lpstr>
      <vt:lpstr>Берлинская операция</vt:lpstr>
      <vt:lpstr>Имена</vt:lpstr>
      <vt:lpstr>Георгий Константинович Жуков</vt:lpstr>
      <vt:lpstr>Имена</vt:lpstr>
      <vt:lpstr>Рихард Зорге</vt:lpstr>
      <vt:lpstr>Имена</vt:lpstr>
      <vt:lpstr>Дмитрий шостакович</vt:lpstr>
      <vt:lpstr>Имена</vt:lpstr>
      <vt:lpstr>юрий левитан</vt:lpstr>
      <vt:lpstr>Имена</vt:lpstr>
      <vt:lpstr>Алексей Маресьев</vt:lpstr>
      <vt:lpstr>Цитаты</vt:lpstr>
      <vt:lpstr>Вячеслав Молотов</vt:lpstr>
      <vt:lpstr>Цитаты</vt:lpstr>
      <vt:lpstr>Политрук Василий клочков</vt:lpstr>
      <vt:lpstr>Цитаты</vt:lpstr>
      <vt:lpstr>Дмитрий карбышев</vt:lpstr>
      <vt:lpstr>Цитаты</vt:lpstr>
      <vt:lpstr>Брестская крепость</vt:lpstr>
      <vt:lpstr>Цитаты</vt:lpstr>
      <vt:lpstr>Слайд 42</vt:lpstr>
      <vt:lpstr>Сопротивление</vt:lpstr>
      <vt:lpstr>Зоя Космодемьянская</vt:lpstr>
      <vt:lpstr>Сопротивление</vt:lpstr>
      <vt:lpstr>Белоруссия</vt:lpstr>
      <vt:lpstr>Сопротивление</vt:lpstr>
      <vt:lpstr>Николай кузнецов</vt:lpstr>
      <vt:lpstr>Сопротивление</vt:lpstr>
      <vt:lpstr>МОЛОДАЯ гвардия</vt:lpstr>
      <vt:lpstr>Сопротивление</vt:lpstr>
      <vt:lpstr>Рельсовая война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«Незабытая война»</dc:title>
  <cp:lastModifiedBy>Маша</cp:lastModifiedBy>
  <cp:revision>65</cp:revision>
  <dcterms:modified xsi:type="dcterms:W3CDTF">2024-10-14T19:08:44Z</dcterms:modified>
</cp:coreProperties>
</file>