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5" r:id="rId5"/>
    <p:sldId id="260" r:id="rId6"/>
    <p:sldId id="261" r:id="rId7"/>
    <p:sldId id="262" r:id="rId8"/>
    <p:sldId id="278" r:id="rId9"/>
    <p:sldId id="266" r:id="rId10"/>
    <p:sldId id="279" r:id="rId11"/>
    <p:sldId id="280" r:id="rId12"/>
    <p:sldId id="281" r:id="rId13"/>
    <p:sldId id="270" r:id="rId14"/>
    <p:sldId id="271" r:id="rId15"/>
    <p:sldId id="274" r:id="rId16"/>
    <p:sldId id="263" r:id="rId17"/>
    <p:sldId id="272" r:id="rId18"/>
    <p:sldId id="275" r:id="rId19"/>
    <p:sldId id="277" r:id="rId20"/>
    <p:sldId id="282" r:id="rId21"/>
    <p:sldId id="284" r:id="rId22"/>
    <p:sldId id="28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458-F01D-438F-BBD3-5C6959D63BF5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5F4-8E7A-458A-B868-F9717E2B6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953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458-F01D-438F-BBD3-5C6959D63BF5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5F4-8E7A-458A-B868-F9717E2B6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34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458-F01D-438F-BBD3-5C6959D63BF5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5F4-8E7A-458A-B868-F9717E2B6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29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458-F01D-438F-BBD3-5C6959D63BF5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5F4-8E7A-458A-B868-F9717E2B6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27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458-F01D-438F-BBD3-5C6959D63BF5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5F4-8E7A-458A-B868-F9717E2B6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993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458-F01D-438F-BBD3-5C6959D63BF5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5F4-8E7A-458A-B868-F9717E2B6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52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458-F01D-438F-BBD3-5C6959D63BF5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5F4-8E7A-458A-B868-F9717E2B6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13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458-F01D-438F-BBD3-5C6959D63BF5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5F4-8E7A-458A-B868-F9717E2B6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60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458-F01D-438F-BBD3-5C6959D63BF5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5F4-8E7A-458A-B868-F9717E2B6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3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458-F01D-438F-BBD3-5C6959D63BF5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5F4-8E7A-458A-B868-F9717E2B6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47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73458-F01D-438F-BBD3-5C6959D63BF5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5F4-8E7A-458A-B868-F9717E2B6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10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73458-F01D-438F-BBD3-5C6959D63BF5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15F4-8E7A-458A-B868-F9717E2B6D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82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package" Target="../embeddings/_________Microsoft_Office_Word1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Фон для презентации книги детские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4313" cy="752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998355">
            <a:off x="1802743" y="2190748"/>
            <a:ext cx="105421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Arial Black" panose="020B0A04020102020204" pitchFamily="34" charset="0"/>
              </a:rPr>
              <a:t>«Люди перестают мыслить,</a:t>
            </a:r>
            <a:r>
              <a:rPr lang="ru-RU" sz="4800" dirty="0" smtClean="0"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latin typeface="Arial Black" panose="020B0A04020102020204" pitchFamily="34" charset="0"/>
              </a:rPr>
            </a:br>
            <a:r>
              <a:rPr lang="ru-RU" sz="4800" b="1" dirty="0">
                <a:latin typeface="Arial Black" panose="020B0A04020102020204" pitchFamily="34" charset="0"/>
              </a:rPr>
              <a:t>когда перестают читать»</a:t>
            </a:r>
            <a:r>
              <a:rPr lang="ru-RU" sz="4800" dirty="0" smtClean="0"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latin typeface="Arial Black" panose="020B0A04020102020204" pitchFamily="34" charset="0"/>
              </a:rPr>
            </a:br>
            <a:r>
              <a:rPr lang="ru-RU" sz="4800" dirty="0" smtClean="0"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latin typeface="Arial Black" panose="020B0A04020102020204" pitchFamily="34" charset="0"/>
              </a:rPr>
            </a:br>
            <a:r>
              <a:rPr lang="ru-RU" sz="4800" dirty="0" smtClean="0"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latin typeface="Arial Black" panose="020B0A04020102020204" pitchFamily="34" charset="0"/>
              </a:rPr>
            </a:br>
            <a:r>
              <a:rPr lang="ru-RU" sz="4800" dirty="0" smtClean="0">
                <a:latin typeface="Arial Black" panose="020B0A04020102020204" pitchFamily="34" charset="0"/>
              </a:rPr>
              <a:t>                 </a:t>
            </a:r>
            <a:r>
              <a:rPr lang="ru-RU" sz="4800" b="1" i="1" dirty="0" err="1" smtClean="0">
                <a:latin typeface="Arial Black" panose="020B0A04020102020204" pitchFamily="34" charset="0"/>
              </a:rPr>
              <a:t>Д.Дидро</a:t>
            </a:r>
            <a:r>
              <a:rPr lang="ru-RU" sz="4800" dirty="0" smtClean="0">
                <a:latin typeface="Arial Black" panose="020B0A04020102020204" pitchFamily="34" charset="0"/>
              </a:rPr>
              <a:t/>
            </a:r>
            <a:br>
              <a:rPr lang="ru-RU" sz="4800" dirty="0" smtClean="0">
                <a:latin typeface="Arial Black" panose="020B0A04020102020204" pitchFamily="34" charset="0"/>
              </a:rPr>
            </a:br>
            <a:endParaRPr lang="ru-RU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5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детских книг - фото и картинки abrakadabra.f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54" y="0"/>
            <a:ext cx="1222665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2370" y="365125"/>
            <a:ext cx="9342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Приемы на формирование читательской </a:t>
            </a:r>
            <a:r>
              <a:rPr lang="ru-RU" sz="3600" dirty="0" smtClean="0">
                <a:latin typeface="Arial Black" panose="020B0A04020102020204" pitchFamily="34" charset="0"/>
              </a:rPr>
              <a:t>грамотности</a:t>
            </a:r>
            <a:endParaRPr lang="ru-RU" sz="3600" dirty="0">
              <a:latin typeface="Arial Black" panose="020B0A04020102020204" pitchFamily="34" charset="0"/>
            </a:endParaRPr>
          </a:p>
          <a:p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            </a:t>
            </a:r>
            <a:r>
              <a:rPr lang="ru-RU" sz="3200" u="sng" dirty="0" err="1" smtClean="0">
                <a:latin typeface="Arial Black" panose="020B0A04020102020204" pitchFamily="34" charset="0"/>
              </a:rPr>
              <a:t>Предтекстовый</a:t>
            </a:r>
            <a:r>
              <a:rPr lang="ru-RU" sz="3200" u="sng" dirty="0" smtClean="0">
                <a:latin typeface="Arial Black" panose="020B0A04020102020204" pitchFamily="34" charset="0"/>
              </a:rPr>
              <a:t> </a:t>
            </a:r>
            <a:r>
              <a:rPr lang="ru-RU" sz="3200" u="sng" dirty="0">
                <a:latin typeface="Arial Black" panose="020B0A04020102020204" pitchFamily="34" charset="0"/>
              </a:rPr>
              <a:t>этап: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Ассоциации и предположения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 Black" panose="020B0A04020102020204" pitchFamily="34" charset="0"/>
              </a:rPr>
              <a:t>Предположения</a:t>
            </a:r>
            <a:endParaRPr lang="ru-RU" sz="28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Озаглавь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23962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детских книг - фото и картинки abrakadabra.f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54" y="0"/>
            <a:ext cx="1222665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2205" y="741872"/>
            <a:ext cx="93941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               </a:t>
            </a:r>
            <a:r>
              <a:rPr lang="ru-RU" sz="3200" u="sng" dirty="0" smtClean="0">
                <a:latin typeface="Arial Black" panose="020B0A04020102020204" pitchFamily="34" charset="0"/>
              </a:rPr>
              <a:t>Текстовый </a:t>
            </a:r>
            <a:r>
              <a:rPr lang="ru-RU" sz="3200" u="sng" dirty="0">
                <a:latin typeface="Arial Black" panose="020B0A04020102020204" pitchFamily="34" charset="0"/>
              </a:rPr>
              <a:t>этап: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Слушаем и </a:t>
            </a:r>
            <a:r>
              <a:rPr lang="ru-RU" sz="2800" dirty="0" smtClean="0">
                <a:latin typeface="Arial Black" panose="020B0A04020102020204" pitchFamily="34" charset="0"/>
              </a:rPr>
              <a:t>читаем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latin typeface="Arial Black" panose="020B0A04020102020204" pitchFamily="34" charset="0"/>
              </a:rPr>
              <a:t>лушаем </a:t>
            </a:r>
            <a:r>
              <a:rPr lang="ru-RU" sz="2800" dirty="0">
                <a:latin typeface="Arial Black" panose="020B0A04020102020204" pitchFamily="34" charset="0"/>
              </a:rPr>
              <a:t>и повторяем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Эхо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Поиск грамматических форм и конструкций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Логический/хронологический порядок</a:t>
            </a:r>
          </a:p>
        </p:txBody>
      </p:sp>
    </p:spTree>
    <p:extLst>
      <p:ext uri="{BB962C8B-B14F-4D97-AF65-F5344CB8AC3E}">
        <p14:creationId xmlns:p14="http://schemas.microsoft.com/office/powerpoint/2010/main" xmlns="" val="30042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детских книг - фото и картинки abrakadabra.f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54" y="0"/>
            <a:ext cx="1222665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2370" y="365126"/>
            <a:ext cx="80829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           </a:t>
            </a:r>
            <a:r>
              <a:rPr lang="ru-RU" sz="3200" u="sng" dirty="0" err="1" smtClean="0">
                <a:latin typeface="Arial Black" panose="020B0A04020102020204" pitchFamily="34" charset="0"/>
              </a:rPr>
              <a:t>Послетекстовый</a:t>
            </a:r>
            <a:r>
              <a:rPr lang="ru-RU" sz="3200" u="sng" dirty="0" smtClean="0">
                <a:latin typeface="Arial Black" panose="020B0A04020102020204" pitchFamily="34" charset="0"/>
              </a:rPr>
              <a:t> </a:t>
            </a:r>
            <a:r>
              <a:rPr lang="ru-RU" sz="3200" u="sng" dirty="0">
                <a:latin typeface="Arial Black" panose="020B0A04020102020204" pitchFamily="34" charset="0"/>
              </a:rPr>
              <a:t>этап: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Текст с пропущенными словами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Правильно/неправильно/не дано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Ответы на вопросы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Иллюстрация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Дискуссия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Что если …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Изменение временной формы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Придумай (другую) концовку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199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Фон для презентации книги детские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4732" y="1397479"/>
            <a:ext cx="872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6491" y="1127965"/>
            <a:ext cx="1008427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Основные подходы к оценке читательской грамотности </a:t>
            </a:r>
          </a:p>
          <a:p>
            <a:endParaRPr lang="ru-RU" sz="32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 Black" panose="020B0A04020102020204" pitchFamily="34" charset="0"/>
              </a:rPr>
              <a:t>Развитие способности применять полученную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   в </a:t>
            </a:r>
            <a:r>
              <a:rPr lang="ru-RU" sz="2800" dirty="0">
                <a:latin typeface="Arial Black" panose="020B0A04020102020204" pitchFamily="34" charset="0"/>
              </a:rPr>
              <a:t>процессе чтения информацию в разных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   жизненных ситуациях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 Black" panose="020B0A04020102020204" pitchFamily="34" charset="0"/>
              </a:rPr>
              <a:t>Расширен спектр оцениваемых умений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 Black" panose="020B0A04020102020204" pitchFamily="34" charset="0"/>
              </a:rPr>
              <a:t>Сделаны </a:t>
            </a:r>
            <a:r>
              <a:rPr lang="ru-RU" sz="2800" dirty="0">
                <a:latin typeface="Arial Black" panose="020B0A04020102020204" pitchFamily="34" charset="0"/>
              </a:rPr>
              <a:t>акценты на чтении составных </a:t>
            </a:r>
            <a:r>
              <a:rPr lang="ru-RU" sz="2800" dirty="0" smtClean="0">
                <a:latin typeface="Arial Black" panose="020B0A04020102020204" pitchFamily="34" charset="0"/>
              </a:rPr>
              <a:t>текстов.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9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Фон для презентации книги детские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6198"/>
            <a:ext cx="12192000" cy="684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4732" y="1397479"/>
            <a:ext cx="872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804" y="365125"/>
            <a:ext cx="11637034" cy="704808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ВИДЫ ПИСЬМЕННЫХ </a:t>
            </a:r>
          </a:p>
          <a:p>
            <a:r>
              <a:rPr lang="ru-RU" sz="3200" b="1" dirty="0" smtClean="0">
                <a:latin typeface="Arial Black" panose="020B0A04020102020204" pitchFamily="34" charset="0"/>
              </a:rPr>
              <a:t>ТЕКСТОВ</a:t>
            </a:r>
          </a:p>
          <a:p>
            <a:endParaRPr lang="ru-RU" sz="2400" b="1" u="sng" dirty="0" smtClean="0">
              <a:latin typeface="Arial Black" panose="020B0A04020102020204" pitchFamily="34" charset="0"/>
            </a:endParaRPr>
          </a:p>
          <a:p>
            <a:r>
              <a:rPr lang="ru-RU" sz="2400" b="1" u="sng" dirty="0" err="1" smtClean="0">
                <a:latin typeface="Arial Black" panose="020B0A04020102020204" pitchFamily="34" charset="0"/>
              </a:rPr>
              <a:t>Несплошной</a:t>
            </a:r>
            <a:r>
              <a:rPr lang="ru-RU" sz="2400" b="1" u="sng" dirty="0" smtClean="0">
                <a:latin typeface="Arial Black" panose="020B0A04020102020204" pitchFamily="34" charset="0"/>
              </a:rPr>
              <a:t> текст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anose="020B0A04020102020204" pitchFamily="34" charset="0"/>
              </a:rPr>
              <a:t>графики 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</a:t>
            </a:r>
            <a:r>
              <a:rPr lang="ru-RU" sz="2400" dirty="0">
                <a:latin typeface="Arial Black" panose="020B0A04020102020204" pitchFamily="34" charset="0"/>
              </a:rPr>
              <a:t>2) </a:t>
            </a:r>
            <a:r>
              <a:rPr lang="ru-RU" sz="2400" dirty="0" smtClean="0">
                <a:latin typeface="Arial Black" panose="020B0A04020102020204" pitchFamily="34" charset="0"/>
              </a:rPr>
              <a:t>диаграммы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3</a:t>
            </a:r>
            <a:r>
              <a:rPr lang="ru-RU" sz="2400" dirty="0">
                <a:latin typeface="Arial Black" panose="020B0A04020102020204" pitchFamily="34" charset="0"/>
              </a:rPr>
              <a:t>) </a:t>
            </a:r>
            <a:r>
              <a:rPr lang="ru-RU" sz="2400" dirty="0" smtClean="0">
                <a:latin typeface="Arial Black" panose="020B0A04020102020204" pitchFamily="34" charset="0"/>
              </a:rPr>
              <a:t>таблицы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4</a:t>
            </a:r>
            <a:r>
              <a:rPr lang="ru-RU" sz="2400" dirty="0">
                <a:latin typeface="Arial Black" panose="020B0A04020102020204" pitchFamily="34" charset="0"/>
              </a:rPr>
              <a:t>) карты, </a:t>
            </a:r>
            <a:r>
              <a:rPr lang="ru-RU" sz="2400" dirty="0" smtClean="0">
                <a:latin typeface="Arial Black" panose="020B0A04020102020204" pitchFamily="34" charset="0"/>
              </a:rPr>
              <a:t>схемы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5</a:t>
            </a:r>
            <a:r>
              <a:rPr lang="ru-RU" sz="2400" dirty="0">
                <a:latin typeface="Arial Black" panose="020B0A04020102020204" pitchFamily="34" charset="0"/>
              </a:rPr>
              <a:t>) рисунки, </a:t>
            </a:r>
            <a:r>
              <a:rPr lang="ru-RU" sz="2400" dirty="0" smtClean="0">
                <a:latin typeface="Arial Black" panose="020B0A04020102020204" pitchFamily="34" charset="0"/>
              </a:rPr>
              <a:t>фотографии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6</a:t>
            </a:r>
            <a:r>
              <a:rPr lang="ru-RU" sz="2400" dirty="0">
                <a:latin typeface="Arial Black" panose="020B0A04020102020204" pitchFamily="34" charset="0"/>
              </a:rPr>
              <a:t>) формы (анкеты и др</a:t>
            </a:r>
            <a:r>
              <a:rPr lang="ru-RU" sz="2400" dirty="0" smtClean="0">
                <a:latin typeface="Arial Black" panose="020B0A04020102020204" pitchFamily="34" charset="0"/>
              </a:rPr>
              <a:t>.)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7</a:t>
            </a:r>
            <a:r>
              <a:rPr lang="ru-RU" sz="2400" dirty="0">
                <a:latin typeface="Arial Black" panose="020B0A04020102020204" pitchFamily="34" charset="0"/>
              </a:rPr>
              <a:t>) информационные листы и </a:t>
            </a:r>
            <a:r>
              <a:rPr lang="ru-RU" sz="2400" dirty="0" smtClean="0">
                <a:latin typeface="Arial Black" panose="020B0A04020102020204" pitchFamily="34" charset="0"/>
              </a:rPr>
              <a:t>объявления</a:t>
            </a:r>
          </a:p>
          <a:p>
            <a:pPr marL="342900" indent="-342900">
              <a:buAutoNum type="arabicParenR"/>
            </a:pPr>
            <a:endParaRPr lang="ru-RU" b="1" dirty="0">
              <a:latin typeface="Arial Black" panose="020B0A04020102020204" pitchFamily="34" charset="0"/>
            </a:endParaRPr>
          </a:p>
          <a:p>
            <a:pPr marL="342900" indent="-342900">
              <a:buAutoNum type="arabicParenR"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342900" indent="-342900">
              <a:buAutoNum type="arabicParenR"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342900" indent="-342900">
              <a:buAutoNum type="arabicParenR"/>
            </a:pPr>
            <a:endParaRPr lang="ru-RU" b="1" dirty="0">
              <a:latin typeface="Arial Black" panose="020B0A04020102020204" pitchFamily="34" charset="0"/>
            </a:endParaRPr>
          </a:p>
          <a:p>
            <a:pPr marL="342900" indent="-342900">
              <a:buAutoNum type="arabicParenR"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342900" indent="-342900">
              <a:buAutoNum type="arabicParenR"/>
            </a:pPr>
            <a:endParaRPr lang="ru-RU" b="1" dirty="0">
              <a:latin typeface="Arial Black" panose="020B0A04020102020204" pitchFamily="34" charset="0"/>
            </a:endParaRPr>
          </a:p>
          <a:p>
            <a:pPr marL="342900" indent="-342900">
              <a:buAutoNum type="arabicParenR"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342900" indent="-342900">
              <a:buAutoNum type="arabicParenR"/>
            </a:pPr>
            <a:endParaRPr lang="ru-RU" b="1" dirty="0">
              <a:latin typeface="Arial Black" panose="020B0A04020102020204" pitchFamily="34" charset="0"/>
            </a:endParaRPr>
          </a:p>
          <a:p>
            <a:pPr marL="342900" indent="-342900">
              <a:buAutoNum type="arabicParenR"/>
            </a:pPr>
            <a:endParaRPr lang="ru-RU" b="1" dirty="0" smtClean="0">
              <a:latin typeface="Arial Black" panose="020B0A04020102020204" pitchFamily="34" charset="0"/>
            </a:endParaRPr>
          </a:p>
          <a:p>
            <a:endParaRPr lang="ru-RU" sz="2400" b="1" u="sng" dirty="0" smtClean="0">
              <a:latin typeface="Arial Black" panose="020B0A04020102020204" pitchFamily="34" charset="0"/>
            </a:endParaRPr>
          </a:p>
          <a:p>
            <a:endParaRPr lang="ru-RU" sz="2400" b="1" u="sng" dirty="0">
              <a:latin typeface="Arial Black" panose="020B0A04020102020204" pitchFamily="34" charset="0"/>
            </a:endParaRPr>
          </a:p>
          <a:p>
            <a:endParaRPr lang="ru-RU" sz="2400" b="1" u="sng" dirty="0" smtClean="0">
              <a:latin typeface="Arial Black" panose="020B0A04020102020204" pitchFamily="34" charset="0"/>
            </a:endParaRPr>
          </a:p>
          <a:p>
            <a:r>
              <a:rPr lang="ru-RU" sz="2400" b="1" u="sng" dirty="0" smtClean="0">
                <a:latin typeface="Arial Black" panose="020B0A04020102020204" pitchFamily="34" charset="0"/>
              </a:rPr>
              <a:t>Сплошной </a:t>
            </a:r>
            <a:r>
              <a:rPr lang="ru-RU" sz="2400" b="1" u="sng" dirty="0">
                <a:latin typeface="Arial Black" panose="020B0A04020102020204" pitchFamily="34" charset="0"/>
              </a:rPr>
              <a:t>текст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Arial Black" panose="020B0A04020102020204" pitchFamily="34" charset="0"/>
              </a:rPr>
              <a:t>Описание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2</a:t>
            </a:r>
            <a:r>
              <a:rPr lang="ru-RU" sz="2400" dirty="0">
                <a:latin typeface="Arial Black" panose="020B0A04020102020204" pitchFamily="34" charset="0"/>
              </a:rPr>
              <a:t>) повествование </a:t>
            </a:r>
            <a:endParaRPr lang="ru-RU" sz="2400" dirty="0" smtClean="0">
              <a:latin typeface="Arial Black" panose="020B0A04020102020204" pitchFamily="34" charset="0"/>
            </a:endParaRPr>
          </a:p>
          <a:p>
            <a:r>
              <a:rPr lang="ru-RU" sz="2400" dirty="0" smtClean="0">
                <a:latin typeface="Arial Black" panose="020B0A04020102020204" pitchFamily="34" charset="0"/>
              </a:rPr>
              <a:t>3</a:t>
            </a:r>
            <a:r>
              <a:rPr lang="ru-RU" sz="2400" dirty="0">
                <a:latin typeface="Arial Black" panose="020B0A04020102020204" pitchFamily="34" charset="0"/>
              </a:rPr>
              <a:t>) объяснение </a:t>
            </a:r>
            <a:r>
              <a:rPr lang="ru-RU" sz="2400" dirty="0" smtClean="0">
                <a:latin typeface="Arial Black" panose="020B0A04020102020204" pitchFamily="34" charset="0"/>
              </a:rPr>
              <a:t>(толкование </a:t>
            </a:r>
            <a:r>
              <a:rPr lang="ru-RU" sz="2400" dirty="0">
                <a:latin typeface="Arial Black" panose="020B0A04020102020204" pitchFamily="34" charset="0"/>
              </a:rPr>
              <a:t>слова, </a:t>
            </a:r>
            <a:r>
              <a:rPr lang="ru-RU" sz="2400" dirty="0" smtClean="0">
                <a:latin typeface="Arial Black" panose="020B0A04020102020204" pitchFamily="34" charset="0"/>
              </a:rPr>
              <a:t>резюме/выводы)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4</a:t>
            </a:r>
            <a:r>
              <a:rPr lang="ru-RU" sz="2400" dirty="0">
                <a:latin typeface="Arial Black" panose="020B0A04020102020204" pitchFamily="34" charset="0"/>
              </a:rPr>
              <a:t>) аргументация (комментарий, обоснование</a:t>
            </a:r>
            <a:r>
              <a:rPr lang="ru-RU" sz="2400" dirty="0" smtClean="0">
                <a:latin typeface="Arial Black" panose="020B0A04020102020204" pitchFamily="34" charset="0"/>
              </a:rPr>
              <a:t>)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5</a:t>
            </a:r>
            <a:r>
              <a:rPr lang="ru-RU" sz="2400" dirty="0">
                <a:latin typeface="Arial Black" panose="020B0A04020102020204" pitchFamily="34" charset="0"/>
              </a:rPr>
              <a:t>) </a:t>
            </a:r>
            <a:r>
              <a:rPr lang="ru-RU" sz="2400" dirty="0" smtClean="0">
                <a:latin typeface="Arial Black" panose="020B0A04020102020204" pitchFamily="34" charset="0"/>
              </a:rPr>
              <a:t>инструкция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книги детские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1962"/>
            <a:ext cx="12192000" cy="69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909" y="264063"/>
            <a:ext cx="4026739" cy="5368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0773" y="365125"/>
            <a:ext cx="3968510" cy="52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5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книги детские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1962"/>
            <a:ext cx="12192000" cy="69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40838"/>
            <a:ext cx="5029200" cy="502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9735" y="1690688"/>
            <a:ext cx="5831456" cy="437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8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книги детские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1962"/>
            <a:ext cx="12192000" cy="69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305" y="31421"/>
            <a:ext cx="2813330" cy="3795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1256" y="31421"/>
            <a:ext cx="2877269" cy="3881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3617" y="1929233"/>
            <a:ext cx="4607541" cy="34160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8863" y="3545657"/>
            <a:ext cx="3873260" cy="287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8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книги детские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1962"/>
            <a:ext cx="12192000" cy="69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7042" y="793630"/>
            <a:ext cx="671997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Frankie will have a birthday soon. He is writing a letter to his parents. Read and help his parents to make a gift.</a:t>
            </a:r>
            <a:endParaRPr lang="ru-RU" sz="1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Decide what Frankie is asking his parents to buy/ not to buy.</a:t>
            </a:r>
            <a:endParaRPr lang="ru-RU" sz="1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Arial Black" panose="020B0A04020102020204" pitchFamily="34" charset="0"/>
              </a:rPr>
              <a:t>What gifts do you want for your birthday</a:t>
            </a:r>
            <a:r>
              <a:rPr lang="en-US" sz="1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  <a:endParaRPr lang="ru-RU" sz="16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1600" dirty="0">
              <a:solidFill>
                <a:srgbClr val="C00000"/>
              </a:solidFill>
            </a:endParaRPr>
          </a:p>
          <a:p>
            <a:endParaRPr lang="ru-RU" sz="2000" dirty="0"/>
          </a:p>
          <a:p>
            <a:r>
              <a:rPr lang="en-US" i="1" dirty="0" smtClean="0">
                <a:latin typeface="Arial Black" panose="020B0A04020102020204" pitchFamily="34" charset="0"/>
              </a:rPr>
              <a:t>Dear </a:t>
            </a:r>
            <a:r>
              <a:rPr lang="en-US" i="1" dirty="0">
                <a:latin typeface="Arial Black" panose="020B0A04020102020204" pitchFamily="34" charset="0"/>
              </a:rPr>
              <a:t>mom and dad!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en-US" i="1" dirty="0">
                <a:latin typeface="Arial Black" panose="020B0A04020102020204" pitchFamily="34" charset="0"/>
              </a:rPr>
              <a:t>I’ll have a birthday soon. Could you buy me a dog, please. Don’t buy me a teddy bear, they are for girls. Could I get  a computer for my birthday?  Don’t give me a bike. My old bike is still good. And I also want to get a new mobile telephone. Don’t bring me a book of fairy tales, I’ve got a lot of them.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en-US" i="1" dirty="0">
                <a:latin typeface="Arial Black" panose="020B0A04020102020204" pitchFamily="34" charset="0"/>
              </a:rPr>
              <a:t>I will wait for these gifts.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en-US" i="1" dirty="0">
                <a:latin typeface="Arial Black" panose="020B0A04020102020204" pitchFamily="34" charset="0"/>
              </a:rPr>
              <a:t>Love,                                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en-US" i="1" dirty="0">
                <a:latin typeface="Arial Black" panose="020B0A04020102020204" pitchFamily="34" charset="0"/>
              </a:rPr>
              <a:t>Frankie</a:t>
            </a:r>
            <a:endParaRPr lang="ru-RU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Без наз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5062" y="0"/>
            <a:ext cx="2612463" cy="163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91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книги детские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1962"/>
            <a:ext cx="12192000" cy="69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68924" y="1622224"/>
            <a:ext cx="77120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Frank hat bald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seinen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Geburtstag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.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Er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schreibt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einen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Brief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seinen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Eltern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.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Lesen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und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finden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Sie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heraus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welche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Geschenke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Frank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zum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Geburtstag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haben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möchte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/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nicht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möchte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.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Legen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Sie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die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Geschenke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in 3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Kisten</a:t>
            </a:r>
            <a:r>
              <a:rPr lang="en-US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ru-RU" sz="16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Sagen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Sie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, was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Sie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für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Ihren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Geburtstag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bekommen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möchten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US" i="1" dirty="0" err="1">
                <a:latin typeface="Arial Black" panose="020B0A04020102020204" pitchFamily="34" charset="0"/>
              </a:rPr>
              <a:t>Liebe</a:t>
            </a:r>
            <a:r>
              <a:rPr lang="en-US" i="1" dirty="0">
                <a:latin typeface="Arial Black" panose="020B0A04020102020204" pitchFamily="34" charset="0"/>
              </a:rPr>
              <a:t> Mama und Papa! </a:t>
            </a:r>
            <a:r>
              <a:rPr lang="en-US" i="1" dirty="0" err="1">
                <a:latin typeface="Arial Black" panose="020B0A04020102020204" pitchFamily="34" charset="0"/>
              </a:rPr>
              <a:t>Schenkt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mir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bitte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einen</a:t>
            </a:r>
            <a:r>
              <a:rPr lang="en-US" i="1" dirty="0">
                <a:latin typeface="Arial Black" panose="020B0A04020102020204" pitchFamily="34" charset="0"/>
              </a:rPr>
              <a:t> Hund.  </a:t>
            </a:r>
            <a:r>
              <a:rPr lang="en-US" i="1" dirty="0" err="1">
                <a:latin typeface="Arial Black" panose="020B0A04020102020204" pitchFamily="34" charset="0"/>
              </a:rPr>
              <a:t>Schenkt</a:t>
            </a:r>
            <a:r>
              <a:rPr lang="en-US" i="1" dirty="0">
                <a:latin typeface="Arial Black" panose="020B0A04020102020204" pitchFamily="34" charset="0"/>
              </a:rPr>
              <a:t>  </a:t>
            </a:r>
            <a:r>
              <a:rPr lang="en-US" i="1" dirty="0" err="1">
                <a:latin typeface="Arial Black" panose="020B0A04020102020204" pitchFamily="34" charset="0"/>
              </a:rPr>
              <a:t>mir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keinen</a:t>
            </a:r>
            <a:r>
              <a:rPr lang="en-US" i="1" dirty="0">
                <a:latin typeface="Arial Black" panose="020B0A04020102020204" pitchFamily="34" charset="0"/>
              </a:rPr>
              <a:t> Teddy. </a:t>
            </a:r>
            <a:r>
              <a:rPr lang="en-US" i="1" dirty="0" err="1">
                <a:latin typeface="Arial Black" panose="020B0A04020102020204" pitchFamily="34" charset="0"/>
              </a:rPr>
              <a:t>Er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ist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für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Mädchen</a:t>
            </a:r>
            <a:r>
              <a:rPr lang="en-US" i="1" dirty="0">
                <a:latin typeface="Arial Black" panose="020B0A04020102020204" pitchFamily="34" charset="0"/>
              </a:rPr>
              <a:t>. </a:t>
            </a:r>
            <a:r>
              <a:rPr lang="en-US" i="1" dirty="0" err="1">
                <a:latin typeface="Arial Black" panose="020B0A04020102020204" pitchFamily="34" charset="0"/>
              </a:rPr>
              <a:t>Schenkt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mir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einen</a:t>
            </a:r>
            <a:r>
              <a:rPr lang="en-US" i="1" dirty="0">
                <a:latin typeface="Arial Black" panose="020B0A04020102020204" pitchFamily="34" charset="0"/>
              </a:rPr>
              <a:t> Computer.  </a:t>
            </a:r>
            <a:r>
              <a:rPr lang="en-US" i="1" dirty="0" err="1">
                <a:latin typeface="Arial Black" panose="020B0A04020102020204" pitchFamily="34" charset="0"/>
              </a:rPr>
              <a:t>Schenkt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mir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kein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Fahrrad</a:t>
            </a:r>
            <a:r>
              <a:rPr lang="en-US" i="1" dirty="0">
                <a:latin typeface="Arial Black" panose="020B0A04020102020204" pitchFamily="34" charset="0"/>
              </a:rPr>
              <a:t>. Mein alter </a:t>
            </a:r>
            <a:r>
              <a:rPr lang="en-US" i="1" dirty="0" err="1">
                <a:latin typeface="Arial Black" panose="020B0A04020102020204" pitchFamily="34" charset="0"/>
              </a:rPr>
              <a:t>ist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immer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noch</a:t>
            </a:r>
            <a:r>
              <a:rPr lang="en-US" i="1" dirty="0">
                <a:latin typeface="Arial Black" panose="020B0A04020102020204" pitchFamily="34" charset="0"/>
              </a:rPr>
              <a:t> gut.  </a:t>
            </a:r>
            <a:r>
              <a:rPr lang="en-US" i="1" dirty="0" err="1">
                <a:latin typeface="Arial Black" panose="020B0A04020102020204" pitchFamily="34" charset="0"/>
              </a:rPr>
              <a:t>Schenkt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mir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ein</a:t>
            </a:r>
            <a:r>
              <a:rPr lang="en-US" i="1" dirty="0">
                <a:latin typeface="Arial Black" panose="020B0A04020102020204" pitchFamily="34" charset="0"/>
              </a:rPr>
              <a:t> Handy.  </a:t>
            </a:r>
            <a:r>
              <a:rPr lang="en-US" i="1" dirty="0" err="1">
                <a:latin typeface="Arial Black" panose="020B0A04020102020204" pitchFamily="34" charset="0"/>
              </a:rPr>
              <a:t>Schenkt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mir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kein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Märchenbuch</a:t>
            </a:r>
            <a:r>
              <a:rPr lang="en-US" i="1" dirty="0">
                <a:latin typeface="Arial Black" panose="020B0A04020102020204" pitchFamily="34" charset="0"/>
              </a:rPr>
              <a:t>. </a:t>
            </a:r>
            <a:r>
              <a:rPr lang="en-US" i="1" dirty="0" err="1">
                <a:latin typeface="Arial Black" panose="020B0A04020102020204" pitchFamily="34" charset="0"/>
              </a:rPr>
              <a:t>Ich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habe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viele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davon</a:t>
            </a:r>
            <a:r>
              <a:rPr lang="en-US" i="1" dirty="0">
                <a:latin typeface="Arial Black" panose="020B0A04020102020204" pitchFamily="34" charset="0"/>
              </a:rPr>
              <a:t>. </a:t>
            </a:r>
            <a:r>
              <a:rPr lang="en-US" i="1" dirty="0" err="1">
                <a:latin typeface="Arial Black" panose="020B0A04020102020204" pitchFamily="34" charset="0"/>
              </a:rPr>
              <a:t>Liebe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Eltern</a:t>
            </a:r>
            <a:r>
              <a:rPr lang="en-US" i="1" dirty="0">
                <a:latin typeface="Arial Black" panose="020B0A04020102020204" pitchFamily="34" charset="0"/>
              </a:rPr>
              <a:t>, </a:t>
            </a:r>
            <a:r>
              <a:rPr lang="en-US" i="1" dirty="0" err="1">
                <a:latin typeface="Arial Black" panose="020B0A04020102020204" pitchFamily="34" charset="0"/>
              </a:rPr>
              <a:t>ich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liebe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ru-RU" i="1" dirty="0">
                <a:latin typeface="Arial Black" panose="020B0A04020102020204" pitchFamily="34" charset="0"/>
              </a:rPr>
              <a:t>е</a:t>
            </a:r>
            <a:r>
              <a:rPr lang="en-US" i="1" dirty="0" err="1">
                <a:latin typeface="Arial Black" panose="020B0A04020102020204" pitchFamily="34" charset="0"/>
              </a:rPr>
              <a:t>uch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sehr</a:t>
            </a:r>
            <a:r>
              <a:rPr lang="en-US" i="1" dirty="0">
                <a:latin typeface="Arial Black" panose="020B0A04020102020204" pitchFamily="34" charset="0"/>
              </a:rPr>
              <a:t> und </a:t>
            </a:r>
            <a:r>
              <a:rPr lang="en-US" i="1" dirty="0" err="1">
                <a:latin typeface="Arial Black" panose="020B0A04020102020204" pitchFamily="34" charset="0"/>
              </a:rPr>
              <a:t>werde</a:t>
            </a:r>
            <a:r>
              <a:rPr lang="en-US" i="1" dirty="0">
                <a:latin typeface="Arial Black" panose="020B0A04020102020204" pitchFamily="34" charset="0"/>
              </a:rPr>
              <a:t> auf </a:t>
            </a:r>
            <a:r>
              <a:rPr lang="en-US" i="1" dirty="0" err="1">
                <a:latin typeface="Arial Black" panose="020B0A04020102020204" pitchFamily="34" charset="0"/>
              </a:rPr>
              <a:t>deine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Geschenke</a:t>
            </a:r>
            <a:r>
              <a:rPr lang="en-US" i="1" dirty="0">
                <a:latin typeface="Arial Black" panose="020B0A040201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</a:rPr>
              <a:t>warten</a:t>
            </a:r>
            <a:r>
              <a:rPr lang="en-US" i="1" dirty="0">
                <a:latin typeface="Arial Black" panose="020B0A04020102020204" pitchFamily="34" charset="0"/>
              </a:rPr>
              <a:t>. </a:t>
            </a:r>
            <a:endParaRPr lang="ru-RU" i="1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8" name="Рисунок 7" descr="C:\Users\User\Desktop\inde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76" y="365125"/>
            <a:ext cx="2130724" cy="147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51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Фон для презентации детских книг - фото и картинки abrakadabra.f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386" y="0"/>
            <a:ext cx="1250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9842" y="612475"/>
            <a:ext cx="9431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Формирование навыков читательской грамотности на уроках иностранного языка</a:t>
            </a:r>
            <a:endParaRPr lang="ru-RU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3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книги детские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1962"/>
            <a:ext cx="12192000" cy="69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4294" y="1578633"/>
            <a:ext cx="85315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Bientot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c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᾽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est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l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᾽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anniversaire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 Francis. Il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ecrit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la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lettr</a:t>
            </a:r>
            <a:r>
              <a:rPr lang="ru-RU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ses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parents. La voila.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Lisez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-la et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apprenez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des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cadeaux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dont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Francis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veut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/ne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veut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pas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avoir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pour son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anniversaire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Aidez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les parents de Francis faire les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cadeaux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pour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leur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fils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Partagez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les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cadeaux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trois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boites</a:t>
            </a: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b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CHERS MAMA ET PAPA!</a:t>
            </a:r>
            <a:b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Offrez-moi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svp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, le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chien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! Ne m</a:t>
            </a:r>
            <a:r>
              <a:rPr lang="ru-RU" i="1" dirty="0">
                <a:latin typeface="Arial Black" panose="020B0A04020102020204" pitchFamily="34" charset="0"/>
                <a:cs typeface="Arial" panose="020B0604020202020204" pitchFamily="34" charset="0"/>
              </a:rPr>
              <a:t>᾽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offrez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pas d</a:t>
            </a:r>
            <a:r>
              <a:rPr lang="ru-RU" i="1" dirty="0">
                <a:latin typeface="Arial Black" panose="020B0A04020102020204" pitchFamily="34" charset="0"/>
                <a:cs typeface="Arial" panose="020B0604020202020204" pitchFamily="34" charset="0"/>
              </a:rPr>
              <a:t>᾽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ourson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de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peluche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, c</a:t>
            </a:r>
            <a:r>
              <a:rPr lang="ru-RU" i="1" dirty="0">
                <a:latin typeface="Arial Black" panose="020B0A04020102020204" pitchFamily="34" charset="0"/>
                <a:cs typeface="Arial" panose="020B0604020202020204" pitchFamily="34" charset="0"/>
              </a:rPr>
              <a:t>᾽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est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pour les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filles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Offrez-moi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svp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, l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ordinateur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et n</a:t>
            </a:r>
            <a:r>
              <a:rPr lang="ru-RU" i="1" dirty="0">
                <a:latin typeface="Arial Black" panose="020B0A04020102020204" pitchFamily="34" charset="0"/>
                <a:cs typeface="Arial" panose="020B0604020202020204" pitchFamily="34" charset="0"/>
              </a:rPr>
              <a:t>᾽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offrez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pas de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velo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. Mon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ancien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velo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est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encore bon.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Offrez-moi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,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svp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, le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telephon</a:t>
            </a:r>
            <a:r>
              <a:rPr lang="ru-RU" i="1" dirty="0">
                <a:latin typeface="Arial Black" panose="020B0A04020102020204" pitchFamily="34" charset="0"/>
                <a:cs typeface="Arial" panose="020B0604020202020204" pitchFamily="34" charset="0"/>
              </a:rPr>
              <a:t>е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mobile. Ne m</a:t>
            </a:r>
            <a:r>
              <a:rPr lang="ru-RU" i="1" dirty="0">
                <a:latin typeface="Arial Black" panose="020B0A04020102020204" pitchFamily="34" charset="0"/>
                <a:cs typeface="Arial" panose="020B0604020202020204" pitchFamily="34" charset="0"/>
              </a:rPr>
              <a:t>᾽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offrez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pas de livres de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contes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, j</a:t>
            </a:r>
            <a:r>
              <a:rPr lang="ru-RU" i="1" dirty="0">
                <a:latin typeface="Arial Black" panose="020B0A04020102020204" pitchFamily="34" charset="0"/>
                <a:cs typeface="Arial" panose="020B0604020202020204" pitchFamily="34" charset="0"/>
              </a:rPr>
              <a:t>᾽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en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ai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deja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beaucoup.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Chers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parents, je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vous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aime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beaucoup et j</a:t>
            </a:r>
            <a:r>
              <a:rPr lang="ru-RU" i="1" dirty="0">
                <a:latin typeface="Arial Black" panose="020B0A04020102020204" pitchFamily="34" charset="0"/>
                <a:cs typeface="Arial" panose="020B0604020202020204" pitchFamily="34" charset="0"/>
              </a:rPr>
              <a:t>᾽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attendrai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vos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cadeaux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  <a:b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Francis.</a:t>
            </a:r>
            <a:b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Et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toi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quels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cadeaux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tu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veux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avoir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 pour ton </a:t>
            </a:r>
            <a:r>
              <a:rPr lang="en-US" i="1" dirty="0" err="1">
                <a:latin typeface="Arial Black" panose="020B0A04020102020204" pitchFamily="34" charset="0"/>
                <a:cs typeface="Arial" panose="020B0604020202020204" pitchFamily="34" charset="0"/>
              </a:rPr>
              <a:t>anniversaire</a:t>
            </a:r>
            <a:r>
              <a:rPr lang="en-US" i="1" dirty="0"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  <a:endParaRPr lang="ru-RU" i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 descr="C:\Users\User\Desktop\inde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5049" y="4324089"/>
            <a:ext cx="1785668" cy="129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79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книги детские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1962"/>
            <a:ext cx="12192000" cy="69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7385234"/>
              </p:ext>
            </p:extLst>
          </p:nvPr>
        </p:nvGraphicFramePr>
        <p:xfrm>
          <a:off x="2809396" y="668950"/>
          <a:ext cx="3582778" cy="5418138"/>
        </p:xfrm>
        <a:graphic>
          <a:graphicData uri="http://schemas.openxmlformats.org/presentationml/2006/ole">
            <p:oleObj spid="_x0000_s3079" name="Документ" r:id="rId4" imgW="5960803" imgH="9178434" progId="Word.Document.12">
              <p:embed/>
            </p:oleObj>
          </a:graphicData>
        </a:graphic>
      </p:graphicFrame>
      <p:pic>
        <p:nvPicPr>
          <p:cNvPr id="7" name="Рисунок 6" descr="C:\Users\User\Desktop\1658058863_4-flomaster-club-p-zayats-multyashnii-risunok-krasivo-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0492" y="746586"/>
            <a:ext cx="1419764" cy="149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1614589217_66-p-koshka-na-belom-fone-kartinki-1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1955" y="2363638"/>
            <a:ext cx="1781415" cy="135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1641199144_2-papik-pro-p-detskii-risunok-lizhi-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0492" y="4002657"/>
            <a:ext cx="1772788" cy="143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05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книги детские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1962"/>
            <a:ext cx="12192000" cy="69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5309" y="1331782"/>
            <a:ext cx="682349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>
                <a:latin typeface="Arial Black" panose="020B0A04020102020204" pitchFamily="34" charset="0"/>
              </a:rPr>
              <a:t>Работу выполнили </a:t>
            </a:r>
          </a:p>
          <a:p>
            <a:pPr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учителя </a:t>
            </a:r>
            <a:r>
              <a:rPr lang="ru-RU" sz="2400" dirty="0">
                <a:latin typeface="Arial Black" panose="020B0A04020102020204" pitchFamily="34" charset="0"/>
              </a:rPr>
              <a:t>иностранных языков </a:t>
            </a:r>
          </a:p>
          <a:p>
            <a:pPr>
              <a:buNone/>
            </a:pPr>
            <a:r>
              <a:rPr lang="ru-RU" sz="2400" dirty="0" smtClean="0">
                <a:latin typeface="Arial Black" panose="020B0A04020102020204" pitchFamily="34" charset="0"/>
              </a:rPr>
              <a:t>МКОУ </a:t>
            </a:r>
            <a:r>
              <a:rPr lang="ru-RU" sz="2400" dirty="0">
                <a:latin typeface="Arial Black" panose="020B0A04020102020204" pitchFamily="34" charset="0"/>
              </a:rPr>
              <a:t>СОШ №2 с УИОП п. Восточный:</a:t>
            </a:r>
          </a:p>
          <a:p>
            <a:pPr>
              <a:buNone/>
            </a:pPr>
            <a:r>
              <a:rPr lang="ru-RU" sz="2400" dirty="0">
                <a:latin typeface="Arial Black" panose="020B0A04020102020204" pitchFamily="34" charset="0"/>
              </a:rPr>
              <a:t>                    Васильевых В.Б.</a:t>
            </a:r>
          </a:p>
          <a:p>
            <a:pPr>
              <a:buNone/>
            </a:pPr>
            <a:r>
              <a:rPr lang="ru-RU" sz="2400" dirty="0">
                <a:latin typeface="Arial Black" panose="020B0A04020102020204" pitchFamily="34" charset="0"/>
              </a:rPr>
              <a:t>                    Дудник О. Б.</a:t>
            </a:r>
          </a:p>
          <a:p>
            <a:pPr>
              <a:buNone/>
            </a:pPr>
            <a:r>
              <a:rPr lang="ru-RU" sz="2400" dirty="0">
                <a:latin typeface="Arial Black" panose="020B0A04020102020204" pitchFamily="34" charset="0"/>
              </a:rPr>
              <a:t>                    Опарина Е.А.</a:t>
            </a:r>
          </a:p>
          <a:p>
            <a:pPr>
              <a:buNone/>
            </a:pPr>
            <a:r>
              <a:rPr lang="ru-RU" sz="2400" dirty="0">
                <a:latin typeface="Arial Black" panose="020B0A04020102020204" pitchFamily="34" charset="0"/>
              </a:rPr>
              <a:t>                    </a:t>
            </a:r>
            <a:r>
              <a:rPr lang="ru-RU" sz="2400" dirty="0" err="1">
                <a:latin typeface="Arial Black" panose="020B0A04020102020204" pitchFamily="34" charset="0"/>
              </a:rPr>
              <a:t>Стяжкина</a:t>
            </a:r>
            <a:r>
              <a:rPr lang="ru-RU" sz="2400" dirty="0">
                <a:latin typeface="Arial Black" panose="020B0A04020102020204" pitchFamily="34" charset="0"/>
              </a:rPr>
              <a:t> Т.Н.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3513161"/>
            <a:ext cx="1423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http://new-variant.ru/wp-content/uploads/2014/12/%D1%88%D0%BA%D0%BE%D0%BB%D0%B0-%D0%B2%D0%BE%D1%81%D1%82%D0%BE%D1%87%D0%BD%D1%8B%D0%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86" b="18568"/>
          <a:stretch>
            <a:fillRect/>
          </a:stretch>
        </p:blipFill>
        <p:spPr bwMode="auto">
          <a:xfrm>
            <a:off x="524288" y="2788763"/>
            <a:ext cx="4953485" cy="195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51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н для презентации детских книг - фото и картинки abrakadabra.f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4105" y="0"/>
            <a:ext cx="12426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7365" y="365125"/>
            <a:ext cx="1033444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Читательская грамотность –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способность человека понимать и использовать письменные тексты,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размышлять о них и заниматься чтением для того,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чтобы достигать своих целей, расширять свои знания и возможности, 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участвовать в социальной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90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детских книг - фото и картинки abrakadabra.f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8947"/>
            <a:ext cx="12692408" cy="69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0777" y="508958"/>
            <a:ext cx="7729268" cy="3695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 </a:t>
            </a:r>
            <a:r>
              <a:rPr lang="ru-RU" sz="3600" dirty="0" smtClean="0">
                <a:latin typeface="Arial Black" panose="020B0A04020102020204" pitchFamily="34" charset="0"/>
              </a:rPr>
              <a:t>Читательские умения:</a:t>
            </a:r>
            <a:br>
              <a:rPr lang="ru-RU" sz="3600" dirty="0" smtClean="0">
                <a:latin typeface="Arial Black" panose="020B0A04020102020204" pitchFamily="34" charset="0"/>
              </a:rPr>
            </a:br>
            <a:endParaRPr lang="ru-RU" sz="3600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Arial Black" panose="020B0A04020102020204" pitchFamily="34" charset="0"/>
              </a:rPr>
              <a:t>Ориентация в содержании текста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Arial Black" panose="020B0A04020102020204" pitchFamily="34" charset="0"/>
              </a:rPr>
              <a:t>Преобразование и интерпретация текста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Arial Black" panose="020B0A04020102020204" pitchFamily="34" charset="0"/>
              </a:rPr>
              <a:t>Оценка информации 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33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Фон для презентации книги детские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706" y="1371601"/>
            <a:ext cx="115680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        </a:t>
            </a:r>
            <a:r>
              <a:rPr lang="ru-RU" sz="3600" dirty="0" smtClean="0">
                <a:latin typeface="Arial Black" panose="020B0A04020102020204" pitchFamily="34" charset="0"/>
              </a:rPr>
              <a:t>Ориентация </a:t>
            </a:r>
            <a:r>
              <a:rPr lang="ru-RU" sz="3600" dirty="0">
                <a:latin typeface="Arial Black" panose="020B0A04020102020204" pitchFamily="34" charset="0"/>
              </a:rPr>
              <a:t>в содержании </a:t>
            </a:r>
            <a:r>
              <a:rPr lang="ru-RU" sz="3600" dirty="0" smtClean="0">
                <a:latin typeface="Arial Black" panose="020B0A04020102020204" pitchFamily="34" charset="0"/>
              </a:rPr>
              <a:t>текста</a:t>
            </a:r>
            <a:endParaRPr lang="ru-RU" sz="3600" dirty="0">
              <a:latin typeface="Arial Black" panose="020B0A04020102020204" pitchFamily="34" charset="0"/>
            </a:endParaRP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800" dirty="0">
                <a:latin typeface="Arial Black" panose="020B0A04020102020204" pitchFamily="34" charset="0"/>
              </a:rPr>
              <a:t>– определять главную тему, общую </a:t>
            </a:r>
            <a:r>
              <a:rPr lang="ru-RU" sz="2800" dirty="0" smtClean="0">
                <a:latin typeface="Arial Black" panose="020B0A04020102020204" pitchFamily="34" charset="0"/>
              </a:rPr>
              <a:t>цель, </a:t>
            </a:r>
            <a:r>
              <a:rPr lang="ru-RU" sz="2800" dirty="0">
                <a:latin typeface="Arial Black" panose="020B0A04020102020204" pitchFamily="34" charset="0"/>
              </a:rPr>
              <a:t>назначение </a:t>
            </a:r>
            <a:r>
              <a:rPr lang="ru-RU" sz="2800" dirty="0" smtClean="0">
                <a:latin typeface="Arial Black" panose="020B0A04020102020204" pitchFamily="34" charset="0"/>
              </a:rPr>
              <a:t>текста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      –</a:t>
            </a:r>
            <a:r>
              <a:rPr lang="ru-RU" sz="2800" dirty="0">
                <a:latin typeface="Arial Black" panose="020B0A04020102020204" pitchFamily="34" charset="0"/>
              </a:rPr>
              <a:t> выбирать из </a:t>
            </a:r>
            <a:r>
              <a:rPr lang="ru-RU" sz="2800" dirty="0" smtClean="0">
                <a:latin typeface="Arial Black" panose="020B0A04020102020204" pitchFamily="34" charset="0"/>
              </a:rPr>
              <a:t>текста, придумывать заголовок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–</a:t>
            </a:r>
            <a:r>
              <a:rPr lang="ru-RU" sz="2800" dirty="0">
                <a:latin typeface="Arial Black" panose="020B0A04020102020204" pitchFamily="34" charset="0"/>
              </a:rPr>
              <a:t> формулировать тезис, выражающий общий смысл </a:t>
            </a:r>
            <a:r>
              <a:rPr lang="ru-RU" sz="2800" dirty="0" smtClean="0">
                <a:latin typeface="Arial Black" panose="020B0A04020102020204" pitchFamily="34" charset="0"/>
              </a:rPr>
              <a:t>текста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      –</a:t>
            </a:r>
            <a:r>
              <a:rPr lang="ru-RU" sz="2800" dirty="0">
                <a:latin typeface="Arial Black" panose="020B0A04020102020204" pitchFamily="34" charset="0"/>
              </a:rPr>
              <a:t> объяснять порядок частей, содержащихся в </a:t>
            </a:r>
            <a:r>
              <a:rPr lang="ru-RU" sz="2800" dirty="0" smtClean="0">
                <a:latin typeface="Arial Black" panose="020B0A04020102020204" pitchFamily="34" charset="0"/>
              </a:rPr>
              <a:t>тексте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–</a:t>
            </a:r>
            <a:r>
              <a:rPr lang="ru-RU" sz="2800" dirty="0">
                <a:latin typeface="Arial Black" panose="020B0A04020102020204" pitchFamily="34" charset="0"/>
              </a:rPr>
              <a:t> находить в тексте требуемую информацию </a:t>
            </a:r>
          </a:p>
        </p:txBody>
      </p:sp>
    </p:spTree>
    <p:extLst>
      <p:ext uri="{BB962C8B-B14F-4D97-AF65-F5344CB8AC3E}">
        <p14:creationId xmlns:p14="http://schemas.microsoft.com/office/powerpoint/2010/main" xmlns="" val="2652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Фон для презентации книги детские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32"/>
            <a:ext cx="12191999" cy="687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4567" y="1690688"/>
            <a:ext cx="11145328" cy="372409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Преобразование </a:t>
            </a:r>
            <a:r>
              <a:rPr lang="ru-RU" sz="3600" dirty="0">
                <a:latin typeface="Arial Black" panose="020B0A04020102020204" pitchFamily="34" charset="0"/>
              </a:rPr>
              <a:t>и </a:t>
            </a:r>
            <a:endParaRPr lang="ru-RU" sz="3600" dirty="0" smtClean="0">
              <a:latin typeface="Arial Black" panose="020B0A04020102020204" pitchFamily="34" charset="0"/>
            </a:endParaRPr>
          </a:p>
          <a:p>
            <a:r>
              <a:rPr lang="ru-RU" sz="3600" dirty="0" smtClean="0">
                <a:latin typeface="Arial Black" panose="020B0A04020102020204" pitchFamily="34" charset="0"/>
              </a:rPr>
              <a:t>интерпретация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800" dirty="0">
                <a:latin typeface="Arial Black" panose="020B0A04020102020204" pitchFamily="34" charset="0"/>
              </a:rPr>
              <a:t>– 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>
                <a:latin typeface="Arial Black" panose="020B0A04020102020204" pitchFamily="34" charset="0"/>
              </a:rPr>
              <a:t>преобразовывать текст, используя новые формы представления информации</a:t>
            </a:r>
            <a:r>
              <a:rPr lang="ru-RU" sz="2800" dirty="0" smtClean="0">
                <a:latin typeface="Arial Black" panose="020B0A04020102020204" pitchFamily="34" charset="0"/>
              </a:rPr>
              <a:t>: </a:t>
            </a:r>
            <a:r>
              <a:rPr lang="ru-RU" sz="2800" dirty="0">
                <a:latin typeface="Arial Black" panose="020B0A04020102020204" pitchFamily="34" charset="0"/>
              </a:rPr>
              <a:t>диаграммы, </a:t>
            </a:r>
            <a:r>
              <a:rPr lang="ru-RU" sz="2800" dirty="0" smtClean="0">
                <a:latin typeface="Arial Black" panose="020B0A04020102020204" pitchFamily="34" charset="0"/>
              </a:rPr>
              <a:t>таблицы</a:t>
            </a:r>
            <a:endParaRPr lang="ru-RU" sz="2800" dirty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–</a:t>
            </a:r>
            <a:r>
              <a:rPr lang="ru-RU" sz="2800" dirty="0">
                <a:latin typeface="Arial Black" panose="020B0A04020102020204" pitchFamily="34" charset="0"/>
              </a:rPr>
              <a:t> сравнивать и противопоставлять </a:t>
            </a:r>
            <a:r>
              <a:rPr lang="ru-RU" sz="2800" dirty="0" smtClean="0">
                <a:latin typeface="Arial Black" panose="020B0A04020102020204" pitchFamily="34" charset="0"/>
              </a:rPr>
              <a:t>     заключённую </a:t>
            </a:r>
            <a:r>
              <a:rPr lang="ru-RU" sz="2800" dirty="0">
                <a:latin typeface="Arial Black" panose="020B0A04020102020204" pitchFamily="34" charset="0"/>
              </a:rPr>
              <a:t>в тексте информацию разного </a:t>
            </a:r>
            <a:r>
              <a:rPr lang="ru-RU" sz="2800" dirty="0" smtClean="0">
                <a:latin typeface="Arial Black" panose="020B0A04020102020204" pitchFamily="34" charset="0"/>
              </a:rPr>
              <a:t>характера</a:t>
            </a:r>
            <a:endParaRPr lang="ru-RU" sz="2800" dirty="0">
              <a:latin typeface="Arial Black" panose="020B0A04020102020204" pitchFamily="34" charset="0"/>
            </a:endParaRPr>
          </a:p>
          <a:p>
            <a:r>
              <a:rPr lang="ru-RU" sz="2800" dirty="0">
                <a:latin typeface="Arial Black" panose="020B0A04020102020204" pitchFamily="34" charset="0"/>
              </a:rPr>
              <a:t>– обнаруживать в тексте доводы в подтверждение выдвинутых тезисов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33030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Фон для презентации книги детские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6198"/>
            <a:ext cx="12192000" cy="684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4732" y="1397479"/>
            <a:ext cx="8721306" cy="35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latin typeface="Arial Black" panose="020B0A04020102020204" pitchFamily="34" charset="0"/>
              </a:rPr>
              <a:t>Оценка информации</a:t>
            </a:r>
          </a:p>
          <a:p>
            <a:endParaRPr lang="ru-RU" sz="2400" dirty="0">
              <a:latin typeface="Arial Black" panose="020B0A04020102020204" pitchFamily="34" charset="0"/>
            </a:endParaRPr>
          </a:p>
          <a:p>
            <a:r>
              <a:rPr lang="ru-RU" sz="2800" dirty="0">
                <a:latin typeface="Arial Black" panose="020B0A04020102020204" pitchFamily="34" charset="0"/>
              </a:rPr>
              <a:t>– откликаться на содержание </a:t>
            </a:r>
            <a:r>
              <a:rPr lang="ru-RU" sz="2800" dirty="0" smtClean="0">
                <a:latin typeface="Arial Black" panose="020B0A04020102020204" pitchFamily="34" charset="0"/>
              </a:rPr>
              <a:t>текста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–</a:t>
            </a:r>
            <a:r>
              <a:rPr lang="ru-RU" sz="2800" dirty="0">
                <a:latin typeface="Arial Black" panose="020B0A04020102020204" pitchFamily="34" charset="0"/>
              </a:rPr>
              <a:t> оценивать утверждения, сделанные в тексте, исходя из своих представлений о </a:t>
            </a:r>
            <a:r>
              <a:rPr lang="ru-RU" sz="2800" dirty="0" smtClean="0">
                <a:latin typeface="Arial Black" panose="020B0A04020102020204" pitchFamily="34" charset="0"/>
              </a:rPr>
              <a:t>мире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–</a:t>
            </a:r>
            <a:r>
              <a:rPr lang="ru-RU" sz="2800" dirty="0">
                <a:latin typeface="Arial Black" panose="020B0A04020102020204" pitchFamily="34" charset="0"/>
              </a:rPr>
              <a:t> находить доводы в защиту своей точки зрения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14329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Фон для презентации книги детские - 73 фо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6198"/>
            <a:ext cx="12192000" cy="684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0856" y="907212"/>
            <a:ext cx="1116114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>
                <a:latin typeface="Arial Black" pitchFamily="34" charset="0"/>
              </a:rPr>
              <a:t>Проблемы обучающихся</a:t>
            </a:r>
            <a:r>
              <a:rPr lang="en-US" sz="3600" dirty="0" smtClean="0">
                <a:latin typeface="Arial Black" pitchFamily="34" charset="0"/>
              </a:rPr>
              <a:t>:</a:t>
            </a:r>
            <a:endParaRPr lang="ru-RU" sz="3600" dirty="0" smtClean="0">
              <a:latin typeface="Arial Black" pitchFamily="34" charset="0"/>
            </a:endParaRPr>
          </a:p>
          <a:p>
            <a:endParaRPr lang="ru-RU" sz="36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800" dirty="0">
                <a:latin typeface="Arial Black" panose="020B0A04020102020204" pitchFamily="34" charset="0"/>
              </a:rPr>
              <a:t>-Незнание значений слов</a:t>
            </a:r>
          </a:p>
          <a:p>
            <a:pPr>
              <a:buNone/>
            </a:pPr>
            <a:r>
              <a:rPr lang="ru-RU" sz="2800" dirty="0">
                <a:latin typeface="Arial Black" panose="020B0A04020102020204" pitchFamily="34" charset="0"/>
              </a:rPr>
              <a:t>-Непонимание смысла </a:t>
            </a:r>
            <a:r>
              <a:rPr lang="ru-RU" sz="2800" dirty="0" smtClean="0">
                <a:latin typeface="Arial Black" panose="020B0A04020102020204" pitchFamily="34" charset="0"/>
              </a:rPr>
              <a:t>написанного </a:t>
            </a:r>
          </a:p>
          <a:p>
            <a:pPr>
              <a:buNone/>
            </a:pPr>
            <a:endParaRPr lang="ru-RU" sz="2800" dirty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                          подобрать заголовок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                         сформулировать вопросы</a:t>
            </a:r>
          </a:p>
          <a:p>
            <a:pPr>
              <a:buNone/>
            </a:pPr>
            <a:r>
              <a:rPr lang="ru-RU" sz="2800" dirty="0" smtClean="0">
                <a:latin typeface="Arial Black" panose="020B0A04020102020204" pitchFamily="34" charset="0"/>
              </a:rPr>
              <a:t>-Неумение        применить </a:t>
            </a:r>
            <a:r>
              <a:rPr lang="ru-RU" sz="2800" dirty="0">
                <a:latin typeface="Arial Black" panose="020B0A04020102020204" pitchFamily="34" charset="0"/>
              </a:rPr>
              <a:t>имеющиеся </a:t>
            </a:r>
            <a:r>
              <a:rPr lang="ru-RU" sz="2800" dirty="0" smtClean="0">
                <a:latin typeface="Arial Black" panose="020B0A04020102020204" pitchFamily="34" charset="0"/>
              </a:rPr>
              <a:t>знания </a:t>
            </a:r>
          </a:p>
          <a:p>
            <a:pPr>
              <a:buNone/>
            </a:pPr>
            <a:r>
              <a:rPr lang="ru-RU" sz="2800" dirty="0" smtClean="0">
                <a:latin typeface="Arial Black" panose="020B0A04020102020204" pitchFamily="34" charset="0"/>
              </a:rPr>
              <a:t>                          использовать </a:t>
            </a:r>
            <a:r>
              <a:rPr lang="ru-RU" sz="2800" dirty="0" err="1">
                <a:latin typeface="Arial Black" panose="020B0A04020102020204" pitchFamily="34" charset="0"/>
              </a:rPr>
              <a:t>межпредметные</a:t>
            </a:r>
            <a:r>
              <a:rPr lang="ru-RU" sz="2800" dirty="0">
                <a:latin typeface="Arial Black" panose="020B0A04020102020204" pitchFamily="34" charset="0"/>
              </a:rPr>
              <a:t> связи</a:t>
            </a:r>
          </a:p>
          <a:p>
            <a:endParaRPr lang="ru-RU" sz="2800" dirty="0" smtClean="0">
              <a:latin typeface="Arial Black" panose="020B0A040201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425043" y="3539544"/>
            <a:ext cx="712398" cy="148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412822" y="3949647"/>
            <a:ext cx="724619" cy="215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425043" y="4388131"/>
            <a:ext cx="730908" cy="29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407434" y="4804917"/>
            <a:ext cx="730007" cy="86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11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детских книг - фото и картинки abrakadabra.f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50" y="1"/>
            <a:ext cx="12197750" cy="69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7977" y="931653"/>
            <a:ext cx="946964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       </a:t>
            </a:r>
            <a:r>
              <a:rPr lang="ru-RU" sz="3600" dirty="0" smtClean="0">
                <a:latin typeface="Arial Black" panose="020B0A04020102020204" pitchFamily="34" charset="0"/>
              </a:rPr>
              <a:t>Отбор </a:t>
            </a:r>
            <a:r>
              <a:rPr lang="ru-RU" sz="3600" dirty="0">
                <a:latin typeface="Arial Black" panose="020B0A04020102020204" pitchFamily="34" charset="0"/>
              </a:rPr>
              <a:t> </a:t>
            </a:r>
            <a:r>
              <a:rPr lang="ru-RU" sz="3600" dirty="0" smtClean="0">
                <a:latin typeface="Arial Black" panose="020B0A04020102020204" pitchFamily="34" charset="0"/>
              </a:rPr>
              <a:t>текстов:</a:t>
            </a:r>
          </a:p>
          <a:p>
            <a:endParaRPr lang="ru-RU" sz="32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>
                <a:latin typeface="Arial Black" panose="020B0A04020102020204" pitchFamily="34" charset="0"/>
              </a:rPr>
              <a:t>-</a:t>
            </a:r>
            <a:r>
              <a:rPr lang="ru-RU" sz="2800" dirty="0" smtClean="0">
                <a:latin typeface="Arial Black" panose="020B0A04020102020204" pitchFamily="34" charset="0"/>
              </a:rPr>
              <a:t>актуальность и новизна</a:t>
            </a:r>
            <a:endParaRPr lang="ru-RU" sz="28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 Black" panose="020B0A04020102020204" pitchFamily="34" charset="0"/>
              </a:rPr>
              <a:t>-учет </a:t>
            </a:r>
            <a:r>
              <a:rPr lang="ru-RU" sz="2800" dirty="0">
                <a:latin typeface="Arial Black" panose="020B0A04020102020204" pitchFamily="34" charset="0"/>
              </a:rPr>
              <a:t>возрастных особенностей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 Black" panose="020B0A04020102020204" pitchFamily="34" charset="0"/>
              </a:rPr>
              <a:t>-наличие </a:t>
            </a:r>
            <a:r>
              <a:rPr lang="ru-RU" sz="2800" dirty="0">
                <a:latin typeface="Arial Black" panose="020B0A04020102020204" pitchFamily="34" charset="0"/>
              </a:rPr>
              <a:t> фактов, понятий, ц</a:t>
            </a:r>
            <a:r>
              <a:rPr lang="ru-RU" sz="2800" dirty="0" smtClean="0">
                <a:latin typeface="Arial Black" panose="020B0A04020102020204" pitchFamily="34" charset="0"/>
              </a:rPr>
              <a:t>ифр</a:t>
            </a:r>
            <a:endParaRPr lang="ru-RU" sz="28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 Black" panose="020B0A04020102020204" pitchFamily="34" charset="0"/>
              </a:rPr>
              <a:t>-наличие </a:t>
            </a:r>
            <a:r>
              <a:rPr lang="ru-RU" sz="2800" dirty="0">
                <a:latin typeface="Arial Black" panose="020B0A04020102020204" pitchFamily="34" charset="0"/>
              </a:rPr>
              <a:t>  </a:t>
            </a:r>
            <a:r>
              <a:rPr lang="ru-RU" sz="2800" dirty="0" smtClean="0">
                <a:latin typeface="Arial Black" panose="020B0A04020102020204" pitchFamily="34" charset="0"/>
              </a:rPr>
              <a:t>иллюстраций</a:t>
            </a:r>
            <a:endParaRPr lang="ru-RU" sz="2800" dirty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 Black" panose="020B0A04020102020204" pitchFamily="34" charset="0"/>
              </a:rPr>
              <a:t>- структура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400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78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573</Words>
  <Application>Microsoft Office PowerPoint</Application>
  <PresentationFormat>Произвольный</PresentationFormat>
  <Paragraphs>124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Family</dc:creator>
  <cp:lastModifiedBy>User</cp:lastModifiedBy>
  <cp:revision>36</cp:revision>
  <dcterms:created xsi:type="dcterms:W3CDTF">2023-01-10T18:24:00Z</dcterms:created>
  <dcterms:modified xsi:type="dcterms:W3CDTF">2024-06-13T17:11:01Z</dcterms:modified>
</cp:coreProperties>
</file>