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30" r:id="rId3"/>
    <p:sldId id="275" r:id="rId4"/>
    <p:sldId id="274" r:id="rId5"/>
    <p:sldId id="258" r:id="rId6"/>
    <p:sldId id="313" r:id="rId7"/>
    <p:sldId id="276" r:id="rId8"/>
    <p:sldId id="278" r:id="rId9"/>
    <p:sldId id="277" r:id="rId10"/>
    <p:sldId id="279" r:id="rId11"/>
    <p:sldId id="314" r:id="rId12"/>
    <p:sldId id="315" r:id="rId14"/>
    <p:sldId id="317" r:id="rId15"/>
    <p:sldId id="318" r:id="rId16"/>
    <p:sldId id="319" r:id="rId17"/>
    <p:sldId id="320" r:id="rId18"/>
    <p:sldId id="321" r:id="rId19"/>
    <p:sldId id="322" r:id="rId20"/>
    <p:sldId id="311" r:id="rId21"/>
    <p:sldId id="323" r:id="rId22"/>
    <p:sldId id="324" r:id="rId23"/>
    <p:sldId id="32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1" d="100"/>
          <a:sy n="51" d="100"/>
        </p:scale>
        <p:origin x="-1806" y="-96"/>
      </p:cViewPr>
      <p:guideLst>
        <p:guide orient="horz" pos="2160"/>
        <p:guide pos="384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6AB1-F96C-4948-8341-871B106D90D5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16A8-73CD-4A11-9A8A-D91A5938145C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6AB1-F96C-4948-8341-871B106D90D5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16A8-73CD-4A11-9A8A-D91A5938145C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6AB1-F96C-4948-8341-871B106D90D5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16A8-73CD-4A11-9A8A-D91A5938145C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6AB1-F96C-4948-8341-871B106D90D5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16A8-73CD-4A11-9A8A-D91A5938145C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6AB1-F96C-4948-8341-871B106D90D5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16A8-73CD-4A11-9A8A-D91A5938145C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6AB1-F96C-4948-8341-871B106D90D5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16A8-73CD-4A11-9A8A-D91A5938145C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6AB1-F96C-4948-8341-871B106D90D5}" type="datetimeFigureOut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16A8-73CD-4A11-9A8A-D91A5938145C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6AB1-F96C-4948-8341-871B106D90D5}" type="datetimeFigureOut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16A8-73CD-4A11-9A8A-D91A5938145C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6AB1-F96C-4948-8341-871B106D90D5}" type="datetimeFigureOut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16A8-73CD-4A11-9A8A-D91A5938145C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6AB1-F96C-4948-8341-871B106D90D5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16A8-73CD-4A11-9A8A-D91A5938145C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6AB1-F96C-4948-8341-871B106D90D5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16A8-73CD-4A11-9A8A-D91A5938145C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56AB1-F96C-4948-8341-871B106D90D5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B16A8-73CD-4A11-9A8A-D91A5938145C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1.jpeg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5.GIF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.jpeg"/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Изображение 11" descr="image22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770" y="116205"/>
            <a:ext cx="6206490" cy="3481705"/>
          </a:xfrm>
          <a:prstGeom prst="rect">
            <a:avLst/>
          </a:prstGeom>
        </p:spPr>
      </p:pic>
      <p:pic>
        <p:nvPicPr>
          <p:cNvPr id="16" name="Изображение 15" descr="ledyanaya-tishina-4409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945" y="404495"/>
            <a:ext cx="5179060" cy="345313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4148773"/>
            <a:ext cx="10972800" cy="1143000"/>
          </a:xfrm>
        </p:spPr>
        <p:txBody>
          <a:bodyPr>
            <a:normAutofit fontScale="90000"/>
          </a:bodyPr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уроку географии в 7 классе </a:t>
            </a:r>
            <a:b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«Природа Антарктиды»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/>
        </p:nvSpPr>
        <p:spPr>
          <a:xfrm>
            <a:off x="479425" y="544480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Якубенко Ольга Ивановна, </a:t>
            </a:r>
            <a:r>
              <a:rPr lang="ru-RU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географии </a:t>
            </a:r>
            <a:endParaRPr lang="ru-RU" alt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КОГОБУ СШ с УИОП №1 города Котельнича,</a:t>
            </a:r>
            <a:endParaRPr lang="ru-RU" alt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квалификационная категория 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570" y="-317"/>
            <a:ext cx="10972800" cy="1143000"/>
          </a:xfrm>
        </p:spPr>
        <p:txBody>
          <a:bodyPr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Подлёдный рельеф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276225" y="980440"/>
            <a:ext cx="5516245" cy="4526280"/>
          </a:xfrm>
        </p:spPr>
        <p:txBody>
          <a:bodyPr>
            <a:normAutofit lnSpcReduction="10000"/>
          </a:bodyPr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платформа залегает          в основании материка?</a:t>
            </a:r>
            <a:endParaRPr lang="ru-RU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Назвать равнины и горы континента.</a:t>
            </a:r>
            <a:endParaRPr lang="ru-RU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             наибольшую отметку высоты                         на территории Антарктиды. </a:t>
            </a:r>
            <a:endParaRPr lang="ru-RU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Замещающее содержимое 5" descr="001"/>
          <p:cNvPicPr>
            <a:picLocks noChangeAspect="1"/>
          </p:cNvPicPr>
          <p:nvPr>
            <p:ph sz="half" idx="2"/>
          </p:nvPr>
        </p:nvPicPr>
        <p:blipFill>
          <a:blip r:embed="rId1"/>
          <a:srcRect l="32873" t="7744" r="17051" b="47685"/>
          <a:stretch>
            <a:fillRect/>
          </a:stretch>
        </p:blipFill>
        <p:spPr>
          <a:xfrm rot="5400000">
            <a:off x="6310630" y="694055"/>
            <a:ext cx="5120640" cy="6269990"/>
          </a:xfrm>
          <a:prstGeom prst="rect">
            <a:avLst/>
          </a:prstGeom>
        </p:spPr>
      </p:pic>
      <p:pic>
        <p:nvPicPr>
          <p:cNvPr id="7" name="Замещающее содержимое 3" descr="1200px-Transantarctic_mountain_h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0" y="3933190"/>
            <a:ext cx="4354830" cy="28054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 descr="9d04331e-2fe8-478e-a474-248660d49f7e (2)"/>
          <p:cNvPicPr>
            <a:picLocks noChangeAspect="1"/>
          </p:cNvPicPr>
          <p:nvPr>
            <p:ph sz="half" idx="1"/>
          </p:nvPr>
        </p:nvPicPr>
        <p:blipFill>
          <a:blip r:embed="rId1"/>
          <a:srcRect t="33967" r="54528"/>
          <a:stretch>
            <a:fillRect/>
          </a:stretch>
        </p:blipFill>
        <p:spPr>
          <a:xfrm>
            <a:off x="0" y="0"/>
            <a:ext cx="8900160" cy="5031105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130810" y="5228590"/>
            <a:ext cx="1192974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buFont typeface="Wingdings" panose="05000000000000000000" charset="0"/>
              <a:buNone/>
            </a:pPr>
            <a:r>
              <a:rPr lang="ru-RU" altLang="en-US" sz="28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*Объясните, почему...</a:t>
            </a:r>
            <a:endParaRPr lang="ru-RU" altLang="en-US" sz="2800" b="1" i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 algn="l">
              <a:buFont typeface="Wingdings" panose="05000000000000000000" charset="0"/>
              <a:buChar char="Ø"/>
            </a:pPr>
            <a:r>
              <a:rPr lang="ru-RU" altLang="en-US" sz="28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 территории Антарктиды преобладают равнины;</a:t>
            </a:r>
            <a:endParaRPr lang="ru-RU" altLang="en-US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charset="0"/>
              <a:buChar char="Ø"/>
            </a:pPr>
            <a:r>
              <a:rPr lang="ru-RU" altLang="en-US" sz="28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Антарктида является самым высоким материком земного шара.</a:t>
            </a:r>
            <a:endParaRPr lang="ru-RU" altLang="en-US" sz="2800"/>
          </a:p>
        </p:txBody>
      </p:sp>
      <p:pic>
        <p:nvPicPr>
          <p:cNvPr id="10" name="Замещающее содержимое 9" descr="6786-640x172"/>
          <p:cNvPicPr>
            <a:picLocks noChangeAspect="1"/>
          </p:cNvPicPr>
          <p:nvPr>
            <p:ph sz="half" idx="2"/>
          </p:nvPr>
        </p:nvPicPr>
        <p:blipFill>
          <a:blip r:embed="rId2"/>
          <a:srcRect r="6829"/>
          <a:stretch>
            <a:fillRect/>
          </a:stretch>
        </p:blipFill>
        <p:spPr>
          <a:xfrm>
            <a:off x="5836285" y="1844675"/>
            <a:ext cx="6262370" cy="23475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815" y="-317"/>
            <a:ext cx="10972800" cy="1143000"/>
          </a:xfrm>
        </p:spPr>
        <p:txBody>
          <a:bodyPr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Ледниковый покров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263525" y="1092835"/>
            <a:ext cx="11696065" cy="1929130"/>
          </a:xfrm>
        </p:spPr>
        <p:txBody>
          <a:bodyPr>
            <a:normAutofit lnSpcReduction="20000"/>
          </a:bodyPr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среднюю и максимальную толщину имеет ледниковый щит Антарктиды?</a:t>
            </a:r>
            <a:endParaRPr lang="ru-RU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пресных вод содержится в ледяном покрове материка? </a:t>
            </a:r>
            <a:endParaRPr lang="ru-RU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амещающее содержимое 4" descr="images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983615" y="3284855"/>
            <a:ext cx="3942080" cy="2614295"/>
          </a:xfrm>
          <a:prstGeom prst="rect">
            <a:avLst/>
          </a:prstGeom>
        </p:spPr>
      </p:pic>
      <p:pic>
        <p:nvPicPr>
          <p:cNvPr id="8" name="Изображение 7" descr="antarctica_ma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345" y="2420620"/>
            <a:ext cx="6149975" cy="41992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Замещающее содержимое 6" descr="9d04331e-2fe8-478e-a474-248660d49f7e (2)"/>
          <p:cNvPicPr>
            <a:picLocks noChangeAspect="1"/>
          </p:cNvPicPr>
          <p:nvPr>
            <p:ph sz="half" idx="1"/>
          </p:nvPr>
        </p:nvPicPr>
        <p:blipFill>
          <a:blip r:embed="rId1"/>
          <a:srcRect l="4906" t="5048" r="53868" b="64757"/>
          <a:stretch>
            <a:fillRect/>
          </a:stretch>
        </p:blipFill>
        <p:spPr>
          <a:xfrm>
            <a:off x="0" y="0"/>
            <a:ext cx="9232900" cy="3322955"/>
          </a:xfrm>
          <a:prstGeom prst="rect">
            <a:avLst/>
          </a:prstGeom>
        </p:spPr>
      </p:pic>
      <p:pic>
        <p:nvPicPr>
          <p:cNvPr id="10" name="Изображение 9" descr="Айсберг_в_Антарктической_пролив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60" y="3074035"/>
            <a:ext cx="3829685" cy="2553335"/>
          </a:xfrm>
          <a:prstGeom prst="rect">
            <a:avLst/>
          </a:prstGeom>
        </p:spPr>
      </p:pic>
      <p:sp>
        <p:nvSpPr>
          <p:cNvPr id="12" name="Текстовое поле 11"/>
          <p:cNvSpPr txBox="1"/>
          <p:nvPr/>
        </p:nvSpPr>
        <p:spPr>
          <a:xfrm>
            <a:off x="263525" y="5805170"/>
            <a:ext cx="1166685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buFont typeface="Wingdings" panose="05000000000000000000" charset="0"/>
              <a:buNone/>
            </a:pPr>
            <a:r>
              <a:rPr lang="ru-RU" altLang="en-US" sz="28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*Объясните, почему на материке сформировался                          мощный ледниковый покров.</a:t>
            </a:r>
            <a:endParaRPr lang="ru-RU" altLang="en-US" sz="2800"/>
          </a:p>
        </p:txBody>
      </p:sp>
      <p:pic>
        <p:nvPicPr>
          <p:cNvPr id="13" name="Замещающее содержимое 12" descr="wJFig6CaXNEWuI40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84290" y="2420620"/>
            <a:ext cx="5107940" cy="32912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570" y="-317"/>
            <a:ext cx="10972800" cy="1143000"/>
          </a:xfrm>
        </p:spPr>
        <p:txBody>
          <a:bodyPr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263525" y="1052830"/>
            <a:ext cx="11696065" cy="4526280"/>
          </a:xfrm>
        </p:spPr>
        <p:txBody>
          <a:bodyPr/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Перечислить климатические пояса, пересекающие Антарктиду.</a:t>
            </a:r>
            <a:endParaRPr lang="ru-RU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статус Антарктиды по климатическим показателям.</a:t>
            </a:r>
            <a:endParaRPr lang="ru-RU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амещающее содержимое 3" descr="slide-10"/>
          <p:cNvPicPr>
            <a:picLocks noChangeAspect="1"/>
          </p:cNvPicPr>
          <p:nvPr>
            <p:ph sz="half" idx="2"/>
          </p:nvPr>
        </p:nvPicPr>
        <p:blipFill>
          <a:blip r:embed="rId1"/>
          <a:srcRect l="1050" t="14155" r="2123" b="8424"/>
          <a:stretch>
            <a:fillRect/>
          </a:stretch>
        </p:blipFill>
        <p:spPr>
          <a:xfrm>
            <a:off x="2287270" y="2132965"/>
            <a:ext cx="7649210" cy="45815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Замещающее содержимое 6" descr="9d04331e-2fe8-478e-a474-248660d49f7e (2)"/>
          <p:cNvPicPr>
            <a:picLocks noChangeAspect="1"/>
          </p:cNvPicPr>
          <p:nvPr>
            <p:ph sz="half" idx="2"/>
          </p:nvPr>
        </p:nvPicPr>
        <p:blipFill>
          <a:blip r:embed="rId1"/>
          <a:srcRect l="59646" r="6529" b="65012"/>
          <a:stretch>
            <a:fillRect/>
          </a:stretch>
        </p:blipFill>
        <p:spPr>
          <a:xfrm>
            <a:off x="4512310" y="2852420"/>
            <a:ext cx="7595870" cy="3024505"/>
          </a:xfrm>
          <a:prstGeom prst="rect">
            <a:avLst/>
          </a:prstGeom>
        </p:spPr>
      </p:pic>
      <p:pic>
        <p:nvPicPr>
          <p:cNvPr id="5" name="Замещающее содержимое 4" descr="image317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625" y="0"/>
            <a:ext cx="5724525" cy="4438015"/>
          </a:xfrm>
          <a:prstGeom prst="rect">
            <a:avLst/>
          </a:prstGeom>
        </p:spPr>
      </p:pic>
      <p:sp>
        <p:nvSpPr>
          <p:cNvPr id="11" name="Текстовое поле 10"/>
          <p:cNvSpPr txBox="1"/>
          <p:nvPr/>
        </p:nvSpPr>
        <p:spPr>
          <a:xfrm>
            <a:off x="160020" y="5904865"/>
            <a:ext cx="1188910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buFont typeface="Wingdings" panose="05000000000000000000" charset="0"/>
              <a:buNone/>
            </a:pPr>
            <a:r>
              <a:rPr lang="ru-RU" altLang="en-US" sz="28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*Объясните, почему</a:t>
            </a:r>
            <a:endParaRPr lang="ru-RU" altLang="en-US" sz="2800" b="1" i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algn="l">
              <a:buFont typeface="Wingdings" panose="05000000000000000000" charset="0"/>
              <a:buNone/>
            </a:pPr>
            <a:r>
              <a:rPr lang="ru-RU" altLang="en-US" sz="28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Антарктида является самым холодным континентом Земли.</a:t>
            </a:r>
            <a:endParaRPr lang="ru-RU" altLang="en-US" sz="2800"/>
          </a:p>
        </p:txBody>
      </p:sp>
      <p:pic>
        <p:nvPicPr>
          <p:cNvPr id="13" name="Изображение 12" descr="1656870428_1-beolin-club-p-temperatura-risunok-dlya-detei-krasivo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425" y="116205"/>
            <a:ext cx="3037205" cy="28657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570" y="-317"/>
            <a:ext cx="10972800" cy="1143000"/>
          </a:xfrm>
        </p:spPr>
        <p:txBody>
          <a:bodyPr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зоны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335915" y="2676525"/>
            <a:ext cx="5384800" cy="2660650"/>
          </a:xfrm>
        </p:spPr>
        <p:txBody>
          <a:bodyPr>
            <a:normAutofit fontScale="90000"/>
          </a:bodyPr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Назвать природную зону Антарктиды, занимающую наибольшую площадь.</a:t>
            </a:r>
            <a:endParaRPr lang="ru-RU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Перечислить представителей органического мира материка.</a:t>
            </a:r>
            <a:endParaRPr lang="ru-RU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антарктические оазисы?</a:t>
            </a:r>
            <a:endParaRPr lang="ru-RU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амещающее содержимое 4" descr="slide_6"/>
          <p:cNvPicPr>
            <a:picLocks noChangeAspect="1"/>
          </p:cNvPicPr>
          <p:nvPr>
            <p:ph sz="half" idx="2"/>
          </p:nvPr>
        </p:nvPicPr>
        <p:blipFill>
          <a:blip r:embed="rId1"/>
          <a:srcRect l="613" r="7682"/>
          <a:stretch>
            <a:fillRect/>
          </a:stretch>
        </p:blipFill>
        <p:spPr>
          <a:xfrm>
            <a:off x="5880100" y="1268730"/>
            <a:ext cx="6144895" cy="54432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Замещающее содержимое 6" descr="9d04331e-2fe8-478e-a474-248660d49f7e (2)"/>
          <p:cNvPicPr>
            <a:picLocks noChangeAspect="1"/>
          </p:cNvPicPr>
          <p:nvPr>
            <p:ph sz="half" idx="1"/>
          </p:nvPr>
        </p:nvPicPr>
        <p:blipFill>
          <a:blip r:embed="rId1"/>
          <a:srcRect l="59207" t="34484" r="509" b="11772"/>
          <a:stretch>
            <a:fillRect/>
          </a:stretch>
        </p:blipFill>
        <p:spPr>
          <a:xfrm>
            <a:off x="3792220" y="260350"/>
            <a:ext cx="8156575" cy="4205605"/>
          </a:xfrm>
          <a:prstGeom prst="rect">
            <a:avLst/>
          </a:prstGeom>
        </p:spPr>
      </p:pic>
      <p:sp>
        <p:nvSpPr>
          <p:cNvPr id="9" name="Текстовое поле 8"/>
          <p:cNvSpPr txBox="1"/>
          <p:nvPr/>
        </p:nvSpPr>
        <p:spPr>
          <a:xfrm>
            <a:off x="263525" y="6165215"/>
            <a:ext cx="117030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buFont typeface="Wingdings" panose="05000000000000000000" charset="0"/>
              <a:buNone/>
            </a:pPr>
            <a:r>
              <a:rPr lang="ru-RU" altLang="en-US" sz="28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*Объясните, почему антарктические оазисы богаты жизнью.</a:t>
            </a:r>
            <a:endParaRPr lang="ru-RU" altLang="en-US" sz="2800"/>
          </a:p>
        </p:txBody>
      </p:sp>
      <p:pic>
        <p:nvPicPr>
          <p:cNvPr id="10" name="Замещающее содержимое 9" descr="238467278_0_0_2608_1955_600x0_80_0_1_4d081abb1272661780c4d03a4bcc3c5b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56005" y="1844675"/>
            <a:ext cx="5678170" cy="42557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j6n2h6e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5610" y="116840"/>
            <a:ext cx="9083040" cy="4713605"/>
          </a:xfrm>
          <a:prstGeom prst="rect">
            <a:avLst/>
          </a:prstGeom>
        </p:spPr>
      </p:pic>
      <p:pic>
        <p:nvPicPr>
          <p:cNvPr id="5" name="Замещающее содержимое 4" descr="Без названия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1455" y="189230"/>
            <a:ext cx="2764155" cy="307594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/>
        </p:nvSpPr>
        <p:spPr>
          <a:xfrm>
            <a:off x="153035" y="5013325"/>
            <a:ext cx="11885930" cy="156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charset="0"/>
              <a:buChar char="Ø"/>
            </a:pPr>
            <a:r>
              <a:rPr lang="ru-RU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 обнаружили окаменелые остатки папоротника глоссоптерис в Индии, Австралии, Африке и даже в Антарктиде.                              Какой вывод был сделан учеными, и какая теория подтвердилась?</a:t>
            </a:r>
            <a:endParaRPr lang="ru-RU" altLang="en-US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Замещающее содержимое 8" descr="materiki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91770" y="0"/>
            <a:ext cx="11771630" cy="690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мещающее содержимое 2" descr="1680176064_kartinki-pibig-info-p-kartinki-s-dnem-polyarnika-arti-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079875" y="2420620"/>
            <a:ext cx="7503795" cy="38773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570" y="-317"/>
            <a:ext cx="10972800" cy="114300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мы...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74625" y="1418590"/>
            <a:ext cx="10814050" cy="47675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Изучили ...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Доказали ...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317"/>
            <a:ext cx="10972800" cy="1143000"/>
          </a:xfrm>
        </p:spPr>
        <p:txBody>
          <a:bodyPr/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Географическое положение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609600" y="1349375"/>
            <a:ext cx="5856605" cy="5385435"/>
          </a:xfrm>
        </p:spPr>
        <p:txBody>
          <a:bodyPr>
            <a:normAutofit/>
          </a:bodyPr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расположен материк относительно главных линий градусной сетки? </a:t>
            </a:r>
            <a:endParaRPr lang="ru-RU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В каких полушариях находится материк?</a:t>
            </a:r>
            <a:endParaRPr lang="ru-RU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называются крайние точки материка?</a:t>
            </a:r>
            <a:endParaRPr lang="ru-RU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океаны омывают материк?</a:t>
            </a:r>
            <a:endParaRPr lang="ru-RU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расположен материк относительно других материков земного шара?</a:t>
            </a:r>
            <a:endParaRPr lang="ru-RU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Замещающее содержимое 5" descr="00019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600190" y="1124585"/>
            <a:ext cx="5459095" cy="557974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317"/>
            <a:ext cx="10972800" cy="114300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63525" y="2132965"/>
            <a:ext cx="6837045" cy="3951605"/>
          </a:xfrm>
        </p:spPr>
        <p:txBody>
          <a:bodyPr>
            <a:normAutofit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Параграф 40 читать;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карты понятий подготовить устный рассказ                                           о природных особенностях Антарктиды;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Дополнить карту понятий            наглядной информацией                                        (картинки, рисунки, символы и др.).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Замещающее содержимое 8" descr="image_860106200149525055448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608570" y="2204720"/>
            <a:ext cx="4364990" cy="4364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Замещающее содержимое 7" descr="Без названия (1)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248525" y="260350"/>
            <a:ext cx="4223385" cy="2656205"/>
          </a:xfrm>
          <a:prstGeom prst="rect">
            <a:avLst/>
          </a:prstGeom>
        </p:spPr>
      </p:pic>
      <p:pic>
        <p:nvPicPr>
          <p:cNvPr id="12" name="Изображение 11" descr="image22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" y="116205"/>
            <a:ext cx="6206490" cy="3481705"/>
          </a:xfrm>
          <a:prstGeom prst="rect">
            <a:avLst/>
          </a:prstGeom>
        </p:spPr>
      </p:pic>
      <p:pic>
        <p:nvPicPr>
          <p:cNvPr id="14" name="Замещающее содержимое 13" descr="1621959703_45-pibig_info-p-gori-antarktidi-priroda-krasivo-foto-46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64200" y="3140710"/>
            <a:ext cx="5384800" cy="3365500"/>
          </a:xfrm>
          <a:prstGeom prst="rect">
            <a:avLst/>
          </a:prstGeom>
        </p:spPr>
      </p:pic>
      <p:pic>
        <p:nvPicPr>
          <p:cNvPr id="16" name="Изображение 15" descr="ledyanaya-tishina-4409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70" y="3644900"/>
            <a:ext cx="4732020" cy="31546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 descr="9d04331e-2fe8-478e-a474-248660d49f7e (3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510" y="918845"/>
            <a:ext cx="12175490" cy="5939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925195"/>
          </a:xfrm>
        </p:spPr>
        <p:txBody>
          <a:bodyPr>
            <a:normAutofit fontScale="90000"/>
          </a:bodyPr>
          <a:p>
            <a:pPr algn="l"/>
            <a:r>
              <a:rPr lang="ru-RU" sz="3555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Тема урока:</a:t>
            </a:r>
            <a:br>
              <a:rPr lang="ru-RU" sz="3555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3555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«Природа Антарктиды»</a:t>
            </a:r>
            <a:br>
              <a:rPr lang="ru-RU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en-US" sz="3555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мещающее содержимое 2" descr="1680176064_kartinki-pibig-info-p-kartinki-s-dnem-polyarnika-arti-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007100" y="3561080"/>
            <a:ext cx="5977890" cy="30886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570" y="-317"/>
            <a:ext cx="10972800" cy="114300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уроке мы должны...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74625" y="1418590"/>
            <a:ext cx="10814050" cy="47675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особенности природы Антарктиды;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Доказать влияние географического положения на природу континента;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примере Антарктиды раскрыть существующие взаимосвязи между компонентами природы;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48385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Антарктиды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Замещающее содержимое 5" descr="bellinsgauzen_i_lazarev"/>
          <p:cNvPicPr>
            <a:picLocks noChangeAspect="1"/>
          </p:cNvPicPr>
          <p:nvPr>
            <p:ph sz="half" idx="2"/>
          </p:nvPr>
        </p:nvPicPr>
        <p:blipFill>
          <a:blip r:embed="rId1"/>
          <a:srcRect t="2643" b="2259"/>
          <a:stretch>
            <a:fillRect/>
          </a:stretch>
        </p:blipFill>
        <p:spPr>
          <a:xfrm>
            <a:off x="4913630" y="1623060"/>
            <a:ext cx="7278370" cy="5234940"/>
          </a:xfrm>
          <a:prstGeom prst="rect">
            <a:avLst/>
          </a:prstGeom>
        </p:spPr>
      </p:pic>
      <p:pic>
        <p:nvPicPr>
          <p:cNvPr id="7" name="Изображение 6" descr="20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" y="1022350"/>
            <a:ext cx="4693920" cy="391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317"/>
            <a:ext cx="10972800" cy="1143000"/>
          </a:xfrm>
        </p:spPr>
        <p:txBody>
          <a:bodyPr/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ГЕОМОРФОЛОГИ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(подлёдный рельеф)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479425" y="2312670"/>
            <a:ext cx="5384800" cy="3687445"/>
          </a:xfrm>
        </p:spPr>
        <p:txBody>
          <a:bodyPr>
            <a:normAutofit lnSpcReduction="10000"/>
          </a:bodyPr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платформа залегает         в основании материка?</a:t>
            </a:r>
            <a:endParaRPr lang="ru-RU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Назвать равнины и горы континента.</a:t>
            </a:r>
            <a:endParaRPr lang="ru-RU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наибольшую отметку высоты на территории Антарктиды. </a:t>
            </a:r>
            <a:endParaRPr lang="ru-RU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амещающее содержимое 3" descr="1200px-Transantarctic_mountain_hg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864225" y="1844675"/>
            <a:ext cx="6114415" cy="39389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815" y="-317"/>
            <a:ext cx="10972800" cy="1143000"/>
          </a:xfrm>
        </p:spPr>
        <p:txBody>
          <a:bodyPr/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ГИДРОЛОГИ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(ледниковый покров)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263525" y="1092835"/>
            <a:ext cx="11696065" cy="1929130"/>
          </a:xfrm>
        </p:spPr>
        <p:txBody>
          <a:bodyPr>
            <a:normAutofit lnSpcReduction="20000"/>
          </a:bodyPr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среднюю и максимальную толщину имеет ледниковый щит Антарктиды?</a:t>
            </a:r>
            <a:endParaRPr lang="ru-RU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пресных вод содержится в ледяном покрове материка? </a:t>
            </a:r>
            <a:endParaRPr lang="ru-RU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амещающее содержимое 4" descr="images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983615" y="3284855"/>
            <a:ext cx="3942080" cy="2614295"/>
          </a:xfrm>
          <a:prstGeom prst="rect">
            <a:avLst/>
          </a:prstGeom>
        </p:spPr>
      </p:pic>
      <p:pic>
        <p:nvPicPr>
          <p:cNvPr id="8" name="Изображение 7" descr="antarctica_ma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345" y="2420620"/>
            <a:ext cx="6149975" cy="41992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570" y="-317"/>
            <a:ext cx="10972800" cy="1143000"/>
          </a:xfrm>
        </p:spPr>
        <p:txBody>
          <a:bodyPr/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КЛИМАТОЛОГИ 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(климат)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407670" y="2636520"/>
            <a:ext cx="6195060" cy="2069465"/>
          </a:xfrm>
        </p:spPr>
        <p:txBody>
          <a:bodyPr/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Перечислить климатические пояса, пересекающие Антарктиду.</a:t>
            </a:r>
            <a:endParaRPr lang="ru-RU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статус Антарктиды                              по климатическим показателям.</a:t>
            </a:r>
            <a:endParaRPr lang="ru-RU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Изображение 7" descr="map005"/>
          <p:cNvPicPr>
            <a:picLocks noChangeAspect="1"/>
          </p:cNvPicPr>
          <p:nvPr/>
        </p:nvPicPr>
        <p:blipFill>
          <a:blip r:embed="rId1"/>
          <a:srcRect l="6003" t="7083" r="6281" b="5306"/>
          <a:stretch>
            <a:fillRect/>
          </a:stretch>
        </p:blipFill>
        <p:spPr>
          <a:xfrm>
            <a:off x="6960235" y="980440"/>
            <a:ext cx="4760595" cy="57086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570" y="-317"/>
            <a:ext cx="10972800" cy="1143000"/>
          </a:xfrm>
        </p:spPr>
        <p:txBody>
          <a:bodyPr/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ЛАНДШАФТОВЕДЫ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(природные зоны)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335915" y="2676525"/>
            <a:ext cx="5384800" cy="2660650"/>
          </a:xfrm>
        </p:spPr>
        <p:txBody>
          <a:bodyPr>
            <a:normAutofit fontScale="90000"/>
          </a:bodyPr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Назвать природную зону Антарктиды, занимающую наибольшую площадь.</a:t>
            </a:r>
            <a:endParaRPr lang="ru-RU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Перечислить представителей органического мира материка.</a:t>
            </a:r>
            <a:endParaRPr lang="ru-RU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антарктические оазисы?</a:t>
            </a:r>
            <a:endParaRPr lang="ru-RU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амещающее содержимое 4" descr="slide_6"/>
          <p:cNvPicPr>
            <a:picLocks noChangeAspect="1"/>
          </p:cNvPicPr>
          <p:nvPr>
            <p:ph sz="half" idx="2"/>
          </p:nvPr>
        </p:nvPicPr>
        <p:blipFill>
          <a:blip r:embed="rId1"/>
          <a:srcRect l="613" r="7682"/>
          <a:stretch>
            <a:fillRect/>
          </a:stretch>
        </p:blipFill>
        <p:spPr>
          <a:xfrm>
            <a:off x="5880100" y="1268730"/>
            <a:ext cx="6144895" cy="54432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2917</Words>
  <Application>WPS Presentation</Application>
  <PresentationFormat>Экран (4:3)</PresentationFormat>
  <Paragraphs>123</Paragraphs>
  <Slides>21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Wingdings</vt:lpstr>
      <vt:lpstr>Тема Office</vt:lpstr>
      <vt:lpstr>Презентация к уроку географии в 7 классе  на тему «Природа Антарктиды»</vt:lpstr>
      <vt:lpstr>Географическое положение</vt:lpstr>
      <vt:lpstr>Тема урока: «Природа Антарктиды» </vt:lpstr>
      <vt:lpstr>Сегодня на уроке мы должны...</vt:lpstr>
      <vt:lpstr>Открытие Антарктиды</vt:lpstr>
      <vt:lpstr>ГЕОМОРФОЛОГИ (подлёдный рельеф)</vt:lpstr>
      <vt:lpstr>ГИДРОЛОГИ (ледниковый покров)</vt:lpstr>
      <vt:lpstr>КЛИМАТОЛОГИ (климат)</vt:lpstr>
      <vt:lpstr>ЛАНДШАФТОВЕДЫ (природные зоны)</vt:lpstr>
      <vt:lpstr>Подлёдный рельеф</vt:lpstr>
      <vt:lpstr>PowerPoint 演示文稿</vt:lpstr>
      <vt:lpstr>Ледниковый покров</vt:lpstr>
      <vt:lpstr>PowerPoint 演示文稿</vt:lpstr>
      <vt:lpstr>Климат</vt:lpstr>
      <vt:lpstr>PowerPoint 演示文稿</vt:lpstr>
      <vt:lpstr>Природные зоны</vt:lpstr>
      <vt:lpstr>PowerPoint 演示文稿</vt:lpstr>
      <vt:lpstr>PowerPoint 演示文稿</vt:lpstr>
      <vt:lpstr>На уроке мы...</vt:lpstr>
      <vt:lpstr>Домашнее задание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Якубенко</dc:creator>
  <cp:lastModifiedBy>Ольга Якубенко</cp:lastModifiedBy>
  <cp:revision>40</cp:revision>
  <dcterms:created xsi:type="dcterms:W3CDTF">2018-12-19T13:20:00Z</dcterms:created>
  <dcterms:modified xsi:type="dcterms:W3CDTF">2024-10-17T14:17:46Z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FAE9531C4D2F4E35B7EF5CBA98D14373</vt:lpwstr>
  </property>
  <property fmtid="{D5CDD505-2E9C-101B-9397-08002B2CF9AE}" pid="3" name="KSOProductBuildVer">
    <vt:lpwstr>1049-12.2.0.18607</vt:lpwstr>
  </property>
</Properties>
</file>