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61" r:id="rId5"/>
    <p:sldId id="263" r:id="rId6"/>
    <p:sldId id="260" r:id="rId7"/>
    <p:sldId id="264" r:id="rId8"/>
    <p:sldId id="266" r:id="rId9"/>
    <p:sldId id="267" r:id="rId10"/>
    <p:sldId id="268" r:id="rId11"/>
    <p:sldId id="269" r:id="rId12"/>
    <p:sldId id="265" r:id="rId13"/>
    <p:sldId id="270" r:id="rId14"/>
    <p:sldId id="271" r:id="rId15"/>
    <p:sldId id="272" r:id="rId16"/>
    <p:sldId id="274" r:id="rId17"/>
    <p:sldId id="273" r:id="rId18"/>
    <p:sldId id="259" r:id="rId19"/>
  </p:sldIdLst>
  <p:sldSz cx="9144000" cy="6858000" type="screen4x3"/>
  <p:notesSz cx="6858000" cy="9144000"/>
  <p:embeddedFontLst>
    <p:embeddedFont>
      <p:font typeface="Miroslav" panose="020B0604020202020204" charset="0"/>
      <p:regular r:id="rId20"/>
    </p:embeddedFont>
    <p:embeddedFont>
      <p:font typeface="Rubius" panose="020B0604020202020204" charset="0"/>
      <p:regular r:id="rId21"/>
    </p:embeddedFont>
    <p:embeddedFont>
      <p:font typeface="SimSun" panose="02010600030101010101" pitchFamily="2" charset="-122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B45608"/>
    <a:srgbClr val="006600"/>
    <a:srgbClr val="CC0066"/>
    <a:srgbClr val="A42320"/>
    <a:srgbClr val="C42A26"/>
    <a:srgbClr val="8D1E1B"/>
    <a:srgbClr val="820041"/>
    <a:srgbClr val="B05408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s.cdn4.123rf.com/168nwm/firedark/firedark1007/firedark100700001/7327590-.jpg" TargetMode="External"/><Relationship Id="rId3" Type="http://schemas.openxmlformats.org/officeDocument/2006/relationships/hyperlink" Target="https://img-fotki.yandex.ru/get/4119/20573769.20/0_8cf3a_9e68b530_orig" TargetMode="External"/><Relationship Id="rId7" Type="http://schemas.openxmlformats.org/officeDocument/2006/relationships/hyperlink" Target="http://pixelbrush.ru/uploads/posts/2012-03/1332985280_tekstura-dereva2.jp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2.pic4you.ru/allimage/y2013/05-21/24687/3479914.png" TargetMode="External"/><Relationship Id="rId5" Type="http://schemas.openxmlformats.org/officeDocument/2006/relationships/hyperlink" Target="http://img1.liveinternet.ru/images/attach/c/0/40/336/40336363_bgv.jpg" TargetMode="External"/><Relationship Id="rId4" Type="http://schemas.openxmlformats.org/officeDocument/2006/relationships/hyperlink" Target="http://bestfon.ucoz.ru/_ph/2/147050928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9642" y="1988840"/>
            <a:ext cx="6804756" cy="187220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7200" b="1" dirty="0">
                <a:ln w="6350">
                  <a:solidFill>
                    <a:srgbClr val="339933"/>
                  </a:solidFill>
                </a:ln>
                <a:blipFill dpi="0" rotWithShape="1">
                  <a:blip r:embed="rId2"/>
                  <a:srcRect/>
                  <a:tile tx="0" ty="0" sx="65000" sy="65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Miroslav" pitchFamily="2" charset="0"/>
              </a:rPr>
              <a:t>Береза – самое полезное дерево</a:t>
            </a:r>
            <a:r>
              <a:rPr lang="ru-RU" sz="7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0000" endA="300" endPos="50000" dist="29997" dir="5400000" sy="-100000" algn="bl" rotWithShape="0"/>
                </a:effectLst>
                <a:latin typeface="Rubius" pitchFamily="2" charset="0"/>
              </a:rPr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7128792" cy="151216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ln w="1905"/>
                <a:solidFill>
                  <a:srgbClr val="B456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ubius" pitchFamily="2" charset="0"/>
              </a:rPr>
              <a:t>Шарыгина Олеся Петровна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chemeClr val="tx1"/>
                </a:solidFill>
                <a:latin typeface="Rubius" pitchFamily="2" charset="0"/>
              </a:rPr>
              <a:t>учитель начальных классов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chemeClr val="tx1"/>
                </a:solidFill>
                <a:latin typeface="Rubius" pitchFamily="2" charset="0"/>
              </a:rPr>
              <a:t>МКОУ СОШ п. Лесной </a:t>
            </a:r>
          </a:p>
          <a:p>
            <a:pPr>
              <a:spcBef>
                <a:spcPts val="0"/>
              </a:spcBef>
            </a:pPr>
            <a:r>
              <a:rPr lang="ru-RU" sz="2200" dirty="0">
                <a:solidFill>
                  <a:schemeClr val="tx1"/>
                </a:solidFill>
                <a:latin typeface="Rubius" pitchFamily="2" charset="0"/>
              </a:rPr>
              <a:t>Верхнекамского района Кировской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65B6D-1BE9-D8B8-A416-9E69E5FD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Древесина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61970B-E653-1915-9021-D2E4E098E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1" y="870614"/>
            <a:ext cx="3888432" cy="57252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29DE9E2-9C7A-72F8-4A2F-7E5142BE8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327" y="924722"/>
            <a:ext cx="4372585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06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BBD2C-B686-5EC2-1BF0-548522A2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BC0DA1-998B-739E-A29F-03D065FBD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4" y="124106"/>
            <a:ext cx="4104652" cy="3078489"/>
          </a:xfrm>
        </p:spPr>
      </p:pic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02CF0D9F-1B2B-D5FA-5560-42750F9B0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52" y="184459"/>
            <a:ext cx="4104652" cy="30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id="{F0570403-1F6A-4E6C-71F5-71C158AE8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4" y="3333055"/>
            <a:ext cx="4180459" cy="325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cture background">
            <a:extLst>
              <a:ext uri="{FF2B5EF4-FFF2-40B4-BE49-F238E27FC236}">
                <a16:creationId xmlns:a16="http://schemas.microsoft.com/office/drawing/2014/main" id="{C70532C0-BE89-27FF-A698-AF2F87FD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50" y="3182577"/>
            <a:ext cx="2639048" cy="34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icture background">
            <a:extLst>
              <a:ext uri="{FF2B5EF4-FFF2-40B4-BE49-F238E27FC236}">
                <a16:creationId xmlns:a16="http://schemas.microsoft.com/office/drawing/2014/main" id="{D5A26211-B25B-EE5A-68BE-47B1B226A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76" y="3429000"/>
            <a:ext cx="3287079" cy="311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248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5AA7DF1-309D-6580-877A-AAF128FB7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76"/>
            <a:ext cx="5690124" cy="426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DE0829B4-F5C3-2203-51F7-3EA119014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691" y="61718"/>
            <a:ext cx="5009333" cy="334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Picture background">
            <a:extLst>
              <a:ext uri="{FF2B5EF4-FFF2-40B4-BE49-F238E27FC236}">
                <a16:creationId xmlns:a16="http://schemas.microsoft.com/office/drawing/2014/main" id="{97B9B7A4-BEA1-12DB-0D80-0BA2CE245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406839"/>
            <a:ext cx="4562872" cy="34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4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C7697-BC37-D927-DC87-F3E82399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Нам необходимо: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DDE977-75E0-1D32-C299-7C1756019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Лист А4 белый</a:t>
            </a:r>
          </a:p>
          <a:p>
            <a:r>
              <a:rPr lang="ru-RU" sz="3600" dirty="0"/>
              <a:t>Черновик</a:t>
            </a:r>
          </a:p>
          <a:p>
            <a:r>
              <a:rPr lang="ru-RU" sz="3600" dirty="0"/>
              <a:t>Гуашь</a:t>
            </a:r>
          </a:p>
          <a:p>
            <a:r>
              <a:rPr lang="ru-RU" sz="3600" dirty="0"/>
              <a:t>Кисти</a:t>
            </a:r>
          </a:p>
          <a:p>
            <a:r>
              <a:rPr lang="ru-RU" sz="3600" dirty="0"/>
              <a:t>Салфетки </a:t>
            </a:r>
          </a:p>
          <a:p>
            <a:r>
              <a:rPr lang="ru-RU" sz="3600" dirty="0"/>
              <a:t>Непроливайка с водой</a:t>
            </a:r>
          </a:p>
          <a:p>
            <a:r>
              <a:rPr lang="ru-RU" sz="3600" dirty="0"/>
              <a:t>Листья березы разных размеров</a:t>
            </a:r>
          </a:p>
        </p:txBody>
      </p:sp>
    </p:spTree>
    <p:extLst>
      <p:ext uri="{BB962C8B-B14F-4D97-AF65-F5344CB8AC3E}">
        <p14:creationId xmlns:p14="http://schemas.microsoft.com/office/powerpoint/2010/main" val="386688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63D8D-4452-6B46-5250-31183649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Физкультминутка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EC60F-696C-AC72-5A74-059737D1E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56937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200"/>
              </a:spcAft>
              <a:buNone/>
            </a:pP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березку посадили (</a:t>
            </a:r>
            <a:r>
              <a:rPr lang="ru-RU" sz="3000" i="1" kern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приседаем </a:t>
            </a:r>
            <a:r>
              <a:rPr lang="ru-RU" sz="30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корточки</a:t>
            </a: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водой ее полили (</a:t>
            </a:r>
            <a:r>
              <a:rPr lang="ru-RU" sz="30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поливаем, наклоняясь вперед</a:t>
            </a: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березка подросла (</a:t>
            </a:r>
            <a:r>
              <a:rPr lang="ru-RU" sz="30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медленно встаем на цыпочки</a:t>
            </a: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солнцу ветки подняла (</a:t>
            </a:r>
            <a:r>
              <a:rPr lang="ru-RU" sz="30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поднимая руки вверх</a:t>
            </a: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потом их наклонила (</a:t>
            </a:r>
            <a:r>
              <a:rPr lang="ru-RU" sz="30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опускаем руки вниз</a:t>
            </a: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0" indent="0" algn="just">
              <a:spcAft>
                <a:spcPts val="1200"/>
              </a:spcAft>
              <a:buNone/>
            </a:pP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ребят благодарила (</a:t>
            </a:r>
            <a:r>
              <a:rPr lang="ru-RU" sz="3000" i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наклоняемся вперед</a:t>
            </a:r>
            <a:r>
              <a:rPr lang="ru-RU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0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327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A945F-67BB-8D8D-1435-D5EF39B9F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Игра «Цепочка»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64D95A-E799-A066-E8D2-DF225EC7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Autofit/>
          </a:bodyPr>
          <a:lstStyle/>
          <a:p>
            <a:pPr algn="just"/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 знаю</a:t>
            </a:r>
            <a:r>
              <a:rPr lang="ru-RU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ru-RU" kern="1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что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береза – дерево …</a:t>
            </a:r>
            <a:endParaRPr lang="ru-RU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/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 знаю, что день березы отмечают … </a:t>
            </a:r>
          </a:p>
          <a:p>
            <a:pPr algn="just"/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 знаю, что верхний слой коры называется … </a:t>
            </a:r>
          </a:p>
          <a:p>
            <a:pPr algn="just"/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 знаю, что из бересты делают… .</a:t>
            </a:r>
            <a:endParaRPr lang="ru-RU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/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 знаю, что для бани заготавливают… </a:t>
            </a:r>
            <a:endParaRPr lang="ru-RU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/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 знаю, что береза живет… </a:t>
            </a:r>
          </a:p>
          <a:p>
            <a:pPr algn="just"/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 знаю, что из древесины делают… </a:t>
            </a:r>
            <a:endParaRPr lang="ru-RU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092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FBD64-03FC-9EF8-1EB4-6EB5C744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02BA53-F513-B03C-768B-8A8F4C66B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81843" y="604707"/>
            <a:ext cx="4654743" cy="349105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D7371B-EA95-193B-E8A3-D56D556795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1820" y="2803388"/>
            <a:ext cx="4607711" cy="34557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7EBF3C-0D22-1CF1-9B44-26C762C83C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1910" y="582588"/>
            <a:ext cx="4477774" cy="335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6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8C44471-6958-8AAA-DE3C-EC38CEBBC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492896"/>
            <a:ext cx="8075240" cy="1324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7200" dirty="0"/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2405297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75700" cy="720080"/>
          </a:xfrm>
        </p:spPr>
        <p:txBody>
          <a:bodyPr>
            <a:normAutofit/>
          </a:bodyPr>
          <a:lstStyle/>
          <a:p>
            <a:r>
              <a:rPr lang="ru-RU" sz="3600" b="1" dirty="0">
                <a:ln w="1905"/>
                <a:solidFill>
                  <a:srgbClr val="B456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Rubius" pitchFamily="2" charset="0"/>
              </a:rPr>
              <a:t>Интернет - ресурсы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971600" y="5733256"/>
            <a:ext cx="7776864" cy="755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/>
              <a:t>На момент создания шаблона все ссылки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dirty="0"/>
              <a:t>на использованные ресурсы являются активными.</a:t>
            </a:r>
            <a:endParaRPr lang="ru-RU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96752"/>
            <a:ext cx="82809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2000" b="1" dirty="0"/>
              <a:t>«Березовый» декор:   </a:t>
            </a:r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dirty="0">
                <a:hlinkClick r:id="rId3"/>
              </a:rPr>
              <a:t>https://img-fotki.yandex.ru/get/4119/20573769.20/0_8cf3a_9e68b530_orig</a:t>
            </a:r>
            <a:endParaRPr lang="ru-RU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2000" b="1" dirty="0"/>
              <a:t>Фон_01:   </a:t>
            </a:r>
            <a:r>
              <a:rPr lang="ru-RU" dirty="0">
                <a:hlinkClick r:id="rId4"/>
              </a:rPr>
              <a:t>http://bestfon.ucoz.ru/_ph/2/147050928.jpg</a:t>
            </a:r>
            <a:r>
              <a:rPr lang="ru-RU" dirty="0"/>
              <a:t> 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2000" b="1" dirty="0"/>
              <a:t>Фон_02:</a:t>
            </a:r>
            <a:r>
              <a:rPr lang="ru-RU" dirty="0"/>
              <a:t>   </a:t>
            </a:r>
            <a:r>
              <a:rPr lang="ru-RU" u="sng" dirty="0">
                <a:hlinkClick r:id="rId5"/>
              </a:rPr>
              <a:t>http://img1.liveinternet.ru/images/attach/c/0/40/336/40336363_bgv.jpg</a:t>
            </a:r>
            <a:endParaRPr lang="ru-RU" dirty="0"/>
          </a:p>
          <a:p>
            <a:pPr marL="342900" indent="-34290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2000" b="1" dirty="0"/>
              <a:t>Зеленый уголок: </a:t>
            </a:r>
            <a:r>
              <a:rPr lang="ru-RU" b="1" dirty="0"/>
              <a:t>  </a:t>
            </a:r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ru-RU" dirty="0">
                <a:hlinkClick r:id="rId6"/>
              </a:rPr>
              <a:t>http://s2.pic4you.ru/allimage/y2013/05-21/24687/3479914.png</a:t>
            </a:r>
            <a:r>
              <a:rPr lang="ru-RU" dirty="0"/>
              <a:t> </a:t>
            </a:r>
          </a:p>
          <a:p>
            <a:pPr marL="285750" indent="-28575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2000" b="1" dirty="0"/>
              <a:t>Текстура «дерево»:</a:t>
            </a:r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dirty="0">
                <a:hlinkClick r:id="rId7"/>
              </a:rPr>
              <a:t>http://pixelbrush.ru/uploads/posts/2012-03/1332985280_tekstura-dereva2.jpg</a:t>
            </a:r>
            <a:r>
              <a:rPr lang="ru-RU" dirty="0"/>
              <a:t> </a:t>
            </a:r>
          </a:p>
          <a:p>
            <a:pPr marL="342900" indent="-342900">
              <a:buClr>
                <a:schemeClr val="accent6">
                  <a:lumMod val="50000"/>
                </a:schemeClr>
              </a:buClr>
              <a:buSzPct val="70000"/>
              <a:buFont typeface="Wingdings" pitchFamily="2" charset="2"/>
              <a:buChar char="v"/>
            </a:pPr>
            <a:r>
              <a:rPr lang="ru-RU" sz="2000" b="1" dirty="0"/>
              <a:t>Текстура «береза» для текста:</a:t>
            </a:r>
          </a:p>
          <a:p>
            <a:pPr>
              <a:buClr>
                <a:schemeClr val="accent6">
                  <a:lumMod val="50000"/>
                </a:schemeClr>
              </a:buClr>
              <a:buSzPct val="70000"/>
            </a:pPr>
            <a:r>
              <a:rPr lang="en-US" sz="2000" dirty="0">
                <a:hlinkClick r:id="rId8"/>
              </a:rPr>
              <a:t>http://us.cdn4.123rf.com/168nwm/firedark/firedark1007/firedark100700001/7327590-.jpg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9BC117A-D3B0-2193-690A-6D18FD2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348" y="332656"/>
            <a:ext cx="6165304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DFCEE-7B2D-F9B4-64BD-03EEBDA4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имя «берёза»</a:t>
            </a:r>
            <a:br>
              <a:rPr lang="ru-RU" alt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625F0-B1E1-F76D-0230-8C47378BE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485740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altLang="ru-RU" sz="32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Легенда повествует о прекрасной русалке, которая жила в лесном озере. Ночами она выходила из воды и резвилась под луной. Однако как только появлялись первые лучи солнца, русалка тотчас ныряла в свое прохладное жилище. Однажды она заигралась и не заметила, как юный бог солнца Хорс появился на небе на своей солнечной колеснице. Он увидал красавицу и влюбился в нее без памяти. Русалка хотела скрыться в озере, однако златокудрый бог не отпустил ее. Так и осталась она навеки стоять, превратившись в белоствольную красавицу березу.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923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4A0CC86E-4249-3969-E4AA-B05937D88F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4010"/>
            <a:ext cx="5616624" cy="673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297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69CD4-AB27-DDA2-0D27-99E55B7A6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6FACB5D7-BB5D-B598-CB46-1F59C5FD07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" y="9723"/>
            <a:ext cx="6426473" cy="47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2F94D02A-DF2B-08E2-FCAB-4F5BDF0EE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31" y="1672830"/>
            <a:ext cx="6856269" cy="517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48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960A7-51E0-6B84-A65A-BCD9BFADD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4160839"/>
            <a:ext cx="2962672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E21B936-E19E-B3EF-FDC5-E3576BB76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6" y="56305"/>
            <a:ext cx="4248472" cy="4248472"/>
          </a:xfrm>
        </p:spPr>
      </p:pic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703BF1A2-72DD-EFC8-390A-287A5553D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15" y="56305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>
            <a:extLst>
              <a:ext uri="{FF2B5EF4-FFF2-40B4-BE49-F238E27FC236}">
                <a16:creationId xmlns:a16="http://schemas.microsoft.com/office/drawing/2014/main" id="{348854EC-166A-856B-30CE-976EAA723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025" y="2425613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5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5778B-8E5F-2D9C-AAD4-DCB3CE9F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A0CCD978-5ED6-75C6-B040-2EBF17EFC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6" y="32593"/>
            <a:ext cx="4219004" cy="354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icture background">
            <a:extLst>
              <a:ext uri="{FF2B5EF4-FFF2-40B4-BE49-F238E27FC236}">
                <a16:creationId xmlns:a16="http://schemas.microsoft.com/office/drawing/2014/main" id="{791D5188-83AA-40E4-F5DF-626D0CE1A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256" y="42863"/>
            <a:ext cx="3739788" cy="360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>
            <a:extLst>
              <a:ext uri="{FF2B5EF4-FFF2-40B4-BE49-F238E27FC236}">
                <a16:creationId xmlns:a16="http://schemas.microsoft.com/office/drawing/2014/main" id="{A3644E3D-2EAA-B3D0-1AB7-225BD2CA6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6" y="3573016"/>
            <a:ext cx="4937480" cy="32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Picture background">
            <a:extLst>
              <a:ext uri="{FF2B5EF4-FFF2-40B4-BE49-F238E27FC236}">
                <a16:creationId xmlns:a16="http://schemas.microsoft.com/office/drawing/2014/main" id="{93977598-44E8-3125-C383-1AF53535F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732" y="3232549"/>
            <a:ext cx="3212368" cy="35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643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8DC10-4AB7-923E-2DD1-78323B433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7A68CA10-FD93-3DBF-ED9F-1EA5D66D0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9" y="-12875"/>
            <a:ext cx="5166618" cy="516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83B777E4-E5B3-7312-F3A7-235FD15E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28" y="1719660"/>
            <a:ext cx="4979117" cy="497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9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34F82D0A-D2F4-7305-D4D2-1B41D7D90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94" y="0"/>
            <a:ext cx="4522307" cy="29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732F9DA6-359D-9923-FEA7-8A788AA9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" y="149766"/>
            <a:ext cx="4494849" cy="29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EBFD95F4-0A13-9F94-EDDD-43DA14D4A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174" y="3149372"/>
            <a:ext cx="3859746" cy="370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8BC40E11-2EC8-A9AD-3606-628F3A2B6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" y="3429000"/>
            <a:ext cx="4664219" cy="34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88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222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Mangal</vt:lpstr>
      <vt:lpstr>Miroslav</vt:lpstr>
      <vt:lpstr>Wingdings</vt:lpstr>
      <vt:lpstr>Times New Roman</vt:lpstr>
      <vt:lpstr>Rubius</vt:lpstr>
      <vt:lpstr>SimSun</vt:lpstr>
      <vt:lpstr>Тема Office</vt:lpstr>
      <vt:lpstr>Береза – самое полезное дерево </vt:lpstr>
      <vt:lpstr>Презентация PowerPoint</vt:lpstr>
      <vt:lpstr>Что означает имя «берёза»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Древесина</vt:lpstr>
      <vt:lpstr>Презентация PowerPoint</vt:lpstr>
      <vt:lpstr>Презентация PowerPoint</vt:lpstr>
      <vt:lpstr>Нам необходимо:</vt:lpstr>
      <vt:lpstr>Физкультминутка</vt:lpstr>
      <vt:lpstr>Игра «Цепочка»</vt:lpstr>
      <vt:lpstr>Презентация PowerPoint</vt:lpstr>
      <vt:lpstr>Презентация PowerPoint</vt:lpstr>
      <vt:lpstr>Интернет - ресурсы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каб № 5</cp:lastModifiedBy>
  <cp:revision>73</cp:revision>
  <dcterms:created xsi:type="dcterms:W3CDTF">2015-04-19T15:51:03Z</dcterms:created>
  <dcterms:modified xsi:type="dcterms:W3CDTF">2024-09-27T09:34:32Z</dcterms:modified>
</cp:coreProperties>
</file>