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301" r:id="rId5"/>
    <p:sldId id="289" r:id="rId6"/>
    <p:sldId id="299" r:id="rId7"/>
    <p:sldId id="309" r:id="rId8"/>
    <p:sldId id="310" r:id="rId9"/>
    <p:sldId id="317" r:id="rId10"/>
    <p:sldId id="283" r:id="rId11"/>
    <p:sldId id="284" r:id="rId12"/>
    <p:sldId id="280" r:id="rId13"/>
    <p:sldId id="312" r:id="rId14"/>
    <p:sldId id="311" r:id="rId15"/>
    <p:sldId id="314" r:id="rId16"/>
    <p:sldId id="315" r:id="rId17"/>
    <p:sldId id="31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52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11" Type="http://schemas.openxmlformats.org/officeDocument/2006/relationships/image" Target="../media/image63.pn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Учебный рисунок головы человека с натуры"/>
          <p:cNvPicPr>
            <a:picLocks noChangeAspect="1" noChangeArrowheads="1"/>
          </p:cNvPicPr>
          <p:nvPr/>
        </p:nvPicPr>
        <p:blipFill rotWithShape="1">
          <a:blip r:embed="rId2" cstate="print"/>
          <a:srcRect b="6147"/>
          <a:stretch/>
        </p:blipFill>
        <p:spPr bwMode="auto">
          <a:xfrm>
            <a:off x="3710139" y="404664"/>
            <a:ext cx="1939745" cy="24482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852935"/>
            <a:ext cx="8712968" cy="1296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Изображение головы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человека в пространстве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Предмет «Изобразительное искусство», 6 класс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9611" y="5013176"/>
            <a:ext cx="6400800" cy="8438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Учитель МБОУ ХТЛ Л.Е. Рева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Киров, 2021 г.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87727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*Презентация может быть использована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для очного и  дистанционного обучения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2241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Художники редко изображают человека анфас и в профиль, они любят изображать голову полуоборотом (</a:t>
            </a:r>
            <a:r>
              <a:rPr lang="ru-RU" sz="2400" b="1" dirty="0" err="1" smtClean="0">
                <a:solidFill>
                  <a:srgbClr val="002060"/>
                </a:solidFill>
              </a:rPr>
              <a:t>полуанфас</a:t>
            </a:r>
            <a:r>
              <a:rPr lang="ru-RU" sz="2400" b="1" dirty="0" smtClean="0">
                <a:solidFill>
                  <a:srgbClr val="002060"/>
                </a:solidFill>
              </a:rPr>
              <a:t>), что придает портрету особую гармонию.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9938" name="Picture 2" descr="Мона Лиза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84784"/>
            <a:ext cx="2879548" cy="42962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5805264"/>
            <a:ext cx="2225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Леонардо да Винчи.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Джоконда.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1503 – 1519  г.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9942" name="AutoShape 6" descr="Портрет А. С. Пушкина (Кипренский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Портрет А. С. Пушкина (Кипренский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6" name="Picture 10" descr="https://avatars.mds.yandex.net/get-zen_doc/1107063/pub_5cee9216e927bd00ae019bff_5cefb25f3f1e7700b0ea7e20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924665" cy="33843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65079" y="4941168"/>
            <a:ext cx="24604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Орест Кипренский.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Портрет А.С. Пушкина.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1827 г.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9948" name="Picture 12" descr="Автопортрет Дюрера (1498) — Вики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84784"/>
            <a:ext cx="2680694" cy="33843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773791" y="4941168"/>
            <a:ext cx="1920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Альбрехт Дюрер.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Автопортрет.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1498 г.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Профиль, полуоборот с наклоном.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1986" name="Picture 2" descr="Девушка с жемчужной серёж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52936"/>
            <a:ext cx="2667000" cy="3124201"/>
          </a:xfrm>
          <a:prstGeom prst="rect">
            <a:avLst/>
          </a:prstGeom>
          <a:noFill/>
        </p:spPr>
      </p:pic>
      <p:pic>
        <p:nvPicPr>
          <p:cNvPr id="41988" name="Picture 4" descr="Леонардо да Винчи (15 апреля 1452 год – 2 мая 1519 год) – был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2180" y="1268760"/>
            <a:ext cx="3421820" cy="4032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5517232"/>
            <a:ext cx="2699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«Мадонна в скалах»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Леонардо да Винчи.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Фрагмент, до 1508 г.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628800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Ян Вермеер.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Девушка с жемчужной сережкой 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 Около 1665 г.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44522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1990" name="Picture 6" descr="https://img1.liveinternet.ru/images/attach/c/1/54/28/54028294_01RRSSRyoSRRRRyo_RRRRSRR_RRRRy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2647679" cy="394908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5085184"/>
            <a:ext cx="2555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Сандро</a:t>
            </a:r>
            <a:r>
              <a:rPr lang="ru-RU" b="1" dirty="0" smtClean="0">
                <a:solidFill>
                  <a:srgbClr val="002060"/>
                </a:solidFill>
              </a:rPr>
              <a:t> Боттичелли.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Портрет молодой женщины.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Около 1480-1485 гг.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4" name="Picture 12" descr="https://www.alllessons.ru/wp-content/uploads/files/hello_html_40447b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2304256" cy="3429590"/>
          </a:xfrm>
          <a:prstGeom prst="rect">
            <a:avLst/>
          </a:prstGeom>
          <a:noFill/>
        </p:spPr>
      </p:pic>
      <p:pic>
        <p:nvPicPr>
          <p:cNvPr id="38922" name="Picture 10" descr="Альбрехт Дюрер (Львов С.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84784"/>
            <a:ext cx="1932715" cy="2780928"/>
          </a:xfrm>
          <a:prstGeom prst="rect">
            <a:avLst/>
          </a:prstGeom>
          <a:noFill/>
        </p:spPr>
      </p:pic>
      <p:pic>
        <p:nvPicPr>
          <p:cNvPr id="38916" name="Picture 4" descr="Дюрер: эволюция. Рассказываем истории 13 автопортретов художн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77072"/>
            <a:ext cx="1813522" cy="25922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Рассмотрите положение головы в пространстве с разных точек зрения, определите ракурсы изображения головы.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8914" name="Picture 2" descr="Голова двенадцатилетнего Христа - Альбрехт Дюрер | Рисование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628800"/>
            <a:ext cx="2304256" cy="30119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24327" y="4903541"/>
            <a:ext cx="1476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Первый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автопортрет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13-летнего Дюрера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98072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Графические портреты Альбрехта Дюрера (1471 – 1528)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8920" name="Picture 8" descr="Albrecht Dürer (1471-1528гг). Этюды к картине «Праздник четок». в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149412"/>
            <a:ext cx="2712755" cy="2708588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 rot="10800000">
            <a:off x="7524328" y="616530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681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64088" y="692696"/>
            <a:ext cx="3419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Рассмотрите рисунки Питера </a:t>
            </a:r>
            <a:r>
              <a:rPr lang="ru-RU" sz="2000" b="1" dirty="0" err="1" smtClean="0">
                <a:solidFill>
                  <a:srgbClr val="002060"/>
                </a:solidFill>
              </a:rPr>
              <a:t>Пауля</a:t>
            </a:r>
            <a:r>
              <a:rPr lang="ru-RU" sz="2000" b="1" dirty="0" smtClean="0">
                <a:solidFill>
                  <a:srgbClr val="002060"/>
                </a:solidFill>
              </a:rPr>
              <a:t> Рубенса. Обратите внимание на особенности расположения головы человека в пространстве. Это страница 107 из учебника по ИЗО за 6 класс. По заданию учебника ребятам предлагается копировать (срисовывать) выборочно данные изображения. Но вы можете выбрать любые фотографии,  картины художников, иллюстрации из книг.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4104456" cy="6340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З</a:t>
            </a:r>
            <a:r>
              <a:rPr lang="ru-RU" sz="3200" b="1" dirty="0" smtClean="0">
                <a:solidFill>
                  <a:srgbClr val="002060"/>
                </a:solidFill>
              </a:rPr>
              <a:t>адание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417646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Нарисовать голову человека в профиль или </a:t>
            </a:r>
            <a:r>
              <a:rPr lang="ru-RU" sz="2800" b="1" dirty="0" err="1" smtClean="0">
                <a:solidFill>
                  <a:srgbClr val="002060"/>
                </a:solidFill>
              </a:rPr>
              <a:t>полуанфас</a:t>
            </a:r>
            <a:r>
              <a:rPr lang="ru-RU" sz="2800" b="1" dirty="0" smtClean="0">
                <a:solidFill>
                  <a:srgbClr val="002060"/>
                </a:solidFill>
              </a:rPr>
              <a:t> по выбору.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Формат А4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Материалы: простой карандаш.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Используйте для работы любые картинки данной презентации, фотографии, иллюстрации.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Этапы работы для портрета в профиль и </a:t>
            </a:r>
            <a:r>
              <a:rPr lang="ru-RU" sz="2800" b="1" dirty="0" err="1" smtClean="0">
                <a:solidFill>
                  <a:srgbClr val="002060"/>
                </a:solidFill>
              </a:rPr>
              <a:t>полуанфас</a:t>
            </a:r>
            <a:r>
              <a:rPr lang="ru-RU" sz="2800" b="1" dirty="0" smtClean="0">
                <a:solidFill>
                  <a:srgbClr val="002060"/>
                </a:solidFill>
              </a:rPr>
              <a:t> показаны на следующих слайдах.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Описание картины Сандро Боттичелли «Портрет молодой женщины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2212316" cy="30590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92280" y="620688"/>
            <a:ext cx="1835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Портрет </a:t>
            </a:r>
            <a:r>
              <a:rPr lang="ru-RU" b="1" dirty="0" err="1" smtClean="0">
                <a:solidFill>
                  <a:srgbClr val="002060"/>
                </a:solidFill>
              </a:rPr>
              <a:t>Симонетты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Веспуччи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Художник </a:t>
            </a:r>
            <a:r>
              <a:rPr lang="ru-RU" b="1" dirty="0" err="1" smtClean="0">
                <a:solidFill>
                  <a:srgbClr val="002060"/>
                </a:solidFill>
              </a:rPr>
              <a:t>Сандро</a:t>
            </a:r>
            <a:r>
              <a:rPr lang="ru-RU" b="1" dirty="0" smtClean="0">
                <a:solidFill>
                  <a:srgbClr val="002060"/>
                </a:solidFill>
              </a:rPr>
              <a:t> Боттичелли.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234888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Около 1480 г.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Рафаэль Санти. Рисунки и портреты римского периода/Классика/Дом худож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56992"/>
            <a:ext cx="2952328" cy="29523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16016" y="6309320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Рафаэль </a:t>
            </a:r>
            <a:r>
              <a:rPr lang="ru-RU" b="1" dirty="0" err="1" smtClean="0">
                <a:solidFill>
                  <a:srgbClr val="002060"/>
                </a:solidFill>
              </a:rPr>
              <a:t>Санти</a:t>
            </a:r>
            <a:r>
              <a:rPr lang="ru-RU" b="1" dirty="0" smtClean="0">
                <a:solidFill>
                  <a:srgbClr val="002060"/>
                </a:solidFill>
              </a:rPr>
              <a:t>. Автопортрет. 1506 г.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39552" y="5877272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Идеи на тему «Перерисовка» (16) | картины, парусник рисунок, морские карт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9368" y="5013175"/>
            <a:ext cx="2420371" cy="1665393"/>
          </a:xfrm>
          <a:prstGeom prst="rect">
            <a:avLst/>
          </a:prstGeom>
          <a:noFill/>
        </p:spPr>
      </p:pic>
      <p:pic>
        <p:nvPicPr>
          <p:cNvPr id="33798" name="Picture 6" descr="Как нарисовать мальчика 🥝 поэтапно карандашом для начинающих"/>
          <p:cNvPicPr>
            <a:picLocks noChangeAspect="1" noChangeArrowheads="1"/>
          </p:cNvPicPr>
          <p:nvPr/>
        </p:nvPicPr>
        <p:blipFill rotWithShape="1">
          <a:blip r:embed="rId3" cstate="print"/>
          <a:srcRect l="19733" r="21527"/>
          <a:stretch/>
        </p:blipFill>
        <p:spPr bwMode="auto">
          <a:xfrm>
            <a:off x="7826318" y="2178897"/>
            <a:ext cx="1346842" cy="14980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386" y="122927"/>
            <a:ext cx="586565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Этапы работы для портрета в профиль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Выберите портрет для копирования: рисунок, картину или фотографию.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Внимательно его рассмотрите.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Выберите положение листа, лучше вертикальное.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Нарисуйте овал для головы. Овал должен быть с наклоном. Часть овала для лица вертикальная.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Отметьте линиями уровни глаз, носа, рта, бровей так же как и на портрете в анфас (прошлый урок). Уровень глаз находится посередине головы.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Нарисуйте черты лица в профиль, глядя на образец и картинки данной презентации. Правильно найдите место расположения уха, если его видно. Нарисуйте шею, волосы.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Раскрашивать портрет не надо. Главное в работе – правильное построение головы. Штриховкой покажите фактуру волос. Тоном покажите глаза, брови, ресницы, верхнюю губу.</a:t>
            </a:r>
          </a:p>
        </p:txBody>
      </p:sp>
      <p:pic>
        <p:nvPicPr>
          <p:cNvPr id="33794" name="Picture 2" descr="Набросок головы девочки в профиль. Точин Алексей. бумага, сепия (в  карандаше) | Карандашный портрет, Портрет, Портретные зарисовки"/>
          <p:cNvPicPr>
            <a:picLocks noChangeAspect="1" noChangeArrowheads="1"/>
          </p:cNvPicPr>
          <p:nvPr/>
        </p:nvPicPr>
        <p:blipFill rotWithShape="1">
          <a:blip r:embed="rId4" cstate="print"/>
          <a:srcRect l="13918"/>
          <a:stretch/>
        </p:blipFill>
        <p:spPr bwMode="auto">
          <a:xfrm>
            <a:off x="5940150" y="2062045"/>
            <a:ext cx="1747017" cy="2808312"/>
          </a:xfrm>
          <a:prstGeom prst="rect">
            <a:avLst/>
          </a:prstGeom>
          <a:noFill/>
        </p:spPr>
      </p:pic>
      <p:pic>
        <p:nvPicPr>
          <p:cNvPr id="33796" name="Picture 4" descr="Пин на доске Ideas To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8421" y="3861048"/>
            <a:ext cx="1474840" cy="1474840"/>
          </a:xfrm>
          <a:prstGeom prst="rect">
            <a:avLst/>
          </a:prstGeom>
          <a:noFill/>
        </p:spPr>
      </p:pic>
      <p:pic>
        <p:nvPicPr>
          <p:cNvPr id="7" name="Picture 2" descr="Как нарисовать портрет карандашом? (Курсы + Поэтапно + 10 фото) ИзоКурс, Мс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5658" y="0"/>
            <a:ext cx="3168352" cy="2039268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8172400" y="33265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Детский портрет в профиль"/>
          <p:cNvPicPr>
            <a:picLocks noChangeAspect="1" noChangeArrowheads="1"/>
          </p:cNvPicPr>
          <p:nvPr/>
        </p:nvPicPr>
        <p:blipFill>
          <a:blip r:embed="rId2" cstate="print"/>
          <a:srcRect b="14764"/>
          <a:stretch>
            <a:fillRect/>
          </a:stretch>
        </p:blipFill>
        <p:spPr bwMode="auto">
          <a:xfrm>
            <a:off x="7453251" y="2539338"/>
            <a:ext cx="1656228" cy="20417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873"/>
            <a:ext cx="572237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Этапы работы для портрета </a:t>
            </a:r>
            <a:r>
              <a:rPr lang="ru-RU" sz="2000" b="1" dirty="0" err="1" smtClean="0">
                <a:solidFill>
                  <a:srgbClr val="FF0000"/>
                </a:solidFill>
              </a:rPr>
              <a:t>полуанфас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Выберите портрет для копирования: рисунок, картину или фотографию.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Внимательно его рассмотрите.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Выберите положение листа (вертикальное).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Нарисуйте овал для головы. Овал должен быть с небольшим наклоном.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Проведите среднюю линию для лица. Она должна быть сбоку овала.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Отметьте линиями уровни глаз, носа, рта, бровей так же как и на портрете анфас (прошлый урок). Уровень глаз находится посередине головы.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Нарисуйте черты лица </a:t>
            </a:r>
            <a:r>
              <a:rPr lang="ru-RU" sz="2000" b="1" dirty="0" err="1" smtClean="0">
                <a:solidFill>
                  <a:srgbClr val="002060"/>
                </a:solidFill>
              </a:rPr>
              <a:t>полуанфас</a:t>
            </a:r>
            <a:r>
              <a:rPr lang="ru-RU" sz="2000" b="1" dirty="0" smtClean="0">
                <a:solidFill>
                  <a:srgbClr val="002060"/>
                </a:solidFill>
              </a:rPr>
              <a:t>, глядя на образец и картинки данной презентации. Правильно найдите место расположения уха. Нарисуйте шею, волосы.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Раскрашивать портрет не надо. Главное в работе – правильное построение головы. Штриховкой покажите фактуру волос. Тоном покажите глаза, брови, ресницы, верхнюю губу.</a:t>
            </a:r>
          </a:p>
        </p:txBody>
      </p:sp>
      <p:pic>
        <p:nvPicPr>
          <p:cNvPr id="34820" name="Picture 4" descr="Как нарисовать портрет карандашом? (Курсы + Поэтапно + 10 фото) ИзоКурс, Мск"/>
          <p:cNvPicPr>
            <a:picLocks noChangeAspect="1" noChangeArrowheads="1"/>
          </p:cNvPicPr>
          <p:nvPr/>
        </p:nvPicPr>
        <p:blipFill rotWithShape="1">
          <a:blip r:embed="rId3" cstate="print"/>
          <a:srcRect l="53462"/>
          <a:stretch/>
        </p:blipFill>
        <p:spPr bwMode="auto">
          <a:xfrm>
            <a:off x="7458145" y="0"/>
            <a:ext cx="1685855" cy="2539338"/>
          </a:xfrm>
          <a:prstGeom prst="rect">
            <a:avLst/>
          </a:prstGeom>
          <a:noFill/>
        </p:spPr>
      </p:pic>
      <p:pic>
        <p:nvPicPr>
          <p:cNvPr id="34822" name="Picture 6" descr="Портрет. Техника изображения головы человека | Блог школы Bratec Lis 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2373" y="4804193"/>
            <a:ext cx="2018645" cy="2009183"/>
          </a:xfrm>
          <a:prstGeom prst="rect">
            <a:avLst/>
          </a:prstGeom>
          <a:noFill/>
        </p:spPr>
      </p:pic>
      <p:pic>
        <p:nvPicPr>
          <p:cNvPr id="34824" name="Picture 8" descr="Школьники. Головы мальчиков и девочек"/>
          <p:cNvPicPr>
            <a:picLocks noChangeAspect="1" noChangeArrowheads="1"/>
          </p:cNvPicPr>
          <p:nvPr/>
        </p:nvPicPr>
        <p:blipFill>
          <a:blip r:embed="rId5" cstate="print"/>
          <a:srcRect l="52203" t="47883"/>
          <a:stretch>
            <a:fillRect/>
          </a:stretch>
        </p:blipFill>
        <p:spPr bwMode="auto">
          <a:xfrm>
            <a:off x="5722374" y="2456984"/>
            <a:ext cx="1938196" cy="2304112"/>
          </a:xfrm>
          <a:prstGeom prst="rect">
            <a:avLst/>
          </a:prstGeom>
          <a:noFill/>
        </p:spPr>
      </p:pic>
      <p:pic>
        <p:nvPicPr>
          <p:cNvPr id="34826" name="Picture 10" descr="Как нарисовать девушку. Урок 55 - YouTube"/>
          <p:cNvPicPr>
            <a:picLocks noChangeAspect="1" noChangeArrowheads="1"/>
          </p:cNvPicPr>
          <p:nvPr/>
        </p:nvPicPr>
        <p:blipFill>
          <a:blip r:embed="rId6" cstate="print"/>
          <a:srcRect l="26575" r="29528"/>
          <a:stretch>
            <a:fillRect/>
          </a:stretch>
        </p:blipFill>
        <p:spPr bwMode="auto">
          <a:xfrm>
            <a:off x="7430046" y="4581128"/>
            <a:ext cx="1742051" cy="2232248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>
            <a:off x="8604448" y="629910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3" r="53170" b="7191"/>
          <a:stretch/>
        </p:blipFill>
        <p:spPr bwMode="auto">
          <a:xfrm>
            <a:off x="5722374" y="59225"/>
            <a:ext cx="1834116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Рисунки учащихся нашего лицея 6-го технологического класса прошлых лет по этой теме. Как видите, они делали зарисовки по 2 – 3 головы на листе.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Вам предлагается сделать один портрет.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8399" b="5039"/>
          <a:stretch>
            <a:fillRect/>
          </a:stretch>
        </p:blipFill>
        <p:spPr bwMode="auto">
          <a:xfrm>
            <a:off x="288032" y="1265246"/>
            <a:ext cx="4427984" cy="269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508" y="1265246"/>
            <a:ext cx="2592288" cy="190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346605"/>
            <a:ext cx="3528392" cy="251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1" name="Picture 1" descr="C:\Users\user\Downloads\работы детей весна 20\6А класс\1 задание\6А Чернов Арсен Ракурсы.jpeg"/>
          <p:cNvPicPr>
            <a:picLocks noChangeAspect="1" noChangeArrowheads="1"/>
          </p:cNvPicPr>
          <p:nvPr/>
        </p:nvPicPr>
        <p:blipFill>
          <a:blip r:embed="rId5" cstate="print"/>
          <a:srcRect l="7499" t="12498" r="16873" b="14998"/>
          <a:stretch>
            <a:fillRect/>
          </a:stretch>
        </p:blipFill>
        <p:spPr bwMode="auto">
          <a:xfrm>
            <a:off x="169266" y="3963361"/>
            <a:ext cx="3748658" cy="2695306"/>
          </a:xfrm>
          <a:prstGeom prst="rect">
            <a:avLst/>
          </a:prstGeom>
          <a:noFill/>
        </p:spPr>
      </p:pic>
      <p:pic>
        <p:nvPicPr>
          <p:cNvPr id="35842" name="Picture 2" descr="C:\Users\user\Downloads\работы детей весна 20\6А класс\1 задание\садакова\6 Алина Садакова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5488" y="1232663"/>
            <a:ext cx="1944216" cy="1458162"/>
          </a:xfrm>
          <a:prstGeom prst="rect">
            <a:avLst/>
          </a:prstGeom>
          <a:noFill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2852936"/>
            <a:ext cx="1152128" cy="141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4559474"/>
            <a:ext cx="163843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3284983"/>
            <a:ext cx="1944216" cy="127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9" name="Picture 9" descr="C:\Users\user\Desktop\6А Куклина Ракурсы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2852936"/>
            <a:ext cx="1080120" cy="1352479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043608" y="1232663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642D"/>
                </a:solidFill>
              </a:rPr>
              <a:t>Творческих успехов!</a:t>
            </a:r>
            <a:endParaRPr lang="ru-RU" sz="2400" b="1" i="1" dirty="0">
              <a:solidFill>
                <a:srgbClr val="00642D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499" y="6197002"/>
            <a:ext cx="408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Главное – верить в себя!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6340" y="6214839"/>
            <a:ext cx="4193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Ластик всегда под рукой!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35854" name="Picture 14" descr="C:\Users\user\Desktop\картинки без фона\без фона 1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416" y="5877272"/>
            <a:ext cx="870024" cy="870024"/>
          </a:xfrm>
          <a:prstGeom prst="rect">
            <a:avLst/>
          </a:prstGeom>
          <a:noFill/>
        </p:spPr>
      </p:pic>
      <p:pic>
        <p:nvPicPr>
          <p:cNvPr id="35855" name="Picture 15" descr="C:\Users\user\Desktop\картинки без фона\eraser_PNG5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6253733"/>
            <a:ext cx="855335" cy="604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Вопросы для повторения материала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1764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Какую форму напоминает голова человека?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Нужна ли ось симметрии при изображении головы анфас?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На каком уровне находятся глаза?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Чему равно расстояние между глазами?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Полностью ли изображается радужная оболочка глаза в обычном портрете?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На каких уровнях находятся нос и губы?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На каком уровне находятся уши?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гол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4965700" cy="50673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188640"/>
            <a:ext cx="2611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Проверь себя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8676" name="Picture 4" descr="40 cards in the collection &quot;Рисование глаз карандашом пошагово&quot; of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84784"/>
            <a:ext cx="2572193" cy="1512168"/>
          </a:xfrm>
          <a:prstGeom prst="rect">
            <a:avLst/>
          </a:prstGeom>
          <a:noFill/>
        </p:spPr>
      </p:pic>
      <p:pic>
        <p:nvPicPr>
          <p:cNvPr id="28678" name="Picture 6" descr="natoth: еще потренировалась рисовать глаз Работать и работать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861048"/>
            <a:ext cx="2448272" cy="19227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732240" y="98072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Правильно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3140968"/>
            <a:ext cx="2409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Не правильно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(не всегда правильно)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441" y="35646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 прошлом уроке мы рассмотрели изображение человека анфас. Сегодня рассматриваем другие положения головы человека в пространстве или ракурсы.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7449" y="1628800"/>
            <a:ext cx="7312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Ракурс</a:t>
            </a:r>
            <a:r>
              <a:rPr lang="ru-RU" sz="2400" b="1" dirty="0" smtClean="0">
                <a:solidFill>
                  <a:srgbClr val="002060"/>
                </a:solidFill>
              </a:rPr>
              <a:t> -  </a:t>
            </a:r>
            <a:r>
              <a:rPr lang="ru-RU" sz="2400" b="1" dirty="0">
                <a:solidFill>
                  <a:srgbClr val="002060"/>
                </a:solidFill>
              </a:rPr>
              <a:t>вид на объект под определённым </a:t>
            </a:r>
            <a:r>
              <a:rPr lang="ru-RU" sz="2400" b="1" dirty="0" smtClean="0">
                <a:solidFill>
                  <a:srgbClr val="002060"/>
                </a:solidFill>
              </a:rPr>
              <a:t>углом.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C:\Users\user\Desktop\ракурсы\unname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604" y="2275200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517" y="116632"/>
            <a:ext cx="8229600" cy="5486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Виды ракурсов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43204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Анфас</a:t>
            </a:r>
            <a:r>
              <a:rPr lang="ru-RU" sz="2400" dirty="0" smtClean="0">
                <a:solidFill>
                  <a:srgbClr val="002060"/>
                </a:solidFill>
              </a:rPr>
              <a:t> –модель смотрит прямо на художника. Обе части лица сохраняют свои пропорции и видны одинаково хорошо.</a:t>
            </a:r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Полуанфас</a:t>
            </a:r>
            <a:r>
              <a:rPr lang="ru-RU" sz="2400" b="1" dirty="0" smtClean="0">
                <a:solidFill>
                  <a:srgbClr val="FF0000"/>
                </a:solidFill>
              </a:rPr>
              <a:t> (полуоборот):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Три четверти</a:t>
            </a:r>
            <a:r>
              <a:rPr lang="ru-RU" sz="2400" dirty="0" smtClean="0">
                <a:solidFill>
                  <a:srgbClr val="002060"/>
                </a:solidFill>
              </a:rPr>
              <a:t> – легкий поворот лица вправо или влево.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Две трети</a:t>
            </a:r>
            <a:r>
              <a:rPr lang="ru-RU" sz="2400" dirty="0" smtClean="0">
                <a:solidFill>
                  <a:srgbClr val="002060"/>
                </a:solidFill>
              </a:rPr>
              <a:t> – более выраженный поворот лица вправо или влево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Профиль</a:t>
            </a:r>
            <a:r>
              <a:rPr lang="ru-RU" sz="2400" dirty="0" smtClean="0">
                <a:solidFill>
                  <a:srgbClr val="002060"/>
                </a:solidFill>
              </a:rPr>
              <a:t> – поворот лица вправо или влево на 90 градусов или чуть меньше. Для правильного портрета в профиль нужно, чтобы на картине оказалась строго одна сторона лица.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509120"/>
            <a:ext cx="4392488" cy="19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24128" y="6381328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Анфас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6381328"/>
            <a:ext cx="1286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Полуанфас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6381328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Профиль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926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Изображение головы человека в профиль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Пропорции лица в профиль. | Техники живописи, Художники, Эски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20688"/>
            <a:ext cx="2736304" cy="1988381"/>
          </a:xfrm>
          <a:prstGeom prst="rect">
            <a:avLst/>
          </a:prstGeom>
          <a:noFill/>
        </p:spPr>
      </p:pic>
      <p:pic>
        <p:nvPicPr>
          <p:cNvPr id="3079" name="Picture 7" descr="C:\Users\user\Downloads\pngeg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2051720" cy="2051720"/>
          </a:xfrm>
          <a:prstGeom prst="rect">
            <a:avLst/>
          </a:prstGeom>
          <a:noFill/>
        </p:spPr>
      </p:pic>
      <p:pic>
        <p:nvPicPr>
          <p:cNvPr id="3080" name="Picture 8" descr="C:\Users\user\Downloads\kisspng-silhouette-portrait-woman-women-hair-5accec54854dc5.3317708315233792845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764704"/>
            <a:ext cx="1584176" cy="1584176"/>
          </a:xfrm>
          <a:prstGeom prst="rect">
            <a:avLst/>
          </a:prstGeom>
          <a:noFill/>
        </p:spPr>
      </p:pic>
      <p:sp>
        <p:nvSpPr>
          <p:cNvPr id="3082" name="AutoShape 10" descr="Конструкция головы человека и ее пропорци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Конструкция головы человека и ее пропорци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https://nenuda.ru/nuda/233/232390/232390_html_4d1fd13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Основы рисования портрета. Пропорции и ракурсы. | Say-hi | Нарисовать лица,  Рисование портретов, Рисова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4522550" cy="338437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644008" y="2780928"/>
            <a:ext cx="4320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Пропорции лица остаются такими же как и анфас.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Глаза находятся на середине головы.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Овал лица также имеет яйцевидную форму.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Но ось овала проходит наклонно.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Часть овала для лицевой части проводится вертикально.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Глаз напоминает треугольник.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 Самая выдающаяся вперёд часть лица – это нос, тоже треугольной формы.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5688124" y="2600908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763688" y="2996952"/>
            <a:ext cx="1008112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55976" y="2924944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79512" y="3140968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Ось овала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67744" y="2564904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вертикаль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187624" y="3212976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843808" y="2852936"/>
            <a:ext cx="144016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Как рисовать ГЛАЗ ЧЕЛОВЕКА В ПРОФИЛЬ. Урок 58 - YouTube"/>
          <p:cNvPicPr>
            <a:picLocks noChangeAspect="1" noChangeArrowheads="1"/>
          </p:cNvPicPr>
          <p:nvPr/>
        </p:nvPicPr>
        <p:blipFill>
          <a:blip r:embed="rId2" cstate="print"/>
          <a:srcRect l="23622" t="10499" r="22047" b="10499"/>
          <a:stretch>
            <a:fillRect/>
          </a:stretch>
        </p:blipFill>
        <p:spPr bwMode="auto">
          <a:xfrm>
            <a:off x="2267744" y="620688"/>
            <a:ext cx="1314256" cy="15841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Черты лица в профиль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Как рисовать ГУБЫ ЧЕЛОВЕКА В ПРОФИЛЬ карандашом. Урок 60 - YouTube"/>
          <p:cNvPicPr>
            <a:picLocks noChangeAspect="1" noChangeArrowheads="1"/>
          </p:cNvPicPr>
          <p:nvPr/>
        </p:nvPicPr>
        <p:blipFill>
          <a:blip r:embed="rId3" cstate="print"/>
          <a:srcRect l="26117" r="37310"/>
          <a:stretch>
            <a:fillRect/>
          </a:stretch>
        </p:blipFill>
        <p:spPr bwMode="auto">
          <a:xfrm>
            <a:off x="5364088" y="2564904"/>
            <a:ext cx="1445026" cy="2808312"/>
          </a:xfrm>
          <a:prstGeom prst="rect">
            <a:avLst/>
          </a:prstGeom>
          <a:noFill/>
        </p:spPr>
      </p:pic>
      <p:pic>
        <p:nvPicPr>
          <p:cNvPr id="44034" name="Picture 2" descr="Изображение черт лица — Студопедия"/>
          <p:cNvPicPr>
            <a:picLocks noChangeAspect="1" noChangeArrowheads="1"/>
          </p:cNvPicPr>
          <p:nvPr/>
        </p:nvPicPr>
        <p:blipFill>
          <a:blip r:embed="rId4" cstate="print"/>
          <a:srcRect l="6654" r="6654"/>
          <a:stretch>
            <a:fillRect/>
          </a:stretch>
        </p:blipFill>
        <p:spPr bwMode="auto">
          <a:xfrm>
            <a:off x="3707904" y="620688"/>
            <a:ext cx="1282428" cy="1584176"/>
          </a:xfrm>
          <a:prstGeom prst="rect">
            <a:avLst/>
          </a:prstGeom>
          <a:noFill/>
        </p:spPr>
      </p:pic>
      <p:pic>
        <p:nvPicPr>
          <p:cNvPr id="44038" name="Picture 6" descr="How to Draw Realistic Eyes from the Side Profile View - Step by Step  Drawing Tutorial #3ddrawings | Realistic drawings, Eye drawing tutorials,  Drawing tutorial"/>
          <p:cNvPicPr>
            <a:picLocks noChangeAspect="1" noChangeArrowheads="1"/>
          </p:cNvPicPr>
          <p:nvPr/>
        </p:nvPicPr>
        <p:blipFill>
          <a:blip r:embed="rId5" cstate="print"/>
          <a:srcRect t="3036" b="60721"/>
          <a:stretch>
            <a:fillRect/>
          </a:stretch>
        </p:blipFill>
        <p:spPr bwMode="auto">
          <a:xfrm>
            <a:off x="179512" y="592993"/>
            <a:ext cx="2016224" cy="1628488"/>
          </a:xfrm>
          <a:prstGeom prst="rect">
            <a:avLst/>
          </a:prstGeom>
          <a:noFill/>
        </p:spPr>
      </p:pic>
      <p:pic>
        <p:nvPicPr>
          <p:cNvPr id="44042" name="Picture 10" descr="Как нарисовать нос в профиль | web-paint.ru | Рисунок носа, Методы  рисования, Рисоват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348880"/>
            <a:ext cx="2520280" cy="14731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148064" y="620688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Глаз напоминает треугольник. Верхнее веко слегка прикрывает радужную оболочку глаза. Ресницы выступают вперед. Бровь более короткая, чем  анфас.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2420888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Нос также напоминает треугольник. Это самая выступающая часть лица.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380672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Ухо находится на уровне бровей и конца носа, там, где заканчивается нижняя челюсть. Обратите внимание на форму челюсти. Шея проходит не вертикально, а с небольшим наклоном.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55568" y="5589240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Губы тоже напоминают треугольник,  верхняя губа выдается вперед больше, чем нижняя.</a:t>
            </a:r>
            <a:endParaRPr lang="ru-RU" dirty="0"/>
          </a:p>
        </p:txBody>
      </p:sp>
      <p:pic>
        <p:nvPicPr>
          <p:cNvPr id="44044" name="Picture 12" descr="Схемы рисования: губы, нос, глаза | Полезный блог о рисовании | Яндекс Дзен"/>
          <p:cNvPicPr>
            <a:picLocks noChangeAspect="1" noChangeArrowheads="1"/>
          </p:cNvPicPr>
          <p:nvPr/>
        </p:nvPicPr>
        <p:blipFill>
          <a:blip r:embed="rId7" cstate="print"/>
          <a:srcRect l="11823" t="6299" r="11823" b="6299"/>
          <a:stretch>
            <a:fillRect/>
          </a:stretch>
        </p:blipFill>
        <p:spPr bwMode="auto">
          <a:xfrm>
            <a:off x="6948264" y="2492896"/>
            <a:ext cx="1993414" cy="2855312"/>
          </a:xfrm>
          <a:prstGeom prst="rect">
            <a:avLst/>
          </a:prstGeom>
          <a:noFill/>
        </p:spPr>
      </p:pic>
      <p:pic>
        <p:nvPicPr>
          <p:cNvPr id="44046" name="Picture 14" descr="18.1k Likes, 55 Comments - Riphaei Montes: we draw manga🎨 (@rm_manga) on  Instagram: “[Eng/ Русский] We will consi… | Рисование эскизов, Эскиз, Уроки  рисования лица"/>
          <p:cNvPicPr>
            <a:picLocks noChangeAspect="1" noChangeArrowheads="1"/>
          </p:cNvPicPr>
          <p:nvPr/>
        </p:nvPicPr>
        <p:blipFill>
          <a:blip r:embed="rId8" cstate="print"/>
          <a:srcRect t="28871" b="28871"/>
          <a:stretch>
            <a:fillRect/>
          </a:stretch>
        </p:blipFill>
        <p:spPr bwMode="auto">
          <a:xfrm>
            <a:off x="899592" y="3933056"/>
            <a:ext cx="3384376" cy="1430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Изображение головы человека </a:t>
            </a:r>
            <a:r>
              <a:rPr lang="ru-RU" sz="2400" b="1" dirty="0" err="1" smtClean="0">
                <a:solidFill>
                  <a:srgbClr val="FF0000"/>
                </a:solidFill>
              </a:rPr>
              <a:t>полуанфас</a:t>
            </a:r>
            <a:endParaRPr lang="ru-RU" sz="2400" dirty="0"/>
          </a:p>
        </p:txBody>
      </p:sp>
      <p:pic>
        <p:nvPicPr>
          <p:cNvPr id="46082" name="Picture 2" descr="Как нарисовать подругу | ❤Lessdraw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337425" cy="2304256"/>
          </a:xfrm>
          <a:prstGeom prst="rect">
            <a:avLst/>
          </a:prstGeom>
          <a:noFill/>
        </p:spPr>
      </p:pic>
      <p:pic>
        <p:nvPicPr>
          <p:cNvPr id="46084" name="Picture 4" descr="Как нарисовать подругу | ❤Lessdraw❤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4704"/>
            <a:ext cx="4337422" cy="2304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306896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Рисунок начинается также с овала. Его ось имеет небольшой наклон. Ось симметрии лица смещена в сторону, имеет слегка закругленную форму. Черты лица изображаются более узкими, чем анфас. Дальний уголок глаза или губ может быть не виден. Нос не так выступает вперед, как в профиль. Линия носа проходит по лицу.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43608" y="692696"/>
            <a:ext cx="72008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8" name="Picture 8" descr="Как рисовать портреты людей поэтапно. Как нарисовать мужской портрет  карандашом? Секреты начинающего портретиста"/>
          <p:cNvPicPr>
            <a:picLocks noChangeAspect="1" noChangeArrowheads="1"/>
          </p:cNvPicPr>
          <p:nvPr/>
        </p:nvPicPr>
        <p:blipFill>
          <a:blip r:embed="rId4" cstate="print"/>
          <a:srcRect l="38063" t="36909" r="34603" b="27682"/>
          <a:stretch>
            <a:fillRect/>
          </a:stretch>
        </p:blipFill>
        <p:spPr bwMode="auto">
          <a:xfrm>
            <a:off x="395536" y="4509120"/>
            <a:ext cx="2047038" cy="1988765"/>
          </a:xfrm>
          <a:prstGeom prst="rect">
            <a:avLst/>
          </a:prstGeom>
          <a:noFill/>
        </p:spPr>
      </p:pic>
      <p:pic>
        <p:nvPicPr>
          <p:cNvPr id="46090" name="Picture 10" descr="Рисуем ресницы, простой карандаш. Как нарисовать ресницы и глаза"/>
          <p:cNvPicPr>
            <a:picLocks noChangeAspect="1" noChangeArrowheads="1"/>
          </p:cNvPicPr>
          <p:nvPr/>
        </p:nvPicPr>
        <p:blipFill>
          <a:blip r:embed="rId5" cstate="print"/>
          <a:srcRect r="15118"/>
          <a:stretch>
            <a:fillRect/>
          </a:stretch>
        </p:blipFill>
        <p:spPr bwMode="auto">
          <a:xfrm>
            <a:off x="2699792" y="4437112"/>
            <a:ext cx="2585210" cy="2016224"/>
          </a:xfrm>
          <a:prstGeom prst="rect">
            <a:avLst/>
          </a:prstGeom>
          <a:noFill/>
        </p:spPr>
      </p:pic>
      <p:pic>
        <p:nvPicPr>
          <p:cNvPr id="46094" name="Picture 14" descr="Рисуем губы | Идеи для творчества и подарков своими руками | Постила"/>
          <p:cNvPicPr>
            <a:picLocks noChangeAspect="1" noChangeArrowheads="1"/>
          </p:cNvPicPr>
          <p:nvPr/>
        </p:nvPicPr>
        <p:blipFill>
          <a:blip r:embed="rId6" cstate="print"/>
          <a:srcRect l="51624" t="70397"/>
          <a:stretch>
            <a:fillRect/>
          </a:stretch>
        </p:blipFill>
        <p:spPr bwMode="auto">
          <a:xfrm>
            <a:off x="5652120" y="4365104"/>
            <a:ext cx="3096344" cy="189481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259632" y="62068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Ось овала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692696"/>
            <a:ext cx="1656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Ось симметрии лица 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259632" y="908720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07904" y="90872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115616" y="648866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Дальний уголок глаза почти не виден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24128" y="630932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Дальний уголок губ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7740352" y="5373216"/>
            <a:ext cx="43204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987824" y="5661248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1835696" y="5661248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к нарисовать нос человека карандашом поэтапно, как научитс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933056"/>
            <a:ext cx="3328369" cy="1872208"/>
          </a:xfrm>
          <a:prstGeom prst="rect">
            <a:avLst/>
          </a:prstGeom>
          <a:noFill/>
        </p:spPr>
      </p:pic>
      <p:pic>
        <p:nvPicPr>
          <p:cNvPr id="3" name="Picture 6" descr="Как нарисовать нос поэтапно? ♥ Рисунки карандашом поэтапно"/>
          <p:cNvPicPr>
            <a:picLocks noChangeAspect="1" noChangeArrowheads="1"/>
          </p:cNvPicPr>
          <p:nvPr/>
        </p:nvPicPr>
        <p:blipFill>
          <a:blip r:embed="rId3" cstate="print"/>
          <a:srcRect l="31012" t="11774" r="31012" b="11774"/>
          <a:stretch>
            <a:fillRect/>
          </a:stretch>
        </p:blipFill>
        <p:spPr bwMode="auto">
          <a:xfrm>
            <a:off x="539552" y="3933056"/>
            <a:ext cx="1422006" cy="1884956"/>
          </a:xfrm>
          <a:prstGeom prst="rect">
            <a:avLst/>
          </a:prstGeom>
          <a:noFill/>
        </p:spPr>
      </p:pic>
      <p:pic>
        <p:nvPicPr>
          <p:cNvPr id="4" name="Picture 2" descr="Как нарисовать портрет Леонардо ДиКаприо карандашом поэтапно"/>
          <p:cNvPicPr>
            <a:picLocks noChangeAspect="1" noChangeArrowheads="1"/>
          </p:cNvPicPr>
          <p:nvPr/>
        </p:nvPicPr>
        <p:blipFill>
          <a:blip r:embed="rId4" cstate="print"/>
          <a:srcRect r="13645" b="17620"/>
          <a:stretch>
            <a:fillRect/>
          </a:stretch>
        </p:blipFill>
        <p:spPr bwMode="auto">
          <a:xfrm>
            <a:off x="4283968" y="836712"/>
            <a:ext cx="4203396" cy="2070082"/>
          </a:xfrm>
          <a:prstGeom prst="rect">
            <a:avLst/>
          </a:prstGeom>
          <a:noFill/>
        </p:spPr>
      </p:pic>
      <p:pic>
        <p:nvPicPr>
          <p:cNvPr id="5" name="Picture 4" descr="набросок / Искусство / Части тела / Pinme.ru / Pinme"/>
          <p:cNvPicPr>
            <a:picLocks noChangeAspect="1" noChangeArrowheads="1"/>
          </p:cNvPicPr>
          <p:nvPr/>
        </p:nvPicPr>
        <p:blipFill>
          <a:blip r:embed="rId5" cstate="print"/>
          <a:srcRect b="17498"/>
          <a:stretch>
            <a:fillRect/>
          </a:stretch>
        </p:blipFill>
        <p:spPr bwMode="auto">
          <a:xfrm>
            <a:off x="395536" y="764704"/>
            <a:ext cx="3232596" cy="2304256"/>
          </a:xfrm>
          <a:prstGeom prst="rect">
            <a:avLst/>
          </a:prstGeom>
          <a:noFill/>
        </p:spPr>
      </p:pic>
      <p:pic>
        <p:nvPicPr>
          <p:cNvPr id="6" name="Picture 8" descr="Рисуем губы | Идеи для творчества и подарков своими руками | Постил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293096"/>
            <a:ext cx="1872208" cy="18722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40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Изображение глаз, носа и рта в положении «</a:t>
            </a:r>
            <a:r>
              <a:rPr lang="ru-RU" sz="2400" b="1" dirty="0" err="1" smtClean="0">
                <a:solidFill>
                  <a:srgbClr val="FF0000"/>
                </a:solidFill>
              </a:rPr>
              <a:t>полуанфас</a:t>
            </a:r>
            <a:r>
              <a:rPr lang="ru-RU" sz="2400" b="1" dirty="0" smtClean="0">
                <a:solidFill>
                  <a:srgbClr val="FF0000"/>
                </a:solidFill>
              </a:rPr>
              <a:t>»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140968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Глаз имеет форму не заостренного овала, а форму капли. Иногда дальний глаз намного уже ближнего.</a:t>
            </a:r>
            <a:endParaRPr lang="ru-RU" dirty="0"/>
          </a:p>
        </p:txBody>
      </p:sp>
      <p:pic>
        <p:nvPicPr>
          <p:cNvPr id="36866" name="Picture 2" descr="4.3. Овал: динамика биполярной фигуры. Разоблаченный логотип, или  Психогеометр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996952"/>
            <a:ext cx="1460070" cy="792088"/>
          </a:xfrm>
          <a:prstGeom prst="rect">
            <a:avLst/>
          </a:prstGeom>
          <a:noFill/>
        </p:spPr>
      </p:pic>
      <p:pic>
        <p:nvPicPr>
          <p:cNvPr id="36870" name="Picture 6" descr="15 способов нарисовать мышку или крысу - Лайфхаке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3014635"/>
            <a:ext cx="1512168" cy="7555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6021288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Конструкция носа. Этапы рисования носа. Дальняя ноздря видна меньше или не видна совсем.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6309320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Этапы рисования губ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3717032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анфас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81615" y="3717032"/>
            <a:ext cx="1662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rgbClr val="002060"/>
                </a:solidFill>
              </a:rPr>
              <a:t>полуанфас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3140968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глаз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12360" y="3140968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глаз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928</Words>
  <Application>Microsoft Office PowerPoint</Application>
  <PresentationFormat>Экран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Изображение головы  человека в пространстве Предмет «Изобразительное искусство», 6 класс</vt:lpstr>
      <vt:lpstr>Вопросы для повторения материала</vt:lpstr>
      <vt:lpstr>Презентация PowerPoint</vt:lpstr>
      <vt:lpstr>Презентация PowerPoint</vt:lpstr>
      <vt:lpstr>Виды ракурсов</vt:lpstr>
      <vt:lpstr>Изображение головы человека в профиль</vt:lpstr>
      <vt:lpstr>Черты лица в профиль</vt:lpstr>
      <vt:lpstr>Презентация PowerPoint</vt:lpstr>
      <vt:lpstr>Презентация PowerPoint</vt:lpstr>
      <vt:lpstr>Художники редко изображают человека анфас и в профиль, они любят изображать голову полуоборотом (полуанфас), что придает портрету особую гармонию.</vt:lpstr>
      <vt:lpstr>Профиль, полуоборот с наклоном.</vt:lpstr>
      <vt:lpstr>Презентация PowerPoint</vt:lpstr>
      <vt:lpstr>Презентация PowerPoint</vt:lpstr>
      <vt:lpstr>Задание</vt:lpstr>
      <vt:lpstr>Презентация PowerPoint</vt:lpstr>
      <vt:lpstr>Презентация PowerPoint</vt:lpstr>
      <vt:lpstr>Рисунки учащихся нашего лицея 6-го технологического класса прошлых лет по этой теме. Как видите, они делали зарисовки по 2 – 3 головы на листе.  Вам предлагается сделать один портрет.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Изображение головы человека в пространстве.</dc:title>
  <dc:creator>user</dc:creator>
  <cp:lastModifiedBy>Пользователь</cp:lastModifiedBy>
  <cp:revision>156</cp:revision>
  <dcterms:created xsi:type="dcterms:W3CDTF">2020-04-09T18:30:16Z</dcterms:created>
  <dcterms:modified xsi:type="dcterms:W3CDTF">2024-09-06T16:55:31Z</dcterms:modified>
</cp:coreProperties>
</file>