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0" r:id="rId3"/>
    <p:sldId id="273" r:id="rId4"/>
    <p:sldId id="272" r:id="rId5"/>
    <p:sldId id="281" r:id="rId6"/>
    <p:sldId id="267" r:id="rId7"/>
    <p:sldId id="275" r:id="rId8"/>
    <p:sldId id="283" r:id="rId9"/>
    <p:sldId id="284" r:id="rId10"/>
    <p:sldId id="285" r:id="rId11"/>
    <p:sldId id="287" r:id="rId12"/>
    <p:sldId id="288" r:id="rId13"/>
    <p:sldId id="2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AEF58-83AA-4AB2-924B-4AD3F8AE6238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EF399-6DD4-4338-8C08-91C63A618F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3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F399-6DD4-4338-8C08-91C63A618F1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6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499" y="2780928"/>
            <a:ext cx="8568952" cy="1800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Конструкция  головы человека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 её основные пропорции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Предмет «Изобразительное искусство», 6 класс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9145" y="5085184"/>
            <a:ext cx="6400800" cy="7920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Учитель МБОУ ХТЛ Л.Е. Рева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Киров </a:t>
            </a:r>
            <a:r>
              <a:rPr lang="ru-RU" sz="2000" b="1" dirty="0" smtClean="0">
                <a:solidFill>
                  <a:srgbClr val="002060"/>
                </a:solidFill>
              </a:rPr>
              <a:t>2024 </a:t>
            </a:r>
            <a:r>
              <a:rPr lang="ru-RU" sz="2000" b="1" dirty="0" smtClean="0">
                <a:solidFill>
                  <a:srgbClr val="002060"/>
                </a:solidFill>
              </a:rPr>
              <a:t>г.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ownloads\kisspng-portrait-drawing-pencil-fashion-simple-gray-curly-hair-beauty-5a7f3b2baa8db2.4879353115182876596986.png"/>
          <p:cNvPicPr>
            <a:picLocks noChangeAspect="1" noChangeArrowheads="1"/>
          </p:cNvPicPr>
          <p:nvPr/>
        </p:nvPicPr>
        <p:blipFill rotWithShape="1">
          <a:blip r:embed="rId2" cstate="print"/>
          <a:srcRect t="4453" r="4729" b="24195"/>
          <a:stretch/>
        </p:blipFill>
        <p:spPr bwMode="auto">
          <a:xfrm>
            <a:off x="3347053" y="476672"/>
            <a:ext cx="2378223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53545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*Презентация может быть использована для очного и  дистанционного </a:t>
            </a:r>
            <a:r>
              <a:rPr lang="ru-RU" b="1" dirty="0" smtClean="0">
                <a:solidFill>
                  <a:srgbClr val="002060"/>
                </a:solidFill>
              </a:rPr>
              <a:t>обучения.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0"/>
            <a:ext cx="3355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Рисование ушей</a:t>
            </a:r>
          </a:p>
        </p:txBody>
      </p:sp>
      <p:pic>
        <p:nvPicPr>
          <p:cNvPr id="43010" name="Picture 2" descr="Как рисовать ух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41" y="473766"/>
            <a:ext cx="3692276" cy="2030752"/>
          </a:xfrm>
          <a:prstGeom prst="rect">
            <a:avLst/>
          </a:prstGeom>
          <a:noFill/>
        </p:spPr>
      </p:pic>
      <p:sp>
        <p:nvSpPr>
          <p:cNvPr id="43012" name="AutoShape 4" descr="Как нарисовать уши. Аниме | Рисуем поэтапно карандаш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4" name="Picture 6" descr="Уши. Как читать человека. Черты лица, жесты, позы, мим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1"/>
            <a:ext cx="2169612" cy="23158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028" y="2566616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Уровень ушей находится на уровне бровей по верхнему краю и на уровне кончика носа – по нижнему (между бровями и концом носа).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2720504"/>
            <a:ext cx="3563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Разнообразие форм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головы и формы ушей.</a:t>
            </a:r>
          </a:p>
        </p:txBody>
      </p:sp>
      <p:pic>
        <p:nvPicPr>
          <p:cNvPr id="43016" name="Picture 8" descr="Курс fashion-иллюстрации. Fashion портрет в анфа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573016"/>
            <a:ext cx="1983410" cy="3096344"/>
          </a:xfrm>
          <a:prstGeom prst="rect">
            <a:avLst/>
          </a:prstGeom>
          <a:noFill/>
        </p:spPr>
      </p:pic>
      <p:pic>
        <p:nvPicPr>
          <p:cNvPr id="43018" name="Picture 10" descr="Как правильно рисовать лицо человека анфас?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1376" y="4034681"/>
            <a:ext cx="1349380" cy="1420223"/>
          </a:xfrm>
          <a:prstGeom prst="rect">
            <a:avLst/>
          </a:prstGeom>
          <a:noFill/>
        </p:spPr>
      </p:pic>
      <p:pic>
        <p:nvPicPr>
          <p:cNvPr id="43020" name="Picture 12" descr="Рисунки лица для срисовки (4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014" y="4019780"/>
            <a:ext cx="1656184" cy="1426020"/>
          </a:xfrm>
          <a:prstGeom prst="rect">
            <a:avLst/>
          </a:prstGeom>
          <a:noFill/>
        </p:spPr>
      </p:pic>
      <p:pic>
        <p:nvPicPr>
          <p:cNvPr id="43022" name="Picture 14" descr="Картинки лица для срисовки карандашом (61 фото) 🔥 Прикольные картинки и  юмо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0756" y="4034681"/>
            <a:ext cx="1473801" cy="149878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129001" y="357301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Рисование шеи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520" y="5454904"/>
            <a:ext cx="7308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Форма шеи – цилиндрическая.  В положении анфас изображается двумя вертикальными линиями, несколько уже головы, плавно переходящими в плечи. У женщин шея уже, чем у мужчин.</a:t>
            </a:r>
            <a:endParaRPr lang="ru-RU" sz="2000" dirty="0"/>
          </a:p>
        </p:txBody>
      </p:sp>
      <p:pic>
        <p:nvPicPr>
          <p:cNvPr id="43024" name="Picture 16" descr="Как нарисовать мужской портрет карандашом? Уроки рисования"/>
          <p:cNvPicPr>
            <a:picLocks noChangeAspect="1" noChangeArrowheads="1"/>
          </p:cNvPicPr>
          <p:nvPr/>
        </p:nvPicPr>
        <p:blipFill>
          <a:blip r:embed="rId8" cstate="print"/>
          <a:srcRect l="16609" r="16609"/>
          <a:stretch>
            <a:fillRect/>
          </a:stretch>
        </p:blipFill>
        <p:spPr bwMode="auto">
          <a:xfrm>
            <a:off x="1814329" y="4034681"/>
            <a:ext cx="1587144" cy="1411119"/>
          </a:xfrm>
          <a:prstGeom prst="rect">
            <a:avLst/>
          </a:prstGeom>
          <a:noFill/>
        </p:spPr>
      </p:pic>
      <p:pic>
        <p:nvPicPr>
          <p:cNvPr id="43026" name="Picture 18" descr="Основы рисования портрета. Пропорции и ракурсы."/>
          <p:cNvPicPr>
            <a:picLocks noChangeAspect="1" noChangeArrowheads="1"/>
          </p:cNvPicPr>
          <p:nvPr/>
        </p:nvPicPr>
        <p:blipFill>
          <a:blip r:embed="rId9" cstate="print"/>
          <a:srcRect l="62992"/>
          <a:stretch>
            <a:fillRect/>
          </a:stretch>
        </p:blipFill>
        <p:spPr bwMode="auto">
          <a:xfrm>
            <a:off x="6948264" y="188640"/>
            <a:ext cx="1872208" cy="2386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Как нарисовать кудрявые волосы карандашом поэтапно для начинающих легко"/>
          <p:cNvPicPr>
            <a:picLocks noChangeAspect="1" noChangeArrowheads="1"/>
          </p:cNvPicPr>
          <p:nvPr/>
        </p:nvPicPr>
        <p:blipFill>
          <a:blip r:embed="rId3" cstate="print"/>
          <a:srcRect b="74341"/>
          <a:stretch>
            <a:fillRect/>
          </a:stretch>
        </p:blipFill>
        <p:spPr bwMode="auto">
          <a:xfrm>
            <a:off x="4195497" y="5373216"/>
            <a:ext cx="4948503" cy="1484784"/>
          </a:xfrm>
          <a:prstGeom prst="rect">
            <a:avLst/>
          </a:prstGeom>
          <a:noFill/>
        </p:spPr>
      </p:pic>
      <p:pic>
        <p:nvPicPr>
          <p:cNvPr id="16" name="Picture 8" descr="Как нарисовать кудрявые волосы карандашом поэтапно для начинающих лег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4495"/>
            <a:ext cx="5544616" cy="6483505"/>
          </a:xfrm>
          <a:prstGeom prst="rect">
            <a:avLst/>
          </a:prstGeom>
          <a:noFill/>
        </p:spPr>
      </p:pic>
      <p:pic>
        <p:nvPicPr>
          <p:cNvPr id="45058" name="Picture 2" descr="Типы формы стороны иллюстрация вектора. иллюстрации насчитывающей характеры  - 37212401"/>
          <p:cNvPicPr>
            <a:picLocks noChangeAspect="1" noChangeArrowheads="1"/>
          </p:cNvPicPr>
          <p:nvPr/>
        </p:nvPicPr>
        <p:blipFill>
          <a:blip r:embed="rId4" cstate="print"/>
          <a:srcRect l="33427"/>
          <a:stretch>
            <a:fillRect/>
          </a:stretch>
        </p:blipFill>
        <p:spPr bwMode="auto">
          <a:xfrm>
            <a:off x="0" y="0"/>
            <a:ext cx="2629454" cy="5589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72200" y="2636912"/>
            <a:ext cx="2771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Волосы находятся выше и дальше головы, так как на ней растут.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Линия роста волос ниже макушки головы.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Здесь можно найти прическу для вашего портрета.</a:t>
            </a:r>
          </a:p>
        </p:txBody>
      </p:sp>
      <p:pic>
        <p:nvPicPr>
          <p:cNvPr id="45066" name="Picture 10" descr="https://art-matita.ru/blog/wp-content/uploads/2020/07/kak-narisovat-kudryvie-volosy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6498" y="7025"/>
            <a:ext cx="4526300" cy="2564904"/>
          </a:xfrm>
          <a:prstGeom prst="rect">
            <a:avLst/>
          </a:prstGeom>
          <a:noFill/>
        </p:spPr>
      </p:pic>
      <p:pic>
        <p:nvPicPr>
          <p:cNvPr id="45068" name="Picture 12" descr="Раскраски Прическа скачать и распечатать бесплатн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3563" y="1384277"/>
            <a:ext cx="947594" cy="1187652"/>
          </a:xfrm>
          <a:prstGeom prst="rect">
            <a:avLst/>
          </a:prstGeom>
          <a:noFill/>
        </p:spPr>
      </p:pic>
      <p:pic>
        <p:nvPicPr>
          <p:cNvPr id="45070" name="Picture 14" descr="раскраски для детей, раскрась лицо, дорисуй сам, мальчик, лицо, дорисуй |  Раскраски, Контурные рисунки, Рисун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5467765"/>
            <a:ext cx="1152128" cy="1390236"/>
          </a:xfrm>
          <a:prstGeom prst="rect">
            <a:avLst/>
          </a:prstGeom>
          <a:noFill/>
        </p:spPr>
      </p:pic>
      <p:pic>
        <p:nvPicPr>
          <p:cNvPr id="45072" name="Picture 16" descr="ЛИЦА-РАСКРАСКИ"/>
          <p:cNvPicPr>
            <a:picLocks noChangeAspect="1" noChangeArrowheads="1"/>
          </p:cNvPicPr>
          <p:nvPr/>
        </p:nvPicPr>
        <p:blipFill>
          <a:blip r:embed="rId8" cstate="print"/>
          <a:srcRect l="3986" t="6177" r="3543" b="12354"/>
          <a:stretch>
            <a:fillRect/>
          </a:stretch>
        </p:blipFill>
        <p:spPr bwMode="auto">
          <a:xfrm>
            <a:off x="6500481" y="0"/>
            <a:ext cx="2643519" cy="1502892"/>
          </a:xfrm>
          <a:prstGeom prst="rect">
            <a:avLst/>
          </a:prstGeom>
          <a:noFill/>
        </p:spPr>
      </p:pic>
      <p:pic>
        <p:nvPicPr>
          <p:cNvPr id="45074" name="Picture 18" descr="Раскрасить лицо Раскраски распечатать бесплатно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79" y="5661249"/>
            <a:ext cx="1054407" cy="1196752"/>
          </a:xfrm>
          <a:prstGeom prst="rect">
            <a:avLst/>
          </a:prstGeom>
          <a:noFill/>
        </p:spPr>
      </p:pic>
      <p:pic>
        <p:nvPicPr>
          <p:cNvPr id="45076" name="Picture 20" descr="РАСКРАСКИ &quot;Дорисуй лицо&quot; #деткиуч... - Обучалки и развивалки для детей |  Facebook"/>
          <p:cNvPicPr>
            <a:picLocks noChangeAspect="1" noChangeArrowheads="1"/>
          </p:cNvPicPr>
          <p:nvPr/>
        </p:nvPicPr>
        <p:blipFill rotWithShape="1">
          <a:blip r:embed="rId10" cstate="print"/>
          <a:srcRect l="7140" t="5227" r="6454" b="4480"/>
          <a:stretch/>
        </p:blipFill>
        <p:spPr bwMode="auto">
          <a:xfrm>
            <a:off x="8063164" y="1143466"/>
            <a:ext cx="1066300" cy="1428464"/>
          </a:xfrm>
          <a:prstGeom prst="rect">
            <a:avLst/>
          </a:prstGeom>
          <a:noFill/>
        </p:spPr>
      </p:pic>
      <p:pic>
        <p:nvPicPr>
          <p:cNvPr id="45078" name="Picture 22" descr="РАСКРАСКА «ДОРИСУЙ ПОРТРЕТ»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5517232"/>
            <a:ext cx="1317328" cy="1340768"/>
          </a:xfrm>
          <a:prstGeom prst="rect">
            <a:avLst/>
          </a:prstGeom>
          <a:noFill/>
        </p:spPr>
      </p:pic>
      <p:pic>
        <p:nvPicPr>
          <p:cNvPr id="45080" name="Picture 24" descr="Парень рисованный: поэтапный метод и аниме стиль —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3" y="2348879"/>
            <a:ext cx="3672409" cy="320501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131840" y="-25615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Рисование волос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900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Задание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Нарисуйте портрет человека анфас.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Персонаж выберите сами – себя, друга, членов семьи, собирательный образ (по воображению). Можно использовать фотографии.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Формат А4. Положение листа вертикальное.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Материалы: простой карандаш, цветные карандаши.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Используйте материалы данной презентации в рисунке. Можно срисовывать любые картинки, брать элементы изображений.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Высота головы (без шеи) 14 – 17 см. Сверху должно быть место для прически. Снизу – для шеи.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Читайте пояснения. У вас всё получится.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7956376" y="5229200"/>
            <a:ext cx="79208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картинки без фона\карандаши_DoV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034897"/>
            <a:ext cx="2486050" cy="1823103"/>
          </a:xfrm>
          <a:prstGeom prst="rect">
            <a:avLst/>
          </a:prstGeom>
          <a:noFill/>
        </p:spPr>
      </p:pic>
      <p:pic>
        <p:nvPicPr>
          <p:cNvPr id="2053" name="Picture 5" descr="C:\Users\user\Downloads\eraser_PNG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229200"/>
            <a:ext cx="1914525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Примеры рисунков учащихся 6-го технологического класса нашего лицея за прошлые годы.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48967"/>
          <a:stretch>
            <a:fillRect/>
          </a:stretch>
        </p:blipFill>
        <p:spPr bwMode="auto">
          <a:xfrm>
            <a:off x="179512" y="1340768"/>
            <a:ext cx="2232248" cy="30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1687"/>
          <a:stretch>
            <a:fillRect/>
          </a:stretch>
        </p:blipFill>
        <p:spPr bwMode="auto">
          <a:xfrm>
            <a:off x="3707904" y="1268760"/>
            <a:ext cx="2016224" cy="293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356992"/>
            <a:ext cx="2016224" cy="254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2772" y="1052736"/>
            <a:ext cx="21012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356992"/>
            <a:ext cx="2160240" cy="259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203848" y="6093296"/>
            <a:ext cx="3262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  <a:ea typeface="BatangChe" pitchFamily="49" charset="-127"/>
                <a:cs typeface="Arial Unicode MS" pitchFamily="34" charset="-128"/>
              </a:rPr>
              <a:t>Творческих успехов!</a:t>
            </a:r>
          </a:p>
        </p:txBody>
      </p:sp>
      <p:pic>
        <p:nvPicPr>
          <p:cNvPr id="1030" name="Picture 6" descr="C:\Users\user\Desktop\картинки без фона\unnamed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5013176"/>
            <a:ext cx="1162535" cy="1626279"/>
          </a:xfrm>
          <a:prstGeom prst="rect">
            <a:avLst/>
          </a:prstGeom>
          <a:noFill/>
        </p:spPr>
      </p:pic>
      <p:pic>
        <p:nvPicPr>
          <p:cNvPr id="1031" name="Picture 7" descr="C:\Users\user\Desktop\картинки без фона\символ-2020-года-крыса-ivseitaki-interesno-9.png"/>
          <p:cNvPicPr>
            <a:picLocks noChangeAspect="1" noChangeArrowheads="1"/>
          </p:cNvPicPr>
          <p:nvPr/>
        </p:nvPicPr>
        <p:blipFill>
          <a:blip r:embed="rId8" cstate="print"/>
          <a:srcRect l="15118" r="15118"/>
          <a:stretch>
            <a:fillRect/>
          </a:stretch>
        </p:blipFill>
        <p:spPr bwMode="auto">
          <a:xfrm>
            <a:off x="7439529" y="5013176"/>
            <a:ext cx="1704471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Пропорции</a:t>
            </a:r>
            <a:r>
              <a:rPr lang="ru-RU" sz="2400" b="1" dirty="0" smtClean="0">
                <a:solidFill>
                  <a:srgbClr val="002060"/>
                </a:solidFill>
              </a:rPr>
              <a:t> – это соотношение частей к целому и их соразмерность между собой.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43" y="1844824"/>
            <a:ext cx="335727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36510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 данных рисунках показано соотношение частей лица относительно друг друга и всей головы. Художники всегда применяют измерения в своей работе. По рисункам можно судить, что для хорошего портрета не достаточно правильно нарисовать рот, глаз или нос – их нужно нарисовать в том месте головы, где они есть.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4083350" cy="229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Конструкция</a:t>
            </a:r>
            <a:r>
              <a:rPr lang="ru-RU" sz="2400" b="1" dirty="0" smtClean="0">
                <a:solidFill>
                  <a:srgbClr val="002060"/>
                </a:solidFill>
              </a:rPr>
              <a:t> — строение, устройство, взаимное расположение частей какого-либо предмета.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3204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данной презентации показано построение головы человека анфас.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Анфа́с</a:t>
            </a:r>
            <a:r>
              <a:rPr lang="ru-RU" sz="2400" b="1" dirty="0" smtClean="0">
                <a:solidFill>
                  <a:srgbClr val="002060"/>
                </a:solidFill>
              </a:rPr>
              <a:t> (фр. </a:t>
            </a:r>
            <a:r>
              <a:rPr lang="ru-RU" sz="2400" b="1" i="1" dirty="0" err="1" smtClean="0">
                <a:solidFill>
                  <a:srgbClr val="002060"/>
                </a:solidFill>
              </a:rPr>
              <a:t>en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face</a:t>
            </a:r>
            <a:r>
              <a:rPr lang="ru-RU" sz="2400" b="1" dirty="0" smtClean="0">
                <a:solidFill>
                  <a:srgbClr val="002060"/>
                </a:solidFill>
              </a:rPr>
              <a:t> — перед лицом, спереди, в лицо) — лицом к смотрящему, положение лица человека, при котором лицо обращено прямо к наблюдателю.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7" descr="C:\Users\user\Desktop\800px-Dürer_-_Selbstbildnis_im_Pelzrock_-_Alte_Pinakoth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132856"/>
            <a:ext cx="2592288" cy="36421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5805264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 err="1" smtClean="0">
                <a:solidFill>
                  <a:srgbClr val="002060"/>
                </a:solidFill>
              </a:rPr>
              <a:t>Албрехт</a:t>
            </a:r>
            <a:r>
              <a:rPr lang="ru-RU" b="1" dirty="0" smtClean="0">
                <a:solidFill>
                  <a:srgbClr val="002060"/>
                </a:solidFill>
              </a:rPr>
              <a:t> Дюрер</a:t>
            </a:r>
          </a:p>
          <a:p>
            <a:pPr algn="ctr" fontAlgn="t"/>
            <a:r>
              <a:rPr lang="ru-RU" b="1" dirty="0" smtClean="0">
                <a:solidFill>
                  <a:srgbClr val="002060"/>
                </a:solidFill>
              </a:rPr>
              <a:t>Автопортрет в одежде, отделанной мехом. 1500 г.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282 лучших картин в жанре портрет в живописи: женский, детский, мужской;  зарубежных и русских худож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2912724" cy="36916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5805264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Рембрандт </a:t>
            </a:r>
            <a:r>
              <a:rPr lang="ru-RU" b="1" dirty="0" err="1" smtClean="0">
                <a:solidFill>
                  <a:srgbClr val="002060"/>
                </a:solidFill>
              </a:rPr>
              <a:t>Харменс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ван</a:t>
            </a:r>
            <a:r>
              <a:rPr lang="ru-RU" b="1" dirty="0" smtClean="0">
                <a:solidFill>
                  <a:srgbClr val="002060"/>
                </a:solidFill>
              </a:rPr>
              <a:t> Рейн, «Портрет старика в красном», 1654г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Пьер Огюст Ренуар - История портретов Жанны Самари | ВКонтак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132856"/>
            <a:ext cx="2736304" cy="364033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868144" y="5805264"/>
            <a:ext cx="327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rgbClr val="002060"/>
                </a:solidFill>
              </a:rPr>
              <a:t>Портрет актрисы Жанны </a:t>
            </a:r>
            <a:r>
              <a:rPr lang="ru-RU" b="1" dirty="0" err="1" smtClean="0">
                <a:solidFill>
                  <a:srgbClr val="002060"/>
                </a:solidFill>
              </a:rPr>
              <a:t>Самари</a:t>
            </a:r>
            <a:r>
              <a:rPr lang="ru-RU" b="1" dirty="0" smtClean="0">
                <a:solidFill>
                  <a:srgbClr val="002060"/>
                </a:solidFill>
              </a:rPr>
              <a:t>, Огюст Ренуар, </a:t>
            </a:r>
          </a:p>
          <a:p>
            <a:pPr algn="ctr" fontAlgn="base"/>
            <a:r>
              <a:rPr lang="ru-RU" b="1" dirty="0" smtClean="0">
                <a:solidFill>
                  <a:srgbClr val="002060"/>
                </a:solidFill>
              </a:rPr>
              <a:t>1877 г.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62880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Рассмотрим портреты человека, выполненные анфас.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Виды формы лица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624736" cy="497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73325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Форма головы похожа на овал яйцевидной формы. Нижняя часть уже, чем верхняя.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Этапы построения головы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5616624" cy="405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941168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Первый этап – построение овала, затем проводятся вертикальные и горизонтальные линии посередине. Вертикальная – ось симметрии, горизонтальная – уровень глаз. Затем следует отметить уровень бровей, линию роста волос, линию кончика носа, линии рта и ушей.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1052736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Линия роста волос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1844824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Уровень бровей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3284984"/>
            <a:ext cx="277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Линия кончика носа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564904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Уровень глаз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3933056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Уровень рта </a:t>
            </a:r>
            <a:endParaRPr lang="ru-RU" sz="2000" dirty="0"/>
          </a:p>
        </p:txBody>
      </p:sp>
      <p:cxnSp>
        <p:nvCxnSpPr>
          <p:cNvPr id="11" name="Прямая со стрелкой 10"/>
          <p:cNvCxnSpPr>
            <a:stCxn id="5" idx="1"/>
          </p:cNvCxnSpPr>
          <p:nvPr/>
        </p:nvCxnSpPr>
        <p:spPr>
          <a:xfrm flipH="1" flipV="1">
            <a:off x="5292080" y="1052736"/>
            <a:ext cx="1008112" cy="20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220072" y="1412776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1"/>
          </p:cNvCxnSpPr>
          <p:nvPr/>
        </p:nvCxnSpPr>
        <p:spPr>
          <a:xfrm flipH="1">
            <a:off x="5436096" y="2044879"/>
            <a:ext cx="936104" cy="52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1"/>
          </p:cNvCxnSpPr>
          <p:nvPr/>
        </p:nvCxnSpPr>
        <p:spPr>
          <a:xfrm flipH="1" flipV="1">
            <a:off x="5724128" y="2708920"/>
            <a:ext cx="648072" cy="56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436096" y="3717032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1"/>
          </p:cNvCxnSpPr>
          <p:nvPr/>
        </p:nvCxnSpPr>
        <p:spPr>
          <a:xfrm flipH="1" flipV="1">
            <a:off x="5508104" y="2996952"/>
            <a:ext cx="864096" cy="488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292080" y="4293096"/>
            <a:ext cx="108012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ортрет пропорции л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4"/>
            <a:ext cx="6768752" cy="67959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188640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Уровни частей лица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0"/>
            <a:ext cx="23397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Уровень глаз расположен примерно посередине головы.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Уровень бровей немного выше уровня глаз.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Уровень кончика носа находится примерно посередине между бровями и подбородком.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Губы будут располагаться примерно чуть выше середины между кончиком носа и подбородком.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6093296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Уровень подбородка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43808" y="6525344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411760" y="1916832"/>
            <a:ext cx="45719" cy="216024"/>
          </a:xfrm>
        </p:spPr>
        <p:txBody>
          <a:bodyPr>
            <a:normAutofit/>
          </a:bodyPr>
          <a:lstStyle/>
          <a:p>
            <a:pPr algn="l"/>
            <a:endParaRPr lang="ru-RU" sz="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1748" name="Picture 4" descr="Рисуем Реалистичный Глаз"/>
          <p:cNvPicPr>
            <a:picLocks noChangeAspect="1" noChangeArrowheads="1"/>
          </p:cNvPicPr>
          <p:nvPr/>
        </p:nvPicPr>
        <p:blipFill>
          <a:blip r:embed="rId2" cstate="print"/>
          <a:srcRect l="13340" t="4004" r="13340" b="16015"/>
          <a:stretch>
            <a:fillRect/>
          </a:stretch>
        </p:blipFill>
        <p:spPr bwMode="auto">
          <a:xfrm>
            <a:off x="4860032" y="4869160"/>
            <a:ext cx="1822396" cy="1103888"/>
          </a:xfrm>
          <a:prstGeom prst="rect">
            <a:avLst/>
          </a:prstGeom>
          <a:noFill/>
        </p:spPr>
      </p:pic>
      <p:pic>
        <p:nvPicPr>
          <p:cNvPr id="31754" name="Picture 10" descr="https://www.syl.ru/misc/i/ai/201924/900342.jpg"/>
          <p:cNvPicPr>
            <a:picLocks noChangeAspect="1" noChangeArrowheads="1"/>
          </p:cNvPicPr>
          <p:nvPr/>
        </p:nvPicPr>
        <p:blipFill>
          <a:blip r:embed="rId3" cstate="print"/>
          <a:srcRect b="16198"/>
          <a:stretch>
            <a:fillRect/>
          </a:stretch>
        </p:blipFill>
        <p:spPr bwMode="auto">
          <a:xfrm>
            <a:off x="6660232" y="0"/>
            <a:ext cx="2088232" cy="2134122"/>
          </a:xfrm>
          <a:prstGeom prst="rect">
            <a:avLst/>
          </a:prstGeom>
          <a:noFill/>
        </p:spPr>
      </p:pic>
      <p:pic>
        <p:nvPicPr>
          <p:cNvPr id="31758" name="Picture 14" descr="Рисуем портреты - paint.net клуб любителей"/>
          <p:cNvPicPr>
            <a:picLocks noChangeAspect="1" noChangeArrowheads="1"/>
          </p:cNvPicPr>
          <p:nvPr/>
        </p:nvPicPr>
        <p:blipFill>
          <a:blip r:embed="rId4" cstate="print"/>
          <a:srcRect t="13262" b="13262"/>
          <a:stretch>
            <a:fillRect/>
          </a:stretch>
        </p:blipFill>
        <p:spPr bwMode="auto">
          <a:xfrm>
            <a:off x="395536" y="4869160"/>
            <a:ext cx="1800200" cy="1092692"/>
          </a:xfrm>
          <a:prstGeom prst="rect">
            <a:avLst/>
          </a:prstGeom>
          <a:noFill/>
        </p:spPr>
      </p:pic>
      <p:pic>
        <p:nvPicPr>
          <p:cNvPr id="31760" name="Picture 16" descr="4 класс. Изобразительное искусство. Рисуем лицо человека - Рисуем глаза |  Курсоте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869160"/>
            <a:ext cx="2072988" cy="11371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4293096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Форма глаза имеет заостренную овальную форму. Формы разные.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2204864"/>
            <a:ext cx="471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Между глазами – расстояние, равное примерно длине одного глаза. </a:t>
            </a:r>
            <a:endParaRPr lang="ru-RU" sz="2000" dirty="0"/>
          </a:p>
        </p:txBody>
      </p:sp>
      <p:pic>
        <p:nvPicPr>
          <p:cNvPr id="22530" name="Picture 2" descr="Как Нарисовать Лицо (Основы + Пропорции) Уроки для Начинающих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0"/>
            <a:ext cx="1872208" cy="2176538"/>
          </a:xfrm>
          <a:prstGeom prst="rect">
            <a:avLst/>
          </a:prstGeom>
          <a:noFill/>
        </p:spPr>
      </p:pic>
      <p:pic>
        <p:nvPicPr>
          <p:cNvPr id="13" name="Picture 6" descr="Урок рисования для детей № 9 - Рисуем лицо человека анфас - Корабль Друзей"/>
          <p:cNvPicPr>
            <a:picLocks noChangeAspect="1" noChangeArrowheads="1"/>
          </p:cNvPicPr>
          <p:nvPr/>
        </p:nvPicPr>
        <p:blipFill>
          <a:blip r:embed="rId7" cstate="print"/>
          <a:srcRect l="5658" t="49890" r="9053" b="29480"/>
          <a:stretch>
            <a:fillRect/>
          </a:stretch>
        </p:blipFill>
        <p:spPr bwMode="auto">
          <a:xfrm>
            <a:off x="467544" y="2996952"/>
            <a:ext cx="3261916" cy="118112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331640" y="2132856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Глаза располагаются посередине головы. </a:t>
            </a:r>
            <a:endParaRPr lang="ru-RU" sz="2000" dirty="0"/>
          </a:p>
        </p:txBody>
      </p:sp>
      <p:pic>
        <p:nvPicPr>
          <p:cNvPr id="11" name="Picture 2" descr="3. Главная часть портрета человека- его глаза"/>
          <p:cNvPicPr>
            <a:picLocks noChangeAspect="1" noChangeArrowheads="1"/>
          </p:cNvPicPr>
          <p:nvPr/>
        </p:nvPicPr>
        <p:blipFill>
          <a:blip r:embed="rId8" cstate="print"/>
          <a:srcRect l="1730" t="15399" r="54211" b="11549"/>
          <a:stretch>
            <a:fillRect/>
          </a:stretch>
        </p:blipFill>
        <p:spPr bwMode="auto">
          <a:xfrm>
            <a:off x="2123728" y="0"/>
            <a:ext cx="1717315" cy="2132856"/>
          </a:xfrm>
          <a:prstGeom prst="rect">
            <a:avLst/>
          </a:prstGeom>
          <a:noFill/>
        </p:spPr>
      </p:pic>
      <p:pic>
        <p:nvPicPr>
          <p:cNvPr id="15" name="Picture 6" descr="Как нарисовать азиатские глаза?"/>
          <p:cNvPicPr>
            <a:picLocks noChangeAspect="1" noChangeArrowheads="1"/>
          </p:cNvPicPr>
          <p:nvPr/>
        </p:nvPicPr>
        <p:blipFill>
          <a:blip r:embed="rId9" cstate="print"/>
          <a:srcRect l="13211" t="15379" r="13211" b="36909"/>
          <a:stretch>
            <a:fillRect/>
          </a:stretch>
        </p:blipFill>
        <p:spPr bwMode="auto">
          <a:xfrm>
            <a:off x="3923927" y="2996952"/>
            <a:ext cx="4394947" cy="122413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23528" y="630932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Верхнее веко слегка закрывает радужную оболочку глаза.</a:t>
            </a:r>
            <a:endParaRPr lang="ru-RU" sz="2000" dirty="0"/>
          </a:p>
        </p:txBody>
      </p:sp>
      <p:pic>
        <p:nvPicPr>
          <p:cNvPr id="17" name="Picture 4" descr="Подробные туториалы аниме глаз"/>
          <p:cNvPicPr>
            <a:picLocks noChangeAspect="1" noChangeArrowheads="1"/>
          </p:cNvPicPr>
          <p:nvPr/>
        </p:nvPicPr>
        <p:blipFill>
          <a:blip r:embed="rId10" cstate="print"/>
          <a:srcRect l="6299" t="60472" r="62992" b="15118"/>
          <a:stretch>
            <a:fillRect/>
          </a:stretch>
        </p:blipFill>
        <p:spPr bwMode="auto">
          <a:xfrm>
            <a:off x="6804248" y="4869160"/>
            <a:ext cx="2174130" cy="115212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331640" y="5949280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неверно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12160" y="6021288"/>
            <a:ext cx="1535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верно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260648"/>
            <a:ext cx="1762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Рисование глаз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анфас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Рисование носа анфас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10" descr="Как нарисовать нос человека в анфас. 7 простых шагов"/>
          <p:cNvPicPr>
            <a:picLocks noChangeAspect="1" noChangeArrowheads="1"/>
          </p:cNvPicPr>
          <p:nvPr/>
        </p:nvPicPr>
        <p:blipFill>
          <a:blip r:embed="rId2" cstate="print"/>
          <a:srcRect l="57266" r="8181"/>
          <a:stretch>
            <a:fillRect/>
          </a:stretch>
        </p:blipFill>
        <p:spPr bwMode="auto">
          <a:xfrm>
            <a:off x="1043608" y="476672"/>
            <a:ext cx="1085210" cy="1944216"/>
          </a:xfrm>
          <a:prstGeom prst="rect">
            <a:avLst/>
          </a:prstGeom>
          <a:noFill/>
        </p:spPr>
      </p:pic>
      <p:pic>
        <p:nvPicPr>
          <p:cNvPr id="5" name="Picture 2" descr="Как нарисовать нос человека в анфас. 7 простых шагов"/>
          <p:cNvPicPr>
            <a:picLocks noChangeAspect="1" noChangeArrowheads="1"/>
          </p:cNvPicPr>
          <p:nvPr/>
        </p:nvPicPr>
        <p:blipFill>
          <a:blip r:embed="rId3" cstate="print"/>
          <a:srcRect l="12231" r="12231"/>
          <a:stretch>
            <a:fillRect/>
          </a:stretch>
        </p:blipFill>
        <p:spPr bwMode="auto">
          <a:xfrm>
            <a:off x="2123728" y="476672"/>
            <a:ext cx="1181769" cy="1944216"/>
          </a:xfrm>
          <a:prstGeom prst="rect">
            <a:avLst/>
          </a:prstGeom>
          <a:noFill/>
        </p:spPr>
      </p:pic>
      <p:pic>
        <p:nvPicPr>
          <p:cNvPr id="6" name="Picture 4" descr="Как нарисовать нос человека в анфас. 7 простых шаг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9246" y="476673"/>
            <a:ext cx="1560785" cy="1944216"/>
          </a:xfrm>
          <a:prstGeom prst="rect">
            <a:avLst/>
          </a:prstGeom>
          <a:noFill/>
        </p:spPr>
      </p:pic>
      <p:pic>
        <p:nvPicPr>
          <p:cNvPr id="7" name="Picture 6" descr="Как нарисовать нос человека карандашом поэтапно"/>
          <p:cNvPicPr>
            <a:picLocks noChangeAspect="1" noChangeArrowheads="1"/>
          </p:cNvPicPr>
          <p:nvPr/>
        </p:nvPicPr>
        <p:blipFill>
          <a:blip r:embed="rId5" cstate="print"/>
          <a:srcRect l="7499" r="7499" b="5290"/>
          <a:stretch>
            <a:fillRect/>
          </a:stretch>
        </p:blipFill>
        <p:spPr bwMode="auto">
          <a:xfrm>
            <a:off x="4716017" y="476673"/>
            <a:ext cx="1367734" cy="1944216"/>
          </a:xfrm>
          <a:prstGeom prst="rect">
            <a:avLst/>
          </a:prstGeom>
          <a:noFill/>
        </p:spPr>
      </p:pic>
      <p:pic>
        <p:nvPicPr>
          <p:cNvPr id="9" name="Picture 10" descr="Как нарисовать нос человека в анфас. 7 простых шагов"/>
          <p:cNvPicPr>
            <a:picLocks noChangeAspect="1" noChangeArrowheads="1"/>
          </p:cNvPicPr>
          <p:nvPr/>
        </p:nvPicPr>
        <p:blipFill>
          <a:blip r:embed="rId2" cstate="print"/>
          <a:srcRect l="8181" r="57266"/>
          <a:stretch>
            <a:fillRect/>
          </a:stretch>
        </p:blipFill>
        <p:spPr bwMode="auto">
          <a:xfrm>
            <a:off x="0" y="476672"/>
            <a:ext cx="1085210" cy="1944216"/>
          </a:xfrm>
          <a:prstGeom prst="rect">
            <a:avLst/>
          </a:prstGeom>
          <a:noFill/>
        </p:spPr>
      </p:pic>
      <p:pic>
        <p:nvPicPr>
          <p:cNvPr id="41988" name="Picture 4" descr="Набор моделей бровей | Премиум вектор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789040"/>
            <a:ext cx="1767726" cy="2160240"/>
          </a:xfrm>
          <a:prstGeom prst="rect">
            <a:avLst/>
          </a:prstGeom>
          <a:noFill/>
        </p:spPr>
      </p:pic>
      <p:pic>
        <p:nvPicPr>
          <p:cNvPr id="41990" name="Picture 6" descr="7 форм бровей, которые сделают вас моложе и подойдут любому типу лица - Я  Покупаю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212976"/>
            <a:ext cx="2088232" cy="1045467"/>
          </a:xfrm>
          <a:prstGeom prst="rect">
            <a:avLst/>
          </a:prstGeom>
          <a:noFill/>
        </p:spPr>
      </p:pic>
      <p:pic>
        <p:nvPicPr>
          <p:cNvPr id="41992" name="Picture 8" descr="7 форм бровей, которые сделают вас моложе и подойдут любому типу лица - Я  Покупаю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4365104"/>
            <a:ext cx="2088232" cy="1042766"/>
          </a:xfrm>
          <a:prstGeom prst="rect">
            <a:avLst/>
          </a:prstGeom>
          <a:noFill/>
        </p:spPr>
      </p:pic>
      <p:pic>
        <p:nvPicPr>
          <p:cNvPr id="41994" name="Picture 10" descr="7 форм бровей, которые сделают вас моложе и подойдут любому типу лица - Я  Покупаю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5445224"/>
            <a:ext cx="2160240" cy="1081518"/>
          </a:xfrm>
          <a:prstGeom prst="rect">
            <a:avLst/>
          </a:prstGeom>
          <a:noFill/>
        </p:spPr>
      </p:pic>
      <p:pic>
        <p:nvPicPr>
          <p:cNvPr id="41996" name="Picture 12" descr="Способы коррекции бровей: преимущества и недостатк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3789040"/>
            <a:ext cx="3615464" cy="2160240"/>
          </a:xfrm>
          <a:prstGeom prst="rect">
            <a:avLst/>
          </a:prstGeom>
          <a:noFill/>
        </p:spPr>
      </p:pic>
      <p:pic>
        <p:nvPicPr>
          <p:cNvPr id="41998" name="Picture 14" descr="Овал лица как рисовать – Как нарисовать лицо: основы и пропорции лица —  Артист-Ойл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9042" y="476672"/>
            <a:ext cx="1584958" cy="1944216"/>
          </a:xfrm>
          <a:prstGeom prst="rect">
            <a:avLst/>
          </a:prstGeom>
          <a:noFill/>
        </p:spPr>
      </p:pic>
      <p:pic>
        <p:nvPicPr>
          <p:cNvPr id="41999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476672"/>
            <a:ext cx="134424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179512" y="2348880"/>
            <a:ext cx="5796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Этапы построения носа. Нос выделяется на лице с помощью тени на боковых его поверхностях.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40152" y="2348880"/>
            <a:ext cx="320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Линии носа идут вверх и переходят в линии бровей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5816" y="3068960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Рисование бровей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093296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Брови могут быть самой разнообразной формы (как и нос).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4" name="Picture 14" descr="Студия Лебедева сделала новый логотип. Это абсолютно белый прямоугольник |  Палач | Гаджеты, скидки и меди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2283044" cy="3789040"/>
          </a:xfrm>
          <a:prstGeom prst="rect">
            <a:avLst/>
          </a:prstGeom>
          <a:noFill/>
        </p:spPr>
      </p:pic>
      <p:pic>
        <p:nvPicPr>
          <p:cNvPr id="4" name="Picture 6" descr="Рисуем рот» — карточка пользователя usupova.natalia в Яндекс.Коллекциях"/>
          <p:cNvPicPr>
            <a:picLocks noChangeAspect="1" noChangeArrowheads="1"/>
          </p:cNvPicPr>
          <p:nvPr/>
        </p:nvPicPr>
        <p:blipFill>
          <a:blip r:embed="rId3" cstate="print"/>
          <a:srcRect b="136"/>
          <a:stretch>
            <a:fillRect/>
          </a:stretch>
        </p:blipFill>
        <p:spPr bwMode="auto">
          <a:xfrm>
            <a:off x="899592" y="836712"/>
            <a:ext cx="2956486" cy="2952328"/>
          </a:xfrm>
          <a:prstGeom prst="rect">
            <a:avLst/>
          </a:prstGeom>
          <a:noFill/>
        </p:spPr>
      </p:pic>
      <p:pic>
        <p:nvPicPr>
          <p:cNvPr id="2" name="Picture 8" descr="Как нарисовать губы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95736" cy="38187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0"/>
            <a:ext cx="2399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Рисование губ</a:t>
            </a:r>
          </a:p>
        </p:txBody>
      </p:sp>
      <p:sp>
        <p:nvSpPr>
          <p:cNvPr id="40962" name="AutoShape 2" descr="Макияж губ: коррекция формы, контур, техника выполн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Макияж губ: коррекция формы, контур, техника выполн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8" name="Picture 8" descr="ФОТО ГУБ РИСУНОК: Татуаж губ – виды, фото до и после, отзывы, советы |  Лазоревое неб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0"/>
            <a:ext cx="4860032" cy="38139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5085184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Губы бывают очень разнообразные по форме. В рисунке заштриховывают (затемняют) верхнюю губу и углубление под нижней губой, так как свет падает на лицо сверху. Нижняя губа остается светлой. Если вы заштрихуете обе губы, то они будут казаться накрашенными. Для мужского и детского портрета это не годится. Хотя, для женского портрета – это нормально.</a:t>
            </a:r>
          </a:p>
        </p:txBody>
      </p:sp>
      <p:pic>
        <p:nvPicPr>
          <p:cNvPr id="40970" name="Picture 10" descr="Тест «Характер по форме губ». Что ваша форма губ расскажет о вас? |  About-You.su | Яндекс Дзе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933056"/>
            <a:ext cx="2057371" cy="1080120"/>
          </a:xfrm>
          <a:prstGeom prst="rect">
            <a:avLst/>
          </a:prstGeom>
          <a:noFill/>
        </p:spPr>
      </p:pic>
      <p:pic>
        <p:nvPicPr>
          <p:cNvPr id="40972" name="Picture 12" descr="Как правильно рисовать рисовать губы карандашо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861048"/>
            <a:ext cx="1512168" cy="123656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487816" y="3933056"/>
            <a:ext cx="1656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Неверно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(не всегда верно)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3861048"/>
            <a:ext cx="1114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верно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4005064"/>
            <a:ext cx="1788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Верхняя губа делится на две части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899592" y="2996952"/>
            <a:ext cx="7200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0"/>
          </p:cNvCxnSpPr>
          <p:nvPr/>
        </p:nvCxnSpPr>
        <p:spPr>
          <a:xfrm flipV="1">
            <a:off x="1218003" y="2996952"/>
            <a:ext cx="113637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615</Words>
  <Application>Microsoft Office PowerPoint</Application>
  <PresentationFormat>Экран (4:3)</PresentationFormat>
  <Paragraphs>70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Конструкция  головы человека  и её основные пропорции Предмет «Изобразительное искусство», 6 класс</vt:lpstr>
      <vt:lpstr>Презентация PowerPoint</vt:lpstr>
      <vt:lpstr>В данной презентации показано построение головы человека анфас. </vt:lpstr>
      <vt:lpstr>Виды формы лица</vt:lpstr>
      <vt:lpstr>Этапы построения головы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</vt:lpstr>
      <vt:lpstr>Примеры рисунков учащихся 6-го технологического класса нашего лицея за прошлые годы.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Конструкция  головы человека и её основные пропорции Предмет «Изобразительное искусство», 6 класс</dc:title>
  <dc:creator>user</dc:creator>
  <cp:lastModifiedBy>Пользователь</cp:lastModifiedBy>
  <cp:revision>76</cp:revision>
  <dcterms:created xsi:type="dcterms:W3CDTF">2021-03-04T16:32:22Z</dcterms:created>
  <dcterms:modified xsi:type="dcterms:W3CDTF">2024-09-06T16:53:55Z</dcterms:modified>
</cp:coreProperties>
</file>