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8" autoAdjust="0"/>
    <p:restoredTop sz="94660"/>
  </p:normalViewPr>
  <p:slideViewPr>
    <p:cSldViewPr snapToGrid="0">
      <p:cViewPr varScale="1">
        <p:scale>
          <a:sx n="79" d="100"/>
          <a:sy n="79" d="100"/>
        </p:scale>
        <p:origin x="-108" y="-7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42834-93BC-429E-A09C-49D11366B500}" type="datetimeFigureOut">
              <a:rPr lang="ru-RU" smtClean="0"/>
              <a:t>11.05.2024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14163-DD5B-4915-B96A-A84316CCC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75019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42834-93BC-429E-A09C-49D11366B500}" type="datetimeFigureOut">
              <a:rPr lang="ru-RU" smtClean="0"/>
              <a:t>11.05.2024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14163-DD5B-4915-B96A-A84316CCC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4582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42834-93BC-429E-A09C-49D11366B500}" type="datetimeFigureOut">
              <a:rPr lang="ru-RU" smtClean="0"/>
              <a:t>11.05.2024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14163-DD5B-4915-B96A-A84316CCC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7202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42834-93BC-429E-A09C-49D11366B500}" type="datetimeFigureOut">
              <a:rPr lang="ru-RU" smtClean="0"/>
              <a:t>11.05.2024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14163-DD5B-4915-B96A-A84316CCC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34603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42834-93BC-429E-A09C-49D11366B500}" type="datetimeFigureOut">
              <a:rPr lang="ru-RU" smtClean="0"/>
              <a:t>11.05.2024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14163-DD5B-4915-B96A-A84316CCC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0153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42834-93BC-429E-A09C-49D11366B500}" type="datetimeFigureOut">
              <a:rPr lang="ru-RU" smtClean="0"/>
              <a:t>11.05.2024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14163-DD5B-4915-B96A-A84316CCC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453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42834-93BC-429E-A09C-49D11366B500}" type="datetimeFigureOut">
              <a:rPr lang="ru-RU" smtClean="0"/>
              <a:t>11.05.2024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14163-DD5B-4915-B96A-A84316CCC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8687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42834-93BC-429E-A09C-49D11366B500}" type="datetimeFigureOut">
              <a:rPr lang="ru-RU" smtClean="0"/>
              <a:t>11.05.2024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14163-DD5B-4915-B96A-A84316CCC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2466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42834-93BC-429E-A09C-49D11366B500}" type="datetimeFigureOut">
              <a:rPr lang="ru-RU" smtClean="0"/>
              <a:t>11.05.2024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14163-DD5B-4915-B96A-A84316CCC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82376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42834-93BC-429E-A09C-49D11366B500}" type="datetimeFigureOut">
              <a:rPr lang="ru-RU" smtClean="0"/>
              <a:t>11.05.2024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14163-DD5B-4915-B96A-A84316CCC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54634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42834-93BC-429E-A09C-49D11366B500}" type="datetimeFigureOut">
              <a:rPr lang="ru-RU" smtClean="0"/>
              <a:t>11.05.2024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14163-DD5B-4915-B96A-A84316CCC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2294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A42834-93BC-429E-A09C-49D11366B500}" type="datetimeFigureOut">
              <a:rPr lang="ru-RU" smtClean="0"/>
              <a:t>11.05.2024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E14163-DD5B-4915-B96A-A84316CCC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6452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Группа 20"/>
          <p:cNvGrpSpPr/>
          <p:nvPr/>
        </p:nvGrpSpPr>
        <p:grpSpPr>
          <a:xfrm>
            <a:off x="1209040" y="335280"/>
            <a:ext cx="8971280" cy="5963920"/>
            <a:chOff x="1209040" y="335280"/>
            <a:chExt cx="7904480" cy="5059680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1209040" y="335280"/>
              <a:ext cx="3952240" cy="168656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9" name="Прямая соединительная линия 8"/>
            <p:cNvCxnSpPr>
              <a:stCxn id="7" idx="0"/>
              <a:endCxn id="7" idx="2"/>
            </p:cNvCxnSpPr>
            <p:nvPr/>
          </p:nvCxnSpPr>
          <p:spPr>
            <a:xfrm>
              <a:off x="3185160" y="335280"/>
              <a:ext cx="0" cy="16865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Прямоугольник 10"/>
            <p:cNvSpPr/>
            <p:nvPr/>
          </p:nvSpPr>
          <p:spPr>
            <a:xfrm>
              <a:off x="1209040" y="2021840"/>
              <a:ext cx="3952240" cy="168656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2" name="Прямая соединительная линия 11"/>
            <p:cNvCxnSpPr>
              <a:stCxn id="11" idx="0"/>
              <a:endCxn id="11" idx="2"/>
            </p:cNvCxnSpPr>
            <p:nvPr/>
          </p:nvCxnSpPr>
          <p:spPr>
            <a:xfrm>
              <a:off x="3185160" y="2021840"/>
              <a:ext cx="0" cy="16865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Прямоугольник 12"/>
            <p:cNvSpPr/>
            <p:nvPr/>
          </p:nvSpPr>
          <p:spPr>
            <a:xfrm>
              <a:off x="1209040" y="3708400"/>
              <a:ext cx="3952240" cy="168656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4" name="Прямая соединительная линия 13"/>
            <p:cNvCxnSpPr>
              <a:stCxn id="13" idx="0"/>
              <a:endCxn id="13" idx="2"/>
            </p:cNvCxnSpPr>
            <p:nvPr/>
          </p:nvCxnSpPr>
          <p:spPr>
            <a:xfrm>
              <a:off x="3185160" y="3708400"/>
              <a:ext cx="0" cy="16865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Прямоугольник 14"/>
            <p:cNvSpPr/>
            <p:nvPr/>
          </p:nvSpPr>
          <p:spPr>
            <a:xfrm>
              <a:off x="5161280" y="335280"/>
              <a:ext cx="3952240" cy="168656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6" name="Прямая соединительная линия 15"/>
            <p:cNvCxnSpPr>
              <a:stCxn id="15" idx="0"/>
              <a:endCxn id="15" idx="2"/>
            </p:cNvCxnSpPr>
            <p:nvPr/>
          </p:nvCxnSpPr>
          <p:spPr>
            <a:xfrm>
              <a:off x="7137400" y="335280"/>
              <a:ext cx="0" cy="16865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Прямоугольник 16"/>
            <p:cNvSpPr/>
            <p:nvPr/>
          </p:nvSpPr>
          <p:spPr>
            <a:xfrm>
              <a:off x="5161280" y="2021840"/>
              <a:ext cx="3952240" cy="168656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8" name="Прямая соединительная линия 17"/>
            <p:cNvCxnSpPr>
              <a:stCxn id="17" idx="0"/>
              <a:endCxn id="17" idx="2"/>
            </p:cNvCxnSpPr>
            <p:nvPr/>
          </p:nvCxnSpPr>
          <p:spPr>
            <a:xfrm>
              <a:off x="7137400" y="2021840"/>
              <a:ext cx="0" cy="16865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Прямоугольник 18"/>
            <p:cNvSpPr/>
            <p:nvPr/>
          </p:nvSpPr>
          <p:spPr>
            <a:xfrm>
              <a:off x="5161280" y="3708400"/>
              <a:ext cx="3952240" cy="168656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0" name="Прямая соединительная линия 19"/>
            <p:cNvCxnSpPr>
              <a:stCxn id="19" idx="0"/>
              <a:endCxn id="19" idx="2"/>
            </p:cNvCxnSpPr>
            <p:nvPr/>
          </p:nvCxnSpPr>
          <p:spPr>
            <a:xfrm>
              <a:off x="7137400" y="3708400"/>
              <a:ext cx="0" cy="16865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Овал 21"/>
          <p:cNvSpPr/>
          <p:nvPr/>
        </p:nvSpPr>
        <p:spPr>
          <a:xfrm>
            <a:off x="4425950" y="1181946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5066030" y="2656839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3838575" y="3640666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5039678" y="4658359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3812223" y="5642186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4458812" y="5157893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9525318" y="690033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8297863" y="1673860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9525318" y="1673860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8297863" y="690033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6668769" y="3285065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Овал 38"/>
          <p:cNvSpPr/>
          <p:nvPr/>
        </p:nvSpPr>
        <p:spPr>
          <a:xfrm>
            <a:off x="6701631" y="5157893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>
            <a:off x="9518808" y="4665979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Овал 40"/>
          <p:cNvSpPr/>
          <p:nvPr/>
        </p:nvSpPr>
        <p:spPr>
          <a:xfrm>
            <a:off x="8291353" y="5649806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вал 41"/>
          <p:cNvSpPr/>
          <p:nvPr/>
        </p:nvSpPr>
        <p:spPr>
          <a:xfrm>
            <a:off x="8911590" y="3285065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49631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20800" y="4443463"/>
            <a:ext cx="558800" cy="3097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 – 1 </a:t>
            </a:r>
            <a:endParaRPr lang="ru-RU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Объект 2"/>
          <p:cNvSpPr txBox="1">
            <a:spLocks/>
          </p:cNvSpPr>
          <p:nvPr/>
        </p:nvSpPr>
        <p:spPr>
          <a:xfrm>
            <a:off x="1309370" y="4815996"/>
            <a:ext cx="4145280" cy="12156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1864 году в Вятке ремесленников было 2867 человек, а в 1897 году их насчитывалось уже 3736 человек. На сколько увеличилось количество ремесленников за это время?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Объект 2"/>
          <p:cNvSpPr txBox="1">
            <a:spLocks/>
          </p:cNvSpPr>
          <p:nvPr/>
        </p:nvSpPr>
        <p:spPr>
          <a:xfrm>
            <a:off x="1298894" y="517392"/>
            <a:ext cx="558800" cy="309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 – 3 </a:t>
            </a:r>
            <a:endParaRPr lang="ru-RU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Объект 2"/>
          <p:cNvSpPr txBox="1">
            <a:spLocks/>
          </p:cNvSpPr>
          <p:nvPr/>
        </p:nvSpPr>
        <p:spPr>
          <a:xfrm>
            <a:off x="1298894" y="827114"/>
            <a:ext cx="4145280" cy="12784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Кировской области обеспеченность населения легковыми автомобилями составляет примерно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250 машин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1000 человек. Сколько машин приходится на 620 человек?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Объект 2"/>
          <p:cNvSpPr txBox="1">
            <a:spLocks/>
          </p:cNvSpPr>
          <p:nvPr/>
        </p:nvSpPr>
        <p:spPr>
          <a:xfrm>
            <a:off x="1297940" y="2478114"/>
            <a:ext cx="558800" cy="309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 – 2 </a:t>
            </a:r>
            <a:endParaRPr lang="ru-RU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Объект 2"/>
          <p:cNvSpPr txBox="1">
            <a:spLocks/>
          </p:cNvSpPr>
          <p:nvPr/>
        </p:nvSpPr>
        <p:spPr>
          <a:xfrm>
            <a:off x="1297940" y="2787836"/>
            <a:ext cx="4145280" cy="127846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1877 в Вятке был построен деревянный театр. В 1939 году на прежнем месте был построен новый, уже не деревянный, театр. Как называется площадь, на которой стоит театр? Сколько лет существовал деревянный театр? Сколько лет существует каменный театр?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Объект 2"/>
          <p:cNvSpPr txBox="1">
            <a:spLocks/>
          </p:cNvSpPr>
          <p:nvPr/>
        </p:nvSpPr>
        <p:spPr>
          <a:xfrm>
            <a:off x="5957570" y="4443463"/>
            <a:ext cx="558800" cy="309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 – 4 </a:t>
            </a:r>
            <a:endParaRPr lang="ru-RU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Объект 2"/>
          <p:cNvSpPr txBox="1">
            <a:spLocks/>
          </p:cNvSpPr>
          <p:nvPr/>
        </p:nvSpPr>
        <p:spPr>
          <a:xfrm>
            <a:off x="5946140" y="4815996"/>
            <a:ext cx="4145280" cy="1215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Самая высокая плотность населения в </a:t>
            </a:r>
            <a:r>
              <a:rPr lang="ru-RU" sz="1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Вятско-полянском</a:t>
            </a: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районе – на 5 </a:t>
            </a: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км² </a:t>
            </a: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приходится 390 человек. Какое количество человек приходится на 8 </a:t>
            </a: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км²?</a:t>
            </a:r>
            <a:endParaRPr lang="ru-RU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Объект 2"/>
          <p:cNvSpPr txBox="1">
            <a:spLocks/>
          </p:cNvSpPr>
          <p:nvPr/>
        </p:nvSpPr>
        <p:spPr>
          <a:xfrm>
            <a:off x="5935664" y="517392"/>
            <a:ext cx="558800" cy="309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– 2 </a:t>
            </a:r>
            <a:endParaRPr lang="ru-RU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Объект 2"/>
          <p:cNvSpPr txBox="1">
            <a:spLocks/>
          </p:cNvSpPr>
          <p:nvPr/>
        </p:nvSpPr>
        <p:spPr>
          <a:xfrm>
            <a:off x="5935664" y="827114"/>
            <a:ext cx="4145280" cy="12784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Вятский богатырь Григорий Кощеев мог носить 12 двухпудовых гирь и одну пудовую гирю. Сколько всего килограммов мог перенести богатырь? (1 пуд – примерно 16 кг)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Объект 2"/>
          <p:cNvSpPr txBox="1">
            <a:spLocks/>
          </p:cNvSpPr>
          <p:nvPr/>
        </p:nvSpPr>
        <p:spPr>
          <a:xfrm>
            <a:off x="5934710" y="2478114"/>
            <a:ext cx="558800" cy="309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– 1 </a:t>
            </a:r>
            <a:endParaRPr lang="ru-RU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Объект 2"/>
          <p:cNvSpPr txBox="1">
            <a:spLocks/>
          </p:cNvSpPr>
          <p:nvPr/>
        </p:nvSpPr>
        <p:spPr>
          <a:xfrm>
            <a:off x="5934710" y="2787836"/>
            <a:ext cx="4145280" cy="12784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Известный маршал И.С. Конев был призван в армию в 18 лет в 1916 году. Сколько лет было Ивану Степановичу к началу Великой Отечественной войны?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0455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Группа 20"/>
          <p:cNvGrpSpPr/>
          <p:nvPr/>
        </p:nvGrpSpPr>
        <p:grpSpPr>
          <a:xfrm>
            <a:off x="1209040" y="335280"/>
            <a:ext cx="8971280" cy="5963920"/>
            <a:chOff x="1209040" y="335280"/>
            <a:chExt cx="7904480" cy="5059680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1209040" y="335280"/>
              <a:ext cx="3952240" cy="168656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9" name="Прямая соединительная линия 8"/>
            <p:cNvCxnSpPr>
              <a:stCxn id="7" idx="0"/>
              <a:endCxn id="7" idx="2"/>
            </p:cNvCxnSpPr>
            <p:nvPr/>
          </p:nvCxnSpPr>
          <p:spPr>
            <a:xfrm>
              <a:off x="3185160" y="335280"/>
              <a:ext cx="0" cy="16865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Прямоугольник 10"/>
            <p:cNvSpPr/>
            <p:nvPr/>
          </p:nvSpPr>
          <p:spPr>
            <a:xfrm>
              <a:off x="1209040" y="2021840"/>
              <a:ext cx="3952240" cy="168656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2" name="Прямая соединительная линия 11"/>
            <p:cNvCxnSpPr>
              <a:stCxn id="11" idx="0"/>
              <a:endCxn id="11" idx="2"/>
            </p:cNvCxnSpPr>
            <p:nvPr/>
          </p:nvCxnSpPr>
          <p:spPr>
            <a:xfrm>
              <a:off x="3185160" y="2021840"/>
              <a:ext cx="0" cy="16865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Прямоугольник 12"/>
            <p:cNvSpPr/>
            <p:nvPr/>
          </p:nvSpPr>
          <p:spPr>
            <a:xfrm>
              <a:off x="1209040" y="3708400"/>
              <a:ext cx="3952240" cy="168656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4" name="Прямая соединительная линия 13"/>
            <p:cNvCxnSpPr>
              <a:stCxn id="13" idx="0"/>
              <a:endCxn id="13" idx="2"/>
            </p:cNvCxnSpPr>
            <p:nvPr/>
          </p:nvCxnSpPr>
          <p:spPr>
            <a:xfrm>
              <a:off x="3185160" y="3708400"/>
              <a:ext cx="0" cy="16865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Прямоугольник 14"/>
            <p:cNvSpPr/>
            <p:nvPr/>
          </p:nvSpPr>
          <p:spPr>
            <a:xfrm>
              <a:off x="5161280" y="335280"/>
              <a:ext cx="3952240" cy="168656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6" name="Прямая соединительная линия 15"/>
            <p:cNvCxnSpPr>
              <a:stCxn id="15" idx="0"/>
              <a:endCxn id="15" idx="2"/>
            </p:cNvCxnSpPr>
            <p:nvPr/>
          </p:nvCxnSpPr>
          <p:spPr>
            <a:xfrm>
              <a:off x="7137400" y="335280"/>
              <a:ext cx="0" cy="16865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Прямоугольник 16"/>
            <p:cNvSpPr/>
            <p:nvPr/>
          </p:nvSpPr>
          <p:spPr>
            <a:xfrm>
              <a:off x="5161280" y="2021840"/>
              <a:ext cx="3952240" cy="168656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8" name="Прямая соединительная линия 17"/>
            <p:cNvCxnSpPr>
              <a:stCxn id="17" idx="0"/>
              <a:endCxn id="17" idx="2"/>
            </p:cNvCxnSpPr>
            <p:nvPr/>
          </p:nvCxnSpPr>
          <p:spPr>
            <a:xfrm>
              <a:off x="7137400" y="2021840"/>
              <a:ext cx="0" cy="16865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Прямоугольник 18"/>
            <p:cNvSpPr/>
            <p:nvPr/>
          </p:nvSpPr>
          <p:spPr>
            <a:xfrm>
              <a:off x="5161280" y="3708400"/>
              <a:ext cx="3952240" cy="168656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0" name="Прямая соединительная линия 19"/>
            <p:cNvCxnSpPr>
              <a:stCxn id="19" idx="0"/>
              <a:endCxn id="19" idx="2"/>
            </p:cNvCxnSpPr>
            <p:nvPr/>
          </p:nvCxnSpPr>
          <p:spPr>
            <a:xfrm>
              <a:off x="7137400" y="3708400"/>
              <a:ext cx="0" cy="16865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Овал 21"/>
          <p:cNvSpPr/>
          <p:nvPr/>
        </p:nvSpPr>
        <p:spPr>
          <a:xfrm>
            <a:off x="2183130" y="1181946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9604059" y="723900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8376604" y="1707727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9023193" y="1223434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Овал 44"/>
          <p:cNvSpPr/>
          <p:nvPr/>
        </p:nvSpPr>
        <p:spPr>
          <a:xfrm>
            <a:off x="7468237" y="723900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Овал 45"/>
          <p:cNvSpPr/>
          <p:nvPr/>
        </p:nvSpPr>
        <p:spPr>
          <a:xfrm>
            <a:off x="6240782" y="1707727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Овал 54"/>
          <p:cNvSpPr/>
          <p:nvPr/>
        </p:nvSpPr>
        <p:spPr>
          <a:xfrm>
            <a:off x="5039678" y="4644812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Овал 55"/>
          <p:cNvSpPr/>
          <p:nvPr/>
        </p:nvSpPr>
        <p:spPr>
          <a:xfrm>
            <a:off x="3812223" y="5628639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Овал 56"/>
          <p:cNvSpPr/>
          <p:nvPr/>
        </p:nvSpPr>
        <p:spPr>
          <a:xfrm>
            <a:off x="2857818" y="4644812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Овал 57"/>
          <p:cNvSpPr/>
          <p:nvPr/>
        </p:nvSpPr>
        <p:spPr>
          <a:xfrm>
            <a:off x="1630363" y="5628639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Овал 58"/>
          <p:cNvSpPr/>
          <p:nvPr/>
        </p:nvSpPr>
        <p:spPr>
          <a:xfrm>
            <a:off x="2183130" y="3114885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Овал 59"/>
          <p:cNvSpPr/>
          <p:nvPr/>
        </p:nvSpPr>
        <p:spPr>
          <a:xfrm>
            <a:off x="5039678" y="2656839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Овал 60"/>
          <p:cNvSpPr/>
          <p:nvPr/>
        </p:nvSpPr>
        <p:spPr>
          <a:xfrm>
            <a:off x="3838574" y="3640666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Овал 61"/>
          <p:cNvSpPr/>
          <p:nvPr/>
        </p:nvSpPr>
        <p:spPr>
          <a:xfrm>
            <a:off x="5039678" y="3640666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Овал 62"/>
          <p:cNvSpPr/>
          <p:nvPr/>
        </p:nvSpPr>
        <p:spPr>
          <a:xfrm>
            <a:off x="3838574" y="2656839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Овал 63"/>
          <p:cNvSpPr/>
          <p:nvPr/>
        </p:nvSpPr>
        <p:spPr>
          <a:xfrm>
            <a:off x="5080002" y="723053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Овал 64"/>
          <p:cNvSpPr/>
          <p:nvPr/>
        </p:nvSpPr>
        <p:spPr>
          <a:xfrm>
            <a:off x="3852547" y="1706880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Овал 65"/>
          <p:cNvSpPr/>
          <p:nvPr/>
        </p:nvSpPr>
        <p:spPr>
          <a:xfrm>
            <a:off x="4499136" y="1222587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Овал 66"/>
          <p:cNvSpPr/>
          <p:nvPr/>
        </p:nvSpPr>
        <p:spPr>
          <a:xfrm>
            <a:off x="7429817" y="2644139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Овал 67"/>
          <p:cNvSpPr/>
          <p:nvPr/>
        </p:nvSpPr>
        <p:spPr>
          <a:xfrm>
            <a:off x="6202362" y="3627966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Овал 68"/>
          <p:cNvSpPr/>
          <p:nvPr/>
        </p:nvSpPr>
        <p:spPr>
          <a:xfrm>
            <a:off x="7429817" y="2656839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Овал 69"/>
          <p:cNvSpPr/>
          <p:nvPr/>
        </p:nvSpPr>
        <p:spPr>
          <a:xfrm>
            <a:off x="6202362" y="3640666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Овал 70"/>
          <p:cNvSpPr/>
          <p:nvPr/>
        </p:nvSpPr>
        <p:spPr>
          <a:xfrm>
            <a:off x="9574851" y="2644139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Овал 71"/>
          <p:cNvSpPr/>
          <p:nvPr/>
        </p:nvSpPr>
        <p:spPr>
          <a:xfrm>
            <a:off x="8373747" y="3627966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Овал 72"/>
          <p:cNvSpPr/>
          <p:nvPr/>
        </p:nvSpPr>
        <p:spPr>
          <a:xfrm>
            <a:off x="9574851" y="3627966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Овал 73"/>
          <p:cNvSpPr/>
          <p:nvPr/>
        </p:nvSpPr>
        <p:spPr>
          <a:xfrm>
            <a:off x="8373747" y="2644139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Овал 74"/>
          <p:cNvSpPr/>
          <p:nvPr/>
        </p:nvSpPr>
        <p:spPr>
          <a:xfrm>
            <a:off x="9604059" y="4644812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Овал 75"/>
          <p:cNvSpPr/>
          <p:nvPr/>
        </p:nvSpPr>
        <p:spPr>
          <a:xfrm>
            <a:off x="8376604" y="5628639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Овал 76"/>
          <p:cNvSpPr/>
          <p:nvPr/>
        </p:nvSpPr>
        <p:spPr>
          <a:xfrm>
            <a:off x="9023193" y="5144346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Овал 77"/>
          <p:cNvSpPr/>
          <p:nvPr/>
        </p:nvSpPr>
        <p:spPr>
          <a:xfrm>
            <a:off x="7432674" y="4644812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Овал 78"/>
          <p:cNvSpPr/>
          <p:nvPr/>
        </p:nvSpPr>
        <p:spPr>
          <a:xfrm>
            <a:off x="6205219" y="5628639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Овал 79"/>
          <p:cNvSpPr/>
          <p:nvPr/>
        </p:nvSpPr>
        <p:spPr>
          <a:xfrm>
            <a:off x="6851808" y="5144346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67187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20800" y="4443463"/>
            <a:ext cx="558800" cy="3097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– 3 </a:t>
            </a:r>
            <a:endParaRPr lang="ru-RU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Объект 2"/>
          <p:cNvSpPr txBox="1">
            <a:spLocks/>
          </p:cNvSpPr>
          <p:nvPr/>
        </p:nvSpPr>
        <p:spPr>
          <a:xfrm>
            <a:off x="1309370" y="4815996"/>
            <a:ext cx="4145280" cy="12156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4 года во время Великой Отечественной войны Кировская область дала армии 4176 танков. За сколько лет заводы выпустили 3132 танка?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Объект 2"/>
          <p:cNvSpPr txBox="1">
            <a:spLocks/>
          </p:cNvSpPr>
          <p:nvPr/>
        </p:nvSpPr>
        <p:spPr>
          <a:xfrm>
            <a:off x="1298894" y="517392"/>
            <a:ext cx="558800" cy="309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– 2 </a:t>
            </a:r>
            <a:endParaRPr lang="ru-RU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Объект 2"/>
          <p:cNvSpPr txBox="1">
            <a:spLocks/>
          </p:cNvSpPr>
          <p:nvPr/>
        </p:nvSpPr>
        <p:spPr>
          <a:xfrm>
            <a:off x="1298894" y="827114"/>
            <a:ext cx="4145280" cy="1278467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1890 году на Всемирной Парижской выставке пользовались успехом вятские куклы из мха, шишек и древесной коры. В Вятке они закупались по 30 копеек за пару, в Париже было продана 1000 пар кукол по 3 рубля за пару. Какова прибыль от продажи?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Объект 2"/>
          <p:cNvSpPr txBox="1">
            <a:spLocks/>
          </p:cNvSpPr>
          <p:nvPr/>
        </p:nvSpPr>
        <p:spPr>
          <a:xfrm>
            <a:off x="1297940" y="2478114"/>
            <a:ext cx="558800" cy="309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– 4 </a:t>
            </a:r>
            <a:endParaRPr lang="ru-RU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Объект 2"/>
          <p:cNvSpPr txBox="1">
            <a:spLocks/>
          </p:cNvSpPr>
          <p:nvPr/>
        </p:nvSpPr>
        <p:spPr>
          <a:xfrm>
            <a:off x="1297940" y="2787836"/>
            <a:ext cx="4145280" cy="127846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Первоначально в деревянной звоннице Трифонова монастыря были: колокол – благовестник – 37 пудов, колокол – 18 пудов, два колокола – по 15 пудов, два колокола по три пуда и два колокола по одному пуду. Какова масса всех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колоколов в килограммах?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(1 пуд – 16кг)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Объект 2"/>
          <p:cNvSpPr txBox="1">
            <a:spLocks/>
          </p:cNvSpPr>
          <p:nvPr/>
        </p:nvSpPr>
        <p:spPr>
          <a:xfrm>
            <a:off x="5957570" y="4443463"/>
            <a:ext cx="558800" cy="309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– 3 </a:t>
            </a:r>
            <a:endParaRPr lang="ru-RU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Объект 2"/>
          <p:cNvSpPr txBox="1">
            <a:spLocks/>
          </p:cNvSpPr>
          <p:nvPr/>
        </p:nvSpPr>
        <p:spPr>
          <a:xfrm>
            <a:off x="5946140" y="4815996"/>
            <a:ext cx="4145280" cy="121565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Вятчанину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Григорию Макарову за изделия из капа на Российской выставке в Петербурге дали премию в 500 рублей. Сколько капа для своих изделий мог купить мастер, если 20 фунтов капа стоили столько же , сколько породистый бык, а именно 50 рублей, а фунт примерно – 410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граммов?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Объект 2"/>
          <p:cNvSpPr txBox="1">
            <a:spLocks/>
          </p:cNvSpPr>
          <p:nvPr/>
        </p:nvSpPr>
        <p:spPr>
          <a:xfrm>
            <a:off x="5935664" y="517392"/>
            <a:ext cx="558800" cy="309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– 3 </a:t>
            </a:r>
            <a:endParaRPr lang="ru-RU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Объект 2"/>
          <p:cNvSpPr txBox="1">
            <a:spLocks/>
          </p:cNvSpPr>
          <p:nvPr/>
        </p:nvSpPr>
        <p:spPr>
          <a:xfrm>
            <a:off x="5935664" y="827114"/>
            <a:ext cx="4145280" cy="127846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1909 году в Вятке за 24 билета  от центра до вокзала на многоместной карете заплатили бы 2 руб. 88 коп. В карету село несколько пассажиров, и за все свои билеты они заплатили 1 руб. 80 коп. Какую сумму заплатили бы сейчас эти пассажиры, если бы ехали на автобусе?</a:t>
            </a:r>
          </a:p>
        </p:txBody>
      </p:sp>
      <p:sp>
        <p:nvSpPr>
          <p:cNvPr id="43" name="Объект 2"/>
          <p:cNvSpPr txBox="1">
            <a:spLocks/>
          </p:cNvSpPr>
          <p:nvPr/>
        </p:nvSpPr>
        <p:spPr>
          <a:xfrm>
            <a:off x="5934710" y="2478114"/>
            <a:ext cx="558800" cy="309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– 4 </a:t>
            </a:r>
            <a:endParaRPr lang="ru-RU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Объект 2"/>
          <p:cNvSpPr txBox="1">
            <a:spLocks/>
          </p:cNvSpPr>
          <p:nvPr/>
        </p:nvSpPr>
        <p:spPr>
          <a:xfrm>
            <a:off x="5934710" y="2787836"/>
            <a:ext cx="4145280" cy="12784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4 месяца в самом начале войны на фронт было отправлено 144000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кировчан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Сколько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кировчан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ушло бы на фронт за 6 месяцев, если бы каждый месяц число призванных было одинаковым?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6106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209040" y="335280"/>
            <a:ext cx="4485640" cy="1987973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единительная линия 8"/>
          <p:cNvCxnSpPr>
            <a:stCxn id="7" idx="0"/>
            <a:endCxn id="7" idx="2"/>
          </p:cNvCxnSpPr>
          <p:nvPr/>
        </p:nvCxnSpPr>
        <p:spPr>
          <a:xfrm>
            <a:off x="3451860" y="335280"/>
            <a:ext cx="0" cy="198797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5694680" y="335280"/>
            <a:ext cx="4485640" cy="1987973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6" name="Прямая соединительная линия 15"/>
          <p:cNvCxnSpPr>
            <a:stCxn id="15" idx="0"/>
            <a:endCxn id="15" idx="2"/>
          </p:cNvCxnSpPr>
          <p:nvPr/>
        </p:nvCxnSpPr>
        <p:spPr>
          <a:xfrm>
            <a:off x="7937500" y="335280"/>
            <a:ext cx="0" cy="198797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Овал 24"/>
          <p:cNvSpPr/>
          <p:nvPr/>
        </p:nvSpPr>
        <p:spPr>
          <a:xfrm>
            <a:off x="2796858" y="729403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1569403" y="1713230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2215992" y="1228937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9525318" y="690033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8324214" y="1673860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9525318" y="1673860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8324214" y="690033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Овал 38"/>
          <p:cNvSpPr/>
          <p:nvPr/>
        </p:nvSpPr>
        <p:spPr>
          <a:xfrm>
            <a:off x="5039678" y="723900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>
            <a:off x="3838574" y="1707727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Овал 40"/>
          <p:cNvSpPr/>
          <p:nvPr/>
        </p:nvSpPr>
        <p:spPr>
          <a:xfrm>
            <a:off x="5039678" y="1707727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вал 41"/>
          <p:cNvSpPr/>
          <p:nvPr/>
        </p:nvSpPr>
        <p:spPr>
          <a:xfrm>
            <a:off x="3838574" y="723900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Овал 54"/>
          <p:cNvSpPr/>
          <p:nvPr/>
        </p:nvSpPr>
        <p:spPr>
          <a:xfrm>
            <a:off x="7348221" y="690033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Овал 55"/>
          <p:cNvSpPr/>
          <p:nvPr/>
        </p:nvSpPr>
        <p:spPr>
          <a:xfrm>
            <a:off x="6147117" y="1673860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Овал 56"/>
          <p:cNvSpPr/>
          <p:nvPr/>
        </p:nvSpPr>
        <p:spPr>
          <a:xfrm>
            <a:off x="7348221" y="1673860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Овал 57"/>
          <p:cNvSpPr/>
          <p:nvPr/>
        </p:nvSpPr>
        <p:spPr>
          <a:xfrm>
            <a:off x="6147117" y="690033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486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Объект 2"/>
          <p:cNvSpPr txBox="1">
            <a:spLocks/>
          </p:cNvSpPr>
          <p:nvPr/>
        </p:nvSpPr>
        <p:spPr>
          <a:xfrm>
            <a:off x="1298894" y="517392"/>
            <a:ext cx="558800" cy="309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– 4 </a:t>
            </a:r>
            <a:endParaRPr lang="ru-RU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Объект 2"/>
          <p:cNvSpPr txBox="1">
            <a:spLocks/>
          </p:cNvSpPr>
          <p:nvPr/>
        </p:nvSpPr>
        <p:spPr>
          <a:xfrm>
            <a:off x="1298894" y="827114"/>
            <a:ext cx="4145280" cy="1278467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начале 20 века капитан парохода, следующего по реке Волга, получал в год 1800 рублей. А капитан корабля, следующего по реке Вятка, - на 1000 рублей меньше.  Помощник вятского капитана получал на 380 рублей меньше своего начальника. Месячный оклад матроса был на 24 рубля меньше месячного оклада помощника вятского капитана, а оклад кочегара – на 2 рубля больше оклада матроса. Сколько раз в месяц могли пообедать в кафе парохода матрос и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сколько </a:t>
            </a:r>
            <a:r>
              <a:rPr lang="ru-RU" sz="1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 кочегар,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обед на борту стоил 1 рубль с человека?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Объект 2"/>
          <p:cNvSpPr txBox="1">
            <a:spLocks/>
          </p:cNvSpPr>
          <p:nvPr/>
        </p:nvSpPr>
        <p:spPr>
          <a:xfrm>
            <a:off x="5935664" y="517392"/>
            <a:ext cx="558800" cy="309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– 4 </a:t>
            </a:r>
            <a:endParaRPr lang="ru-RU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Объект 2"/>
          <p:cNvSpPr txBox="1">
            <a:spLocks/>
          </p:cNvSpPr>
          <p:nvPr/>
        </p:nvSpPr>
        <p:spPr>
          <a:xfrm>
            <a:off x="5935664" y="827114"/>
            <a:ext cx="4214176" cy="127846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1837 году в Вятке плата за «денную работу» одному человеку с лошадью составляла 1руб.60 коп., а человеку без лошади в 2 раза меньше. На работу нанялись отец и сын, имя одну лошадь. Сколько денег они </a:t>
            </a: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заработают 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мае, если будут работать без </a:t>
            </a: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выходных? 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килограммов мяса они могли бы купить на эти деньги, если его цена </a:t>
            </a: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была 25 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коп. за </a:t>
            </a: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килограмм?</a:t>
            </a:r>
            <a:endParaRPr lang="ru-RU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5484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647</Words>
  <Application>Microsoft Office PowerPoint</Application>
  <PresentationFormat>Произвольный</PresentationFormat>
  <Paragraphs>28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25</cp:revision>
  <dcterms:created xsi:type="dcterms:W3CDTF">2024-05-01T19:08:21Z</dcterms:created>
  <dcterms:modified xsi:type="dcterms:W3CDTF">2024-05-11T13:11:48Z</dcterms:modified>
</cp:coreProperties>
</file>