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8" autoAdjust="0"/>
    <p:restoredTop sz="94660"/>
  </p:normalViewPr>
  <p:slideViewPr>
    <p:cSldViewPr snapToGrid="0">
      <p:cViewPr varScale="1">
        <p:scale>
          <a:sx n="94" d="100"/>
          <a:sy n="94" d="100"/>
        </p:scale>
        <p:origin x="70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2834-93BC-429E-A09C-49D11366B500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4163-DD5B-4915-B96A-A84316CCC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501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2834-93BC-429E-A09C-49D11366B500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4163-DD5B-4915-B96A-A84316CCC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58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2834-93BC-429E-A09C-49D11366B500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4163-DD5B-4915-B96A-A84316CCC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20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2834-93BC-429E-A09C-49D11366B500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4163-DD5B-4915-B96A-A84316CCC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460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2834-93BC-429E-A09C-49D11366B500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4163-DD5B-4915-B96A-A84316CCC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153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2834-93BC-429E-A09C-49D11366B500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4163-DD5B-4915-B96A-A84316CCC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53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2834-93BC-429E-A09C-49D11366B500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4163-DD5B-4915-B96A-A84316CCC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687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2834-93BC-429E-A09C-49D11366B500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4163-DD5B-4915-B96A-A84316CCC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2466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2834-93BC-429E-A09C-49D11366B500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4163-DD5B-4915-B96A-A84316CCC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237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2834-93BC-429E-A09C-49D11366B500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4163-DD5B-4915-B96A-A84316CCC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463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2834-93BC-429E-A09C-49D11366B500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4163-DD5B-4915-B96A-A84316CCC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294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42834-93BC-429E-A09C-49D11366B500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14163-DD5B-4915-B96A-A84316CCC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452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Группа 20"/>
          <p:cNvGrpSpPr/>
          <p:nvPr/>
        </p:nvGrpSpPr>
        <p:grpSpPr>
          <a:xfrm>
            <a:off x="1209040" y="335280"/>
            <a:ext cx="8971280" cy="5963920"/>
            <a:chOff x="1209040" y="335280"/>
            <a:chExt cx="7904480" cy="5059680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1209040" y="335280"/>
              <a:ext cx="3952240" cy="168656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9" name="Прямая соединительная линия 8"/>
            <p:cNvCxnSpPr>
              <a:stCxn id="7" idx="0"/>
              <a:endCxn id="7" idx="2"/>
            </p:cNvCxnSpPr>
            <p:nvPr/>
          </p:nvCxnSpPr>
          <p:spPr>
            <a:xfrm>
              <a:off x="3185160" y="335280"/>
              <a:ext cx="0" cy="16865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Прямоугольник 10"/>
            <p:cNvSpPr/>
            <p:nvPr/>
          </p:nvSpPr>
          <p:spPr>
            <a:xfrm>
              <a:off x="1209040" y="2021840"/>
              <a:ext cx="3952240" cy="168656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2" name="Прямая соединительная линия 11"/>
            <p:cNvCxnSpPr>
              <a:stCxn id="11" idx="0"/>
              <a:endCxn id="11" idx="2"/>
            </p:cNvCxnSpPr>
            <p:nvPr/>
          </p:nvCxnSpPr>
          <p:spPr>
            <a:xfrm>
              <a:off x="3185160" y="2021840"/>
              <a:ext cx="0" cy="16865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Прямоугольник 12"/>
            <p:cNvSpPr/>
            <p:nvPr/>
          </p:nvSpPr>
          <p:spPr>
            <a:xfrm>
              <a:off x="1209040" y="3708400"/>
              <a:ext cx="3952240" cy="168656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4" name="Прямая соединительная линия 13"/>
            <p:cNvCxnSpPr>
              <a:stCxn id="13" idx="0"/>
              <a:endCxn id="13" idx="2"/>
            </p:cNvCxnSpPr>
            <p:nvPr/>
          </p:nvCxnSpPr>
          <p:spPr>
            <a:xfrm>
              <a:off x="3185160" y="3708400"/>
              <a:ext cx="0" cy="16865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Прямоугольник 14"/>
            <p:cNvSpPr/>
            <p:nvPr/>
          </p:nvSpPr>
          <p:spPr>
            <a:xfrm>
              <a:off x="5161280" y="335280"/>
              <a:ext cx="3952240" cy="168656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6" name="Прямая соединительная линия 15"/>
            <p:cNvCxnSpPr>
              <a:stCxn id="15" idx="0"/>
              <a:endCxn id="15" idx="2"/>
            </p:cNvCxnSpPr>
            <p:nvPr/>
          </p:nvCxnSpPr>
          <p:spPr>
            <a:xfrm>
              <a:off x="7137400" y="335280"/>
              <a:ext cx="0" cy="16865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Прямоугольник 16"/>
            <p:cNvSpPr/>
            <p:nvPr/>
          </p:nvSpPr>
          <p:spPr>
            <a:xfrm>
              <a:off x="5161280" y="2021840"/>
              <a:ext cx="3952240" cy="168656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8" name="Прямая соединительная линия 17"/>
            <p:cNvCxnSpPr>
              <a:stCxn id="17" idx="0"/>
              <a:endCxn id="17" idx="2"/>
            </p:cNvCxnSpPr>
            <p:nvPr/>
          </p:nvCxnSpPr>
          <p:spPr>
            <a:xfrm>
              <a:off x="7137400" y="2021840"/>
              <a:ext cx="0" cy="16865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Прямоугольник 18"/>
            <p:cNvSpPr/>
            <p:nvPr/>
          </p:nvSpPr>
          <p:spPr>
            <a:xfrm>
              <a:off x="5161280" y="3708400"/>
              <a:ext cx="3952240" cy="168656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0" name="Прямая соединительная линия 19"/>
            <p:cNvCxnSpPr>
              <a:stCxn id="19" idx="0"/>
              <a:endCxn id="19" idx="2"/>
            </p:cNvCxnSpPr>
            <p:nvPr/>
          </p:nvCxnSpPr>
          <p:spPr>
            <a:xfrm>
              <a:off x="7137400" y="3708400"/>
              <a:ext cx="0" cy="16865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Овал 21"/>
          <p:cNvSpPr/>
          <p:nvPr/>
        </p:nvSpPr>
        <p:spPr>
          <a:xfrm>
            <a:off x="4425950" y="118194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5066030" y="265683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3838575" y="364066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5039678" y="465835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3812223" y="564218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4458812" y="5157893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9525318" y="690033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8297863" y="1673860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9525318" y="1673860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8297863" y="690033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6668769" y="3285065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6701631" y="5157893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9518808" y="466597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8291353" y="564980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8911590" y="3285065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963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20800" y="4443463"/>
            <a:ext cx="558800" cy="3097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– 1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Объект 2"/>
          <p:cNvSpPr txBox="1">
            <a:spLocks/>
          </p:cNvSpPr>
          <p:nvPr/>
        </p:nvSpPr>
        <p:spPr>
          <a:xfrm>
            <a:off x="1309370" y="4815996"/>
            <a:ext cx="4145280" cy="1215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5 лет, начиная с 1908 года, в Кирове было открыто 5 кинотеатров («Иллюзион», «Прогресс», «Модерн», «Одеон», «Колизей») Сколько кинотеатров открылось бы за 3 года, если бы они появлялись каждый год?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Объект 2"/>
          <p:cNvSpPr txBox="1">
            <a:spLocks/>
          </p:cNvSpPr>
          <p:nvPr/>
        </p:nvSpPr>
        <p:spPr>
          <a:xfrm>
            <a:off x="1298894" y="517392"/>
            <a:ext cx="558800" cy="30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– 3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Объект 2"/>
          <p:cNvSpPr txBox="1">
            <a:spLocks/>
          </p:cNvSpPr>
          <p:nvPr/>
        </p:nvSpPr>
        <p:spPr>
          <a:xfrm>
            <a:off x="1298894" y="827114"/>
            <a:ext cx="4145280" cy="12784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Кирове три особо охраняемые природные зоны: Ботанический сад, Заречный парк и Дендропарк. А всего парков в три раза больше. Сколько парков в Кирове?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Объект 2"/>
          <p:cNvSpPr txBox="1">
            <a:spLocks/>
          </p:cNvSpPr>
          <p:nvPr/>
        </p:nvSpPr>
        <p:spPr>
          <a:xfrm>
            <a:off x="1297940" y="2478114"/>
            <a:ext cx="558800" cy="30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– 2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Объект 2"/>
          <p:cNvSpPr txBox="1">
            <a:spLocks/>
          </p:cNvSpPr>
          <p:nvPr/>
        </p:nvSpPr>
        <p:spPr>
          <a:xfrm>
            <a:off x="1297940" y="2787836"/>
            <a:ext cx="4145280" cy="12784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1981 году Виктор Савиных стал пятидесятым советским космонавтом и сотым космонавтом планеты. Сколько космонавтов к этому времени было в зарубежных странах?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Объект 2"/>
          <p:cNvSpPr txBox="1">
            <a:spLocks/>
          </p:cNvSpPr>
          <p:nvPr/>
        </p:nvSpPr>
        <p:spPr>
          <a:xfrm>
            <a:off x="5957570" y="4443463"/>
            <a:ext cx="558800" cy="30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– 4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Объект 2"/>
          <p:cNvSpPr txBox="1">
            <a:spLocks/>
          </p:cNvSpPr>
          <p:nvPr/>
        </p:nvSpPr>
        <p:spPr>
          <a:xfrm>
            <a:off x="5946140" y="4815996"/>
            <a:ext cx="4145280" cy="1215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18-м веке вятский (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яранский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крестьянин Леонтий 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Шамшуренков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изобрел и сделал всего за три месяца «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самобеглую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коляску» - прототип первого автомобиля. За это изобретение ему стали выдавать на 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пропитание по 5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копеек в день. Сколько копеек талантливый изобретатель получал 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две недели? 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Объект 2"/>
          <p:cNvSpPr txBox="1">
            <a:spLocks/>
          </p:cNvSpPr>
          <p:nvPr/>
        </p:nvSpPr>
        <p:spPr>
          <a:xfrm>
            <a:off x="5935664" y="517392"/>
            <a:ext cx="558800" cy="30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– 2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Объект 2"/>
          <p:cNvSpPr txBox="1">
            <a:spLocks/>
          </p:cNvSpPr>
          <p:nvPr/>
        </p:nvSpPr>
        <p:spPr>
          <a:xfrm>
            <a:off x="5935664" y="827114"/>
            <a:ext cx="4145280" cy="12784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 природного заповедника «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Нургуш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насчитывается 90 видов мхов, а лишайников – на 4 вида больше. Сколько всего видов лишайников и мхов в этом заповеднике?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Объект 2"/>
          <p:cNvSpPr txBox="1">
            <a:spLocks/>
          </p:cNvSpPr>
          <p:nvPr/>
        </p:nvSpPr>
        <p:spPr>
          <a:xfrm>
            <a:off x="5934710" y="2478114"/>
            <a:ext cx="558800" cy="30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– 1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Объект 2"/>
          <p:cNvSpPr txBox="1">
            <a:spLocks/>
          </p:cNvSpPr>
          <p:nvPr/>
        </p:nvSpPr>
        <p:spPr>
          <a:xfrm>
            <a:off x="5934710" y="2787836"/>
            <a:ext cx="4145280" cy="12784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1935 году автопарк города состоял из 8 автобусов, на каждом из которых работало по два водителя. Сколько водителей автобусов было в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Кирове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710455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Группа 20"/>
          <p:cNvGrpSpPr/>
          <p:nvPr/>
        </p:nvGrpSpPr>
        <p:grpSpPr>
          <a:xfrm>
            <a:off x="1209040" y="335280"/>
            <a:ext cx="8971280" cy="5963920"/>
            <a:chOff x="1209040" y="335280"/>
            <a:chExt cx="7904480" cy="5059680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1209040" y="335280"/>
              <a:ext cx="3952240" cy="168656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9" name="Прямая соединительная линия 8"/>
            <p:cNvCxnSpPr>
              <a:stCxn id="7" idx="0"/>
              <a:endCxn id="7" idx="2"/>
            </p:cNvCxnSpPr>
            <p:nvPr/>
          </p:nvCxnSpPr>
          <p:spPr>
            <a:xfrm>
              <a:off x="3185160" y="335280"/>
              <a:ext cx="0" cy="16865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Прямоугольник 10"/>
            <p:cNvSpPr/>
            <p:nvPr/>
          </p:nvSpPr>
          <p:spPr>
            <a:xfrm>
              <a:off x="1209040" y="2021840"/>
              <a:ext cx="3952240" cy="168656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2" name="Прямая соединительная линия 11"/>
            <p:cNvCxnSpPr>
              <a:stCxn id="11" idx="0"/>
              <a:endCxn id="11" idx="2"/>
            </p:cNvCxnSpPr>
            <p:nvPr/>
          </p:nvCxnSpPr>
          <p:spPr>
            <a:xfrm>
              <a:off x="3185160" y="2021840"/>
              <a:ext cx="0" cy="16865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Прямоугольник 12"/>
            <p:cNvSpPr/>
            <p:nvPr/>
          </p:nvSpPr>
          <p:spPr>
            <a:xfrm>
              <a:off x="1209040" y="3708400"/>
              <a:ext cx="3952240" cy="168656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4" name="Прямая соединительная линия 13"/>
            <p:cNvCxnSpPr>
              <a:stCxn id="13" idx="0"/>
              <a:endCxn id="13" idx="2"/>
            </p:cNvCxnSpPr>
            <p:nvPr/>
          </p:nvCxnSpPr>
          <p:spPr>
            <a:xfrm>
              <a:off x="3185160" y="3708400"/>
              <a:ext cx="0" cy="16865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Прямоугольник 14"/>
            <p:cNvSpPr/>
            <p:nvPr/>
          </p:nvSpPr>
          <p:spPr>
            <a:xfrm>
              <a:off x="5161280" y="335280"/>
              <a:ext cx="3952240" cy="168656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6" name="Прямая соединительная линия 15"/>
            <p:cNvCxnSpPr>
              <a:stCxn id="15" idx="0"/>
              <a:endCxn id="15" idx="2"/>
            </p:cNvCxnSpPr>
            <p:nvPr/>
          </p:nvCxnSpPr>
          <p:spPr>
            <a:xfrm>
              <a:off x="7137400" y="335280"/>
              <a:ext cx="0" cy="16865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Прямоугольник 16"/>
            <p:cNvSpPr/>
            <p:nvPr/>
          </p:nvSpPr>
          <p:spPr>
            <a:xfrm>
              <a:off x="5161280" y="2021840"/>
              <a:ext cx="3952240" cy="168656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8" name="Прямая соединительная линия 17"/>
            <p:cNvCxnSpPr>
              <a:stCxn id="17" idx="0"/>
              <a:endCxn id="17" idx="2"/>
            </p:cNvCxnSpPr>
            <p:nvPr/>
          </p:nvCxnSpPr>
          <p:spPr>
            <a:xfrm>
              <a:off x="7137400" y="2021840"/>
              <a:ext cx="0" cy="16865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Прямоугольник 18"/>
            <p:cNvSpPr/>
            <p:nvPr/>
          </p:nvSpPr>
          <p:spPr>
            <a:xfrm>
              <a:off x="5161280" y="3708400"/>
              <a:ext cx="3952240" cy="168656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0" name="Прямая соединительная линия 19"/>
            <p:cNvCxnSpPr>
              <a:stCxn id="19" idx="0"/>
              <a:endCxn id="19" idx="2"/>
            </p:cNvCxnSpPr>
            <p:nvPr/>
          </p:nvCxnSpPr>
          <p:spPr>
            <a:xfrm>
              <a:off x="7137400" y="3708400"/>
              <a:ext cx="0" cy="16865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Овал 21"/>
          <p:cNvSpPr/>
          <p:nvPr/>
        </p:nvSpPr>
        <p:spPr>
          <a:xfrm>
            <a:off x="2183130" y="118194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9604059" y="723900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8376604" y="1707727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9023193" y="1223434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7468237" y="723900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6240782" y="1707727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5039678" y="4644812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3812223" y="562863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2857818" y="4644812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1630363" y="562863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Овал 58"/>
          <p:cNvSpPr/>
          <p:nvPr/>
        </p:nvSpPr>
        <p:spPr>
          <a:xfrm>
            <a:off x="2183130" y="3114885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5039678" y="265683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3838574" y="364066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5039678" y="364066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Овал 62"/>
          <p:cNvSpPr/>
          <p:nvPr/>
        </p:nvSpPr>
        <p:spPr>
          <a:xfrm>
            <a:off x="3838574" y="265683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Овал 63"/>
          <p:cNvSpPr/>
          <p:nvPr/>
        </p:nvSpPr>
        <p:spPr>
          <a:xfrm>
            <a:off x="5080002" y="723053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Овал 64"/>
          <p:cNvSpPr/>
          <p:nvPr/>
        </p:nvSpPr>
        <p:spPr>
          <a:xfrm>
            <a:off x="3852547" y="1706880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Овал 65"/>
          <p:cNvSpPr/>
          <p:nvPr/>
        </p:nvSpPr>
        <p:spPr>
          <a:xfrm>
            <a:off x="4499136" y="1222587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Овал 66"/>
          <p:cNvSpPr/>
          <p:nvPr/>
        </p:nvSpPr>
        <p:spPr>
          <a:xfrm>
            <a:off x="7429817" y="264413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Овал 67"/>
          <p:cNvSpPr/>
          <p:nvPr/>
        </p:nvSpPr>
        <p:spPr>
          <a:xfrm>
            <a:off x="6202362" y="362796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Овал 68"/>
          <p:cNvSpPr/>
          <p:nvPr/>
        </p:nvSpPr>
        <p:spPr>
          <a:xfrm>
            <a:off x="7429817" y="265683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Овал 69"/>
          <p:cNvSpPr/>
          <p:nvPr/>
        </p:nvSpPr>
        <p:spPr>
          <a:xfrm>
            <a:off x="6202362" y="364066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Овал 70"/>
          <p:cNvSpPr/>
          <p:nvPr/>
        </p:nvSpPr>
        <p:spPr>
          <a:xfrm>
            <a:off x="9574851" y="264413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Овал 71"/>
          <p:cNvSpPr/>
          <p:nvPr/>
        </p:nvSpPr>
        <p:spPr>
          <a:xfrm>
            <a:off x="8373747" y="362796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Овал 72"/>
          <p:cNvSpPr/>
          <p:nvPr/>
        </p:nvSpPr>
        <p:spPr>
          <a:xfrm>
            <a:off x="9574851" y="362796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Овал 73"/>
          <p:cNvSpPr/>
          <p:nvPr/>
        </p:nvSpPr>
        <p:spPr>
          <a:xfrm>
            <a:off x="8373747" y="264413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Овал 74"/>
          <p:cNvSpPr/>
          <p:nvPr/>
        </p:nvSpPr>
        <p:spPr>
          <a:xfrm>
            <a:off x="9604059" y="4644812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Овал 75"/>
          <p:cNvSpPr/>
          <p:nvPr/>
        </p:nvSpPr>
        <p:spPr>
          <a:xfrm>
            <a:off x="8376604" y="562863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Овал 76"/>
          <p:cNvSpPr/>
          <p:nvPr/>
        </p:nvSpPr>
        <p:spPr>
          <a:xfrm>
            <a:off x="9023193" y="514434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Овал 77"/>
          <p:cNvSpPr/>
          <p:nvPr/>
        </p:nvSpPr>
        <p:spPr>
          <a:xfrm>
            <a:off x="7432674" y="4644812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Овал 78"/>
          <p:cNvSpPr/>
          <p:nvPr/>
        </p:nvSpPr>
        <p:spPr>
          <a:xfrm>
            <a:off x="6205219" y="562863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Овал 79"/>
          <p:cNvSpPr/>
          <p:nvPr/>
        </p:nvSpPr>
        <p:spPr>
          <a:xfrm>
            <a:off x="6851808" y="514434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718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20800" y="4443463"/>
            <a:ext cx="558800" cy="3097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– 3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Объект 2"/>
          <p:cNvSpPr txBox="1">
            <a:spLocks/>
          </p:cNvSpPr>
          <p:nvPr/>
        </p:nvSpPr>
        <p:spPr>
          <a:xfrm>
            <a:off x="1309370" y="4815996"/>
            <a:ext cx="4145280" cy="1215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описи 1601 в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Трифоновом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монастыре было 23 печатных книги, а рукописных на 88 книг больше. Сколько всего книг было в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Трифоновом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монастыре в 1601 году? </a:t>
            </a:r>
          </a:p>
        </p:txBody>
      </p:sp>
      <p:sp>
        <p:nvSpPr>
          <p:cNvPr id="35" name="Объект 2"/>
          <p:cNvSpPr txBox="1">
            <a:spLocks/>
          </p:cNvSpPr>
          <p:nvPr/>
        </p:nvSpPr>
        <p:spPr>
          <a:xfrm>
            <a:off x="1298894" y="517392"/>
            <a:ext cx="558800" cy="30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– 2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Объект 2"/>
          <p:cNvSpPr txBox="1">
            <a:spLocks/>
          </p:cNvSpPr>
          <p:nvPr/>
        </p:nvSpPr>
        <p:spPr>
          <a:xfrm>
            <a:off x="1298894" y="827114"/>
            <a:ext cx="4145280" cy="12784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1837 году в Вятке плата за «Денную работу» одному человеку с лошадью составляла 1руб.60 коп., а человеку без лошади в 2 раза меньше. Сколько денег они заработают за день вместе?</a:t>
            </a:r>
          </a:p>
        </p:txBody>
      </p:sp>
      <p:sp>
        <p:nvSpPr>
          <p:cNvPr id="37" name="Объект 2"/>
          <p:cNvSpPr txBox="1">
            <a:spLocks/>
          </p:cNvSpPr>
          <p:nvPr/>
        </p:nvSpPr>
        <p:spPr>
          <a:xfrm>
            <a:off x="1297940" y="2478114"/>
            <a:ext cx="558800" cy="30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– 4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Объект 2"/>
          <p:cNvSpPr txBox="1">
            <a:spLocks/>
          </p:cNvSpPr>
          <p:nvPr/>
        </p:nvSpPr>
        <p:spPr>
          <a:xfrm>
            <a:off x="1297940" y="2787836"/>
            <a:ext cx="4145280" cy="127846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Выхухоль, одно из животных, находящихся под угрозой исчезновения и обитающих в Кировской области, за 3 года способна принести потомство – 15 детенышей. За какое количество лет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выхухоль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принесет потомство в 20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детёнышей?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Объект 2"/>
          <p:cNvSpPr txBox="1">
            <a:spLocks/>
          </p:cNvSpPr>
          <p:nvPr/>
        </p:nvSpPr>
        <p:spPr>
          <a:xfrm>
            <a:off x="5957570" y="4443463"/>
            <a:ext cx="558800" cy="30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– 3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Объект 2"/>
          <p:cNvSpPr txBox="1">
            <a:spLocks/>
          </p:cNvSpPr>
          <p:nvPr/>
        </p:nvSpPr>
        <p:spPr>
          <a:xfrm>
            <a:off x="5946140" y="4815996"/>
            <a:ext cx="4145280" cy="121565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90-е годы прошлого века в Кирове стакан томатного сока стоил 10 копеек, стакан виноградного сока – на 2 копейки дороже томатного, а булочка с повидлом – на 5 копеек дешевле стакана виноградного сока. Сколько стоил стаканчик кировского мороженого, если заплатить за него надо было в 2 раза больше, чем за булочку?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Объект 2"/>
          <p:cNvSpPr txBox="1">
            <a:spLocks/>
          </p:cNvSpPr>
          <p:nvPr/>
        </p:nvSpPr>
        <p:spPr>
          <a:xfrm>
            <a:off x="5935664" y="517392"/>
            <a:ext cx="558800" cy="30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– 3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Объект 2"/>
          <p:cNvSpPr txBox="1">
            <a:spLocks/>
          </p:cNvSpPr>
          <p:nvPr/>
        </p:nvSpPr>
        <p:spPr>
          <a:xfrm>
            <a:off x="5935664" y="827114"/>
            <a:ext cx="4145280" cy="12784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плану 1784 года в Вятке насчитывалось 14 улиц и 2 площади, к 1812 году улиц стало на 21 больше, а площадей в 3 раза больше. Сколько улиц и сколько площадей стало в Вятке в 1812?</a:t>
            </a:r>
          </a:p>
        </p:txBody>
      </p:sp>
      <p:sp>
        <p:nvSpPr>
          <p:cNvPr id="43" name="Объект 2"/>
          <p:cNvSpPr txBox="1">
            <a:spLocks/>
          </p:cNvSpPr>
          <p:nvPr/>
        </p:nvSpPr>
        <p:spPr>
          <a:xfrm>
            <a:off x="5934710" y="2478114"/>
            <a:ext cx="558800" cy="30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– 4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Объект 2"/>
          <p:cNvSpPr txBox="1">
            <a:spLocks/>
          </p:cNvSpPr>
          <p:nvPr/>
        </p:nvSpPr>
        <p:spPr>
          <a:xfrm>
            <a:off x="5934710" y="2787836"/>
            <a:ext cx="4145280" cy="127846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Вятская семья, путешествую на борту вятского теплохода в начале 20 века, заказала завтрак для каждого члена семьи, который состоял из чая (40 коп.) и пирожного (30коп.) Всего заплатили 2 руб. 80 коп. Сколько человек в этой семье?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610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209040" y="335280"/>
            <a:ext cx="4485640" cy="198797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>
            <a:stCxn id="7" idx="0"/>
            <a:endCxn id="7" idx="2"/>
          </p:cNvCxnSpPr>
          <p:nvPr/>
        </p:nvCxnSpPr>
        <p:spPr>
          <a:xfrm>
            <a:off x="3451860" y="335280"/>
            <a:ext cx="0" cy="198797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5694680" y="335280"/>
            <a:ext cx="4485640" cy="198797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>
            <a:stCxn id="15" idx="0"/>
            <a:endCxn id="15" idx="2"/>
          </p:cNvCxnSpPr>
          <p:nvPr/>
        </p:nvCxnSpPr>
        <p:spPr>
          <a:xfrm>
            <a:off x="7937500" y="335280"/>
            <a:ext cx="0" cy="198797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Овал 24"/>
          <p:cNvSpPr/>
          <p:nvPr/>
        </p:nvSpPr>
        <p:spPr>
          <a:xfrm>
            <a:off x="2796858" y="729403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1569403" y="1713230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2215992" y="1228937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9525318" y="690033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8324214" y="1673860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9525318" y="1673860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8324214" y="690033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5039678" y="723900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3838574" y="1707727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5039678" y="1707727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3838574" y="723900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7348221" y="690033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6147117" y="1673860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7348221" y="1673860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6147117" y="690033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8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Объект 2"/>
          <p:cNvSpPr txBox="1">
            <a:spLocks/>
          </p:cNvSpPr>
          <p:nvPr/>
        </p:nvSpPr>
        <p:spPr>
          <a:xfrm>
            <a:off x="1298894" y="517392"/>
            <a:ext cx="558800" cy="30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– 4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Объект 2"/>
          <p:cNvSpPr txBox="1">
            <a:spLocks/>
          </p:cNvSpPr>
          <p:nvPr/>
        </p:nvSpPr>
        <p:spPr>
          <a:xfrm>
            <a:off x="1298894" y="827114"/>
            <a:ext cx="4145280" cy="127846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 озера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Чваниха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10 гектаров, площадь озера Орловское – на 53 гектара больше, а площадь озера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Акшубень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на 12 гектаров больше площади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Чванихи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Орловского вместе взятых. Какова площадь озера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Акшубень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Объект 2"/>
          <p:cNvSpPr txBox="1">
            <a:spLocks/>
          </p:cNvSpPr>
          <p:nvPr/>
        </p:nvSpPr>
        <p:spPr>
          <a:xfrm>
            <a:off x="5935664" y="517392"/>
            <a:ext cx="558800" cy="30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– 4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Объект 2"/>
          <p:cNvSpPr txBox="1">
            <a:spLocks/>
          </p:cNvSpPr>
          <p:nvPr/>
        </p:nvSpPr>
        <p:spPr>
          <a:xfrm>
            <a:off x="5935664" y="827114"/>
            <a:ext cx="4145280" cy="12784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начале 20-го века кружевница, усердно работая, могла в 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месяц сплести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кружева на 6 рублей. Сколько месяцев пришлось бы работать 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мастерице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чтобы купить диван за 18 рублей? Умывальник за 24 рубля? Письменный стол за 60 рублей? </a:t>
            </a:r>
          </a:p>
        </p:txBody>
      </p:sp>
    </p:spTree>
    <p:extLst>
      <p:ext uri="{BB962C8B-B14F-4D97-AF65-F5344CB8AC3E}">
        <p14:creationId xmlns:p14="http://schemas.microsoft.com/office/powerpoint/2010/main" val="86548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572</Words>
  <Application>Microsoft Office PowerPoint</Application>
  <PresentationFormat>Широкоэкранный</PresentationFormat>
  <Paragraphs>28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11</cp:revision>
  <dcterms:created xsi:type="dcterms:W3CDTF">2024-05-01T19:08:21Z</dcterms:created>
  <dcterms:modified xsi:type="dcterms:W3CDTF">2024-05-07T18:56:21Z</dcterms:modified>
</cp:coreProperties>
</file>