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7" d="100"/>
          <a:sy n="157" d="100"/>
        </p:scale>
        <p:origin x="39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7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7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0" y="0"/>
            <a:ext cx="8072280" cy="6857640"/>
          </a:xfrm>
          <a:prstGeom prst="rect">
            <a:avLst/>
          </a:prstGeom>
          <a:ln w="0">
            <a:noFill/>
          </a:ln>
        </p:spPr>
      </p:pic>
      <p:pic>
        <p:nvPicPr>
          <p:cNvPr id="11" name="Рисунок 8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75520" y="0"/>
            <a:ext cx="1507320" cy="6857640"/>
          </a:xfrm>
          <a:prstGeom prst="rect">
            <a:avLst/>
          </a:prstGeom>
          <a:ln w="0">
            <a:noFill/>
          </a:ln>
        </p:spPr>
      </p:pic>
      <p:pic>
        <p:nvPicPr>
          <p:cNvPr id="2" name="Рисунок 9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2840" y="0"/>
            <a:ext cx="1507320" cy="6857640"/>
          </a:xfrm>
          <a:prstGeom prst="rect">
            <a:avLst/>
          </a:prstGeom>
          <a:ln w="0">
            <a:noFill/>
          </a:ln>
        </p:spPr>
      </p:pic>
      <p:pic>
        <p:nvPicPr>
          <p:cNvPr id="3" name="Рисунок 10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90880" y="0"/>
            <a:ext cx="1098720" cy="6857640"/>
          </a:xfrm>
          <a:prstGeom prst="rect">
            <a:avLst/>
          </a:prstGeom>
          <a:ln w="0"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3FAFAD79-772E-4195-8FEC-6A9964316375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16.09.2024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645F4E9-D5AD-4246-92E2-B1BCB5EEEE4F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0" y="0"/>
            <a:ext cx="12191760" cy="6857640"/>
          </a:xfrm>
          <a:prstGeom prst="rect">
            <a:avLst/>
          </a:prstGeom>
          <a:ln w="0">
            <a:noFill/>
          </a:ln>
        </p:spPr>
      </p:pic>
      <p:sp>
        <p:nvSpPr>
          <p:cNvPr id="9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Рисунок 7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0" y="0"/>
            <a:ext cx="8072280" cy="6857640"/>
          </a:xfrm>
          <a:prstGeom prst="rect">
            <a:avLst/>
          </a:prstGeom>
          <a:ln w="0">
            <a:noFill/>
          </a:ln>
        </p:spPr>
      </p:pic>
      <p:pic>
        <p:nvPicPr>
          <p:cNvPr id="47" name="Рисунок 8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75520" y="0"/>
            <a:ext cx="1507320" cy="6857640"/>
          </a:xfrm>
          <a:prstGeom prst="rect">
            <a:avLst/>
          </a:prstGeom>
          <a:ln w="0">
            <a:noFill/>
          </a:ln>
        </p:spPr>
      </p:pic>
      <p:pic>
        <p:nvPicPr>
          <p:cNvPr id="48" name="Рисунок 9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2840" y="0"/>
            <a:ext cx="1507320" cy="6857640"/>
          </a:xfrm>
          <a:prstGeom prst="rect">
            <a:avLst/>
          </a:prstGeom>
          <a:ln w="0">
            <a:noFill/>
          </a:ln>
        </p:spPr>
      </p:pic>
      <p:pic>
        <p:nvPicPr>
          <p:cNvPr id="49" name="Рисунок 10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90880" y="0"/>
            <a:ext cx="1098720" cy="6857640"/>
          </a:xfrm>
          <a:prstGeom prst="rect">
            <a:avLst/>
          </a:prstGeom>
          <a:ln w="0">
            <a:noFill/>
          </a:ln>
        </p:spPr>
      </p:pic>
      <p:sp>
        <p:nvSpPr>
          <p:cNvPr id="50" name="PlaceHolder 1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DCFB3C0-DC83-4695-BDF1-8CF4113FE7D1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16.09.2024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784DBEB-C1EA-4B77-80CA-300DF5B04F37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5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Рисунок 7"/>
          <p:cNvPicPr/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60" y="0"/>
            <a:ext cx="8072280" cy="6857640"/>
          </a:xfrm>
          <a:prstGeom prst="rect">
            <a:avLst/>
          </a:prstGeom>
          <a:ln w="0">
            <a:noFill/>
          </a:ln>
        </p:spPr>
      </p:pic>
      <p:pic>
        <p:nvPicPr>
          <p:cNvPr id="92" name="Рисунок 8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8075520" y="0"/>
            <a:ext cx="1507320" cy="6857640"/>
          </a:xfrm>
          <a:prstGeom prst="rect">
            <a:avLst/>
          </a:prstGeom>
          <a:ln w="0">
            <a:noFill/>
          </a:ln>
        </p:spPr>
      </p:pic>
      <p:pic>
        <p:nvPicPr>
          <p:cNvPr id="93" name="Рисунок 9"/>
          <p:cNvPicPr/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2840" y="0"/>
            <a:ext cx="1507320" cy="6857640"/>
          </a:xfrm>
          <a:prstGeom prst="rect">
            <a:avLst/>
          </a:prstGeom>
          <a:ln w="0">
            <a:noFill/>
          </a:ln>
        </p:spPr>
      </p:pic>
      <p:pic>
        <p:nvPicPr>
          <p:cNvPr id="94" name="Рисунок 10"/>
          <p:cNvPicPr/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1090880" y="0"/>
            <a:ext cx="1098720" cy="6857640"/>
          </a:xfrm>
          <a:prstGeom prst="rect">
            <a:avLst/>
          </a:prstGeom>
          <a:ln w="0">
            <a:noFill/>
          </a:ln>
        </p:spPr>
      </p:pic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b="0" strike="noStrike" spc="-1">
                <a:solidFill>
                  <a:srgbClr val="000000"/>
                </a:solidFill>
                <a:latin typeface="Calibri Light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ru-RU" sz="28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97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212BA15-1C1E-4D5F-A883-EC4E1F49490E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16.09.2024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99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46065E3-8154-4085-94F9-B52F127FB5B1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Заголовок 1"/>
          <p:cNvSpPr txBox="1"/>
          <p:nvPr/>
        </p:nvSpPr>
        <p:spPr>
          <a:xfrm>
            <a:off x="1698120" y="1920240"/>
            <a:ext cx="10355400" cy="44546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90000"/>
              </a:lnSpc>
            </a:pPr>
            <a:r>
              <a:t/>
            </a:r>
            <a:br/>
            <a:r>
              <a:t/>
            </a:r>
            <a:br/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7" name="Подзаголовок 2"/>
          <p:cNvSpPr txBox="1"/>
          <p:nvPr/>
        </p:nvSpPr>
        <p:spPr>
          <a:xfrm>
            <a:off x="928080" y="145800"/>
            <a:ext cx="11125800" cy="336600"/>
          </a:xfrm>
          <a:prstGeom prst="rect">
            <a:avLst/>
          </a:prstGeom>
          <a:noFill/>
          <a:ln w="0">
            <a:noFill/>
          </a:ln>
        </p:spPr>
        <p:txBody>
          <a:bodyPr>
            <a:no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  <p:sp>
        <p:nvSpPr>
          <p:cNvPr id="138" name="Прямоугольник 3"/>
          <p:cNvSpPr/>
          <p:nvPr/>
        </p:nvSpPr>
        <p:spPr>
          <a:xfrm>
            <a:off x="1881000" y="1084320"/>
            <a:ext cx="10564560" cy="3024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lang="ru-RU" sz="6000" b="1" strike="noStrike" spc="-1">
                <a:solidFill>
                  <a:srgbClr val="002060"/>
                </a:solidFill>
                <a:latin typeface="Times New Roman"/>
                <a:ea typeface="Calibri"/>
              </a:rPr>
              <a:t>«Формирование читательской грамотности младших школьников»</a:t>
            </a:r>
            <a:endParaRPr lang="ru-RU" sz="6000" b="0" strike="noStrike" spc="-1">
              <a:latin typeface="XO Oriel"/>
            </a:endParaRPr>
          </a:p>
        </p:txBody>
      </p:sp>
      <p:sp>
        <p:nvSpPr>
          <p:cNvPr id="139" name="Прямоугольник 4"/>
          <p:cNvSpPr/>
          <p:nvPr/>
        </p:nvSpPr>
        <p:spPr>
          <a:xfrm>
            <a:off x="6949440" y="5199120"/>
            <a:ext cx="4693680" cy="1105560"/>
          </a:xfrm>
          <a:prstGeom prst="rect">
            <a:avLst/>
          </a:prstGeom>
          <a:solidFill>
            <a:srgbClr val="FFFFFF"/>
          </a:solidFill>
          <a:ln>
            <a:solidFill>
              <a:srgbClr val="5B9BD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Учитель начальных классов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 КОГОБУ СШ с УИОП  пгт Пижанка 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000000"/>
                </a:solidFill>
                <a:latin typeface="Calibri"/>
              </a:rPr>
              <a:t> Старикова Наталья Николаевна</a:t>
            </a:r>
            <a:endParaRPr lang="ru-RU" sz="18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Заголовок 1"/>
          <p:cNvSpPr txBox="1"/>
          <p:nvPr/>
        </p:nvSpPr>
        <p:spPr>
          <a:xfrm>
            <a:off x="916560" y="489240"/>
            <a:ext cx="108658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385623"/>
                </a:solidFill>
                <a:latin typeface="Times New Roman"/>
              </a:rPr>
              <a:t>Найди и прочитай 6 слов, начинающихся с буквы «А» 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9" name="Объект 2"/>
          <p:cNvSpPr txBox="1"/>
          <p:nvPr/>
        </p:nvSpPr>
        <p:spPr>
          <a:xfrm>
            <a:off x="1563120" y="2202480"/>
            <a:ext cx="10733040" cy="1291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АПТЕКАНАНАСТРАКРОБАТЛАСФАЛЬТ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 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0" name="Объект 2"/>
          <p:cNvSpPr/>
          <p:nvPr/>
        </p:nvSpPr>
        <p:spPr>
          <a:xfrm>
            <a:off x="1380240" y="3196800"/>
            <a:ext cx="10515240" cy="377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400" b="1" strike="noStrike" spc="-1">
                <a:solidFill>
                  <a:srgbClr val="203864"/>
                </a:solidFill>
                <a:latin typeface="Times New Roman"/>
              </a:rPr>
              <a:t> </a:t>
            </a:r>
            <a:r>
              <a:rPr lang="ru-RU" sz="4400" b="1" strike="noStrike" spc="-1">
                <a:solidFill>
                  <a:srgbClr val="C00000"/>
                </a:solidFill>
                <a:latin typeface="Times New Roman"/>
              </a:rPr>
              <a:t>АПТЕКА        АНАНАС          АСТРА    АКРОБАТ         АТЛАС         АСФАЛЬТ</a:t>
            </a:r>
            <a:endParaRPr lang="ru-RU" sz="4400" b="0" strike="noStrike" spc="-1">
              <a:latin typeface="XO Orie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Заголовок 1"/>
          <p:cNvSpPr txBox="1"/>
          <p:nvPr/>
        </p:nvSpPr>
        <p:spPr>
          <a:xfrm>
            <a:off x="916560" y="489240"/>
            <a:ext cx="108658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385623"/>
                </a:solidFill>
                <a:latin typeface="Times New Roman"/>
              </a:rPr>
              <a:t>Прочитай слова без лишнего слога 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2" name="Объект 2"/>
          <p:cNvSpPr txBox="1"/>
          <p:nvPr/>
        </p:nvSpPr>
        <p:spPr>
          <a:xfrm>
            <a:off x="1380240" y="1859760"/>
            <a:ext cx="10733040" cy="1291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 lnSpcReduction="10000"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тюсалень  леонапард  лягушлика  дязател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    инжидюк   кастфурюля   скотывородка  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Объект 2"/>
          <p:cNvSpPr/>
          <p:nvPr/>
        </p:nvSpPr>
        <p:spPr>
          <a:xfrm>
            <a:off x="1380240" y="3196800"/>
            <a:ext cx="10515240" cy="377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400" b="1" strike="noStrike" spc="-1">
                <a:solidFill>
                  <a:srgbClr val="203864"/>
                </a:solidFill>
                <a:latin typeface="Times New Roman"/>
              </a:rPr>
              <a:t> </a:t>
            </a:r>
            <a:r>
              <a:rPr lang="ru-RU" sz="4400" b="1" strike="noStrike" spc="-1">
                <a:solidFill>
                  <a:srgbClr val="C00000"/>
                </a:solidFill>
                <a:latin typeface="Times New Roman"/>
              </a:rPr>
              <a:t>ТЮЛЕНЬ     ЛЕОПАРД      ЛЯГУШКА </a:t>
            </a:r>
            <a:endParaRPr lang="ru-RU" sz="4400" b="0" strike="noStrike" spc="-1">
              <a:latin typeface="XO Orie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400" b="1" strike="noStrike" spc="-1">
                <a:solidFill>
                  <a:srgbClr val="C00000"/>
                </a:solidFill>
                <a:latin typeface="Times New Roman"/>
              </a:rPr>
              <a:t>    ДЯТЕЛ        ИНДЮК      КАСТРЮЛЯ</a:t>
            </a:r>
            <a:endParaRPr lang="ru-RU" sz="4400" b="0" strike="noStrike" spc="-1">
              <a:latin typeface="XO Orie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400" b="1" strike="noStrike" spc="-1">
                <a:solidFill>
                  <a:srgbClr val="C00000"/>
                </a:solidFill>
                <a:latin typeface="Times New Roman"/>
              </a:rPr>
              <a:t>                    СКОВОРОДКА</a:t>
            </a:r>
            <a:endParaRPr lang="ru-RU" sz="4400" b="0" strike="noStrike" spc="-1">
              <a:latin typeface="XO Orie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Заголовок 1"/>
          <p:cNvSpPr txBox="1"/>
          <p:nvPr/>
        </p:nvSpPr>
        <p:spPr>
          <a:xfrm>
            <a:off x="916560" y="558720"/>
            <a:ext cx="108658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385623"/>
                </a:solidFill>
                <a:latin typeface="Times New Roman"/>
              </a:rPr>
              <a:t>В каждой строчке найди 4 слова 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5" name="Объект 2"/>
          <p:cNvSpPr txBox="1"/>
          <p:nvPr/>
        </p:nvSpPr>
        <p:spPr>
          <a:xfrm>
            <a:off x="1380240" y="2364840"/>
            <a:ext cx="10733040" cy="12916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ркошкатигрппедкенгурунблраепетухимтоьлб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6" name="Объект 2"/>
          <p:cNvSpPr/>
          <p:nvPr/>
        </p:nvSpPr>
        <p:spPr>
          <a:xfrm>
            <a:off x="1380240" y="3458160"/>
            <a:ext cx="10515240" cy="37702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400" b="1" strike="noStrike" spc="-1">
                <a:solidFill>
                  <a:srgbClr val="203864"/>
                </a:solidFill>
                <a:latin typeface="Times New Roman"/>
              </a:rPr>
              <a:t> </a:t>
            </a:r>
            <a:r>
              <a:rPr lang="ru-RU" sz="4400" b="1" strike="noStrike" spc="-1">
                <a:solidFill>
                  <a:srgbClr val="C00000"/>
                </a:solidFill>
                <a:latin typeface="Times New Roman"/>
              </a:rPr>
              <a:t>КОШКА    ТИГР    КЕНГУРУ    ПЕТУХ</a:t>
            </a:r>
            <a:endParaRPr lang="ru-RU" sz="4400" b="0" strike="noStrike" spc="-1">
              <a:latin typeface="XO Oriel"/>
            </a:endParaRPr>
          </a:p>
          <a:p>
            <a:pPr>
              <a:lnSpc>
                <a:spcPct val="10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Заголовок 1"/>
          <p:cNvSpPr txBox="1"/>
          <p:nvPr/>
        </p:nvSpPr>
        <p:spPr>
          <a:xfrm>
            <a:off x="1099440" y="585000"/>
            <a:ext cx="108658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385623"/>
                </a:solidFill>
                <a:latin typeface="Times New Roman"/>
              </a:rPr>
              <a:t>Слово упало и разлетелось на кусочки. Помогите - вновь из букв его сложите: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8" name="Объект 2"/>
          <p:cNvSpPr txBox="1"/>
          <p:nvPr/>
        </p:nvSpPr>
        <p:spPr>
          <a:xfrm>
            <a:off x="1598040" y="2251800"/>
            <a:ext cx="10733040" cy="4492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оядлео              лушкяга             змлнеякиа       фрноаь             сзтекроа             пиодмор сзакка              еубинчке             пдосонулх  кхнуя                склоьуса             сжнниека птальо              иукгшри             бдлеуьзор алатс                 мреавуй              согеивнк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Объект 2"/>
          <p:cNvSpPr txBox="1"/>
          <p:nvPr/>
        </p:nvSpPr>
        <p:spPr>
          <a:xfrm>
            <a:off x="1598040" y="1877040"/>
            <a:ext cx="10733040" cy="449280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C00000"/>
                </a:solidFill>
                <a:latin typeface="Times New Roman"/>
              </a:rPr>
              <a:t>одеяло              лягушка              земляника       фонарь             стрекоза              помидор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C00000"/>
                </a:solidFill>
                <a:latin typeface="Times New Roman"/>
              </a:rPr>
              <a:t>сказка              бубенчик              подсолнух  кухня                сосулька              снежинка пальто              игрушка              бульдозер                             атлас                 муравей               снеговик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0" name="Заголовок 3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Заголовок 1"/>
          <p:cNvSpPr txBox="1"/>
          <p:nvPr/>
        </p:nvSpPr>
        <p:spPr>
          <a:xfrm>
            <a:off x="1012320" y="24116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strike="noStrike" spc="-1">
                <a:solidFill>
                  <a:srgbClr val="2F5597"/>
                </a:solidFill>
                <a:latin typeface="Miama Nueva"/>
              </a:rPr>
              <a:t>Задания для 2 класса </a:t>
            </a:r>
            <a:r>
              <a:t/>
            </a:r>
            <a:br/>
            <a:r>
              <a:rPr lang="ru-RU" sz="5400" b="1" strike="noStrike" spc="-1">
                <a:solidFill>
                  <a:srgbClr val="2F5597"/>
                </a:solidFill>
                <a:latin typeface="Miama Nueva"/>
              </a:rPr>
              <a:t>(на уровне предложения)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Заголовок 1"/>
          <p:cNvSpPr txBox="1"/>
          <p:nvPr/>
        </p:nvSpPr>
        <p:spPr>
          <a:xfrm>
            <a:off x="916560" y="558720"/>
            <a:ext cx="108658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385623"/>
                </a:solidFill>
                <a:latin typeface="Times New Roman"/>
              </a:rPr>
              <a:t>Читай предложения наоборот справа налево: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3" name="Объект 2"/>
          <p:cNvSpPr txBox="1"/>
          <p:nvPr/>
        </p:nvSpPr>
        <p:spPr>
          <a:xfrm>
            <a:off x="1458720" y="1964160"/>
            <a:ext cx="10733040" cy="1910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40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Вомод хашырк ан илсивоп икьлусос еикьненот икниженс еиконидо тюадап абен огонрумсап с яьтсил еинделсоп илетселбаз зёреб яьчус ан  имактеном имытолоз 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Объект 2"/>
          <p:cNvSpPr/>
          <p:nvPr/>
        </p:nvSpPr>
        <p:spPr>
          <a:xfrm>
            <a:off x="1458720" y="3875400"/>
            <a:ext cx="10733040" cy="1910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fontScale="940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700" b="1" strike="noStrike" spc="-1">
                <a:solidFill>
                  <a:srgbClr val="C00000"/>
                </a:solidFill>
                <a:latin typeface="Times New Roman"/>
              </a:rPr>
              <a:t>Золотыми монетками на сучьях берез заблестели последние листья, с пасмурного неба падают одинокие снежинки, тоненькие сосульки повисли на крышах домов.</a:t>
            </a:r>
            <a:endParaRPr lang="ru-RU" sz="3700" b="0" strike="noStrike" spc="-1">
              <a:latin typeface="XO Orie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37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Заголовок 1"/>
          <p:cNvSpPr txBox="1"/>
          <p:nvPr/>
        </p:nvSpPr>
        <p:spPr>
          <a:xfrm>
            <a:off x="916560" y="345960"/>
            <a:ext cx="108658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385623"/>
                </a:solidFill>
                <a:latin typeface="Times New Roman"/>
              </a:rPr>
              <a:t>Прочитай поговорку правильно (сосредоточься на смысле поговорки):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6" name="Объект 2"/>
          <p:cNvSpPr txBox="1"/>
          <p:nvPr/>
        </p:nvSpPr>
        <p:spPr>
          <a:xfrm>
            <a:off x="1545840" y="1818000"/>
            <a:ext cx="10733040" cy="1910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Труд портит, а лень - кормит. 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За одним зайцем погонишься – двух поймаешь. 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Один раз отмерь – семь раз отрежь.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7" name="Объект 2"/>
          <p:cNvSpPr/>
          <p:nvPr/>
        </p:nvSpPr>
        <p:spPr>
          <a:xfrm>
            <a:off x="1484640" y="3728880"/>
            <a:ext cx="11037600" cy="27079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700" b="1" strike="noStrike" spc="-1">
                <a:solidFill>
                  <a:srgbClr val="C00000"/>
                </a:solidFill>
                <a:latin typeface="Times New Roman"/>
              </a:rPr>
              <a:t>Труд кормит, а лень - портит. </a:t>
            </a:r>
            <a:endParaRPr lang="ru-RU" sz="3700" b="0" strike="noStrike" spc="-1">
              <a:latin typeface="XO Orie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700" b="1" strike="noStrike" spc="-1">
                <a:solidFill>
                  <a:srgbClr val="C00000"/>
                </a:solidFill>
                <a:latin typeface="Times New Roman"/>
              </a:rPr>
              <a:t>За двумя зайцами погонишься – ни одного не поймаешь. </a:t>
            </a:r>
            <a:endParaRPr lang="ru-RU" sz="3700" b="0" strike="noStrike" spc="-1">
              <a:latin typeface="XO Orie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700" b="1" strike="noStrike" spc="-1">
                <a:solidFill>
                  <a:srgbClr val="C00000"/>
                </a:solidFill>
                <a:latin typeface="Times New Roman"/>
              </a:rPr>
              <a:t>Семь раз отмерь – один раз отрежь.</a:t>
            </a:r>
            <a:endParaRPr lang="ru-RU" sz="3700" b="0" strike="noStrike" spc="-1">
              <a:latin typeface="XO Orie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37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Заголовок 1"/>
          <p:cNvSpPr txBox="1"/>
          <p:nvPr/>
        </p:nvSpPr>
        <p:spPr>
          <a:xfrm>
            <a:off x="916560" y="293760"/>
            <a:ext cx="108658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2000"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385623"/>
                </a:solidFill>
                <a:latin typeface="Times New Roman"/>
              </a:rPr>
              <a:t>Одна буква изменила смысл всей пословицы, найди ошибку и прочитай правильно. 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9" name="Объект 2"/>
          <p:cNvSpPr txBox="1"/>
          <p:nvPr/>
        </p:nvSpPr>
        <p:spPr>
          <a:xfrm>
            <a:off x="1667520" y="1888560"/>
            <a:ext cx="10733040" cy="1910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По печи узнают человека. 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Терпенье и прут всё перетрут. 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Здоровому - грач не нужен. 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Объект 2"/>
          <p:cNvSpPr/>
          <p:nvPr/>
        </p:nvSpPr>
        <p:spPr>
          <a:xfrm>
            <a:off x="1667520" y="4068720"/>
            <a:ext cx="11473200" cy="3037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700" b="1" strike="noStrike" spc="-1">
                <a:solidFill>
                  <a:srgbClr val="C00000"/>
                </a:solidFill>
                <a:latin typeface="Times New Roman"/>
              </a:rPr>
              <a:t>По речи узнают человека. </a:t>
            </a:r>
            <a:endParaRPr lang="ru-RU" sz="3700" b="0" strike="noStrike" spc="-1">
              <a:latin typeface="XO Orie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700" b="1" strike="noStrike" spc="-1">
                <a:solidFill>
                  <a:srgbClr val="C00000"/>
                </a:solidFill>
                <a:latin typeface="Times New Roman"/>
              </a:rPr>
              <a:t>Терпенье и труд всё перетрут. </a:t>
            </a:r>
            <a:endParaRPr lang="ru-RU" sz="3700" b="0" strike="noStrike" spc="-1">
              <a:latin typeface="XO Oriel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700" b="1" strike="noStrike" spc="-1">
                <a:solidFill>
                  <a:srgbClr val="C00000"/>
                </a:solidFill>
                <a:latin typeface="Times New Roman"/>
              </a:rPr>
              <a:t>Здоровому - врач не нужен. </a:t>
            </a:r>
            <a:endParaRPr lang="ru-RU" sz="3700" b="0" strike="noStrike" spc="-1">
              <a:latin typeface="XO Oriel"/>
            </a:endParaRPr>
          </a:p>
        </p:txBody>
      </p:sp>
      <p:pic>
        <p:nvPicPr>
          <p:cNvPr id="181" name="Picture 2" descr="Мальчик думает | Премиум векторы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274680" y="1619280"/>
            <a:ext cx="2094480" cy="48988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Заголовок 1"/>
          <p:cNvSpPr txBox="1"/>
          <p:nvPr/>
        </p:nvSpPr>
        <p:spPr>
          <a:xfrm>
            <a:off x="986400" y="389520"/>
            <a:ext cx="108658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77000" lnSpcReduction="10000"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385623"/>
                </a:solidFill>
                <a:latin typeface="Times New Roman"/>
              </a:rPr>
              <a:t>Если отбросить буквы, которых нет в русском алфавите, то получится загадка. Прочитайте загадки и отгадайте.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3" name="Объект 2"/>
          <p:cNvSpPr txBox="1"/>
          <p:nvPr/>
        </p:nvSpPr>
        <p:spPr>
          <a:xfrm>
            <a:off x="1076040" y="2018880"/>
            <a:ext cx="11190240" cy="1910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5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4000" b="1" strike="noStrike" spc="-1">
                <a:solidFill>
                  <a:srgbClr val="203864"/>
                </a:solidFill>
                <a:latin typeface="Times New Roman"/>
              </a:rPr>
              <a:t> L O R F S Д Q И W G Н Z h К U O L t C V F Т S R Ё G P Z L Y B W J Е S N C F Ь G S M Z N И Y W P R L C J f O S Y Г Q W P E Z U B L G A R t S E J U T 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4" name="Объект 2"/>
          <p:cNvSpPr/>
          <p:nvPr/>
        </p:nvSpPr>
        <p:spPr>
          <a:xfrm>
            <a:off x="1406520" y="3981600"/>
            <a:ext cx="7693560" cy="81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700" b="1" strike="noStrike" spc="-1">
                <a:solidFill>
                  <a:srgbClr val="C00000"/>
                </a:solidFill>
                <a:latin typeface="Times New Roman"/>
              </a:rPr>
              <a:t>Один костёр – весь мир согревает. </a:t>
            </a:r>
            <a:endParaRPr lang="ru-RU" sz="3700" b="0" strike="noStrike" spc="-1">
              <a:latin typeface="XO Oriel"/>
            </a:endParaRPr>
          </a:p>
        </p:txBody>
      </p:sp>
      <p:grpSp>
        <p:nvGrpSpPr>
          <p:cNvPr id="185" name="Группа 5"/>
          <p:cNvGrpSpPr/>
          <p:nvPr/>
        </p:nvGrpSpPr>
        <p:grpSpPr>
          <a:xfrm>
            <a:off x="9221760" y="3664800"/>
            <a:ext cx="2424960" cy="2808720"/>
            <a:chOff x="9221760" y="3664800"/>
            <a:chExt cx="2424960" cy="2808720"/>
          </a:xfrm>
        </p:grpSpPr>
        <p:sp>
          <p:nvSpPr>
            <p:cNvPr id="186" name="TextBox 3"/>
            <p:cNvSpPr/>
            <p:nvPr/>
          </p:nvSpPr>
          <p:spPr>
            <a:xfrm>
              <a:off x="9536040" y="5895720"/>
              <a:ext cx="1979280" cy="57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3200" b="1" strike="noStrike" spc="-1">
                  <a:solidFill>
                    <a:srgbClr val="C00000"/>
                  </a:solidFill>
                  <a:latin typeface="Times New Roman"/>
                </a:rPr>
                <a:t>СОЛНЦЕ</a:t>
              </a:r>
              <a:endParaRPr lang="ru-RU" sz="3200" b="0" strike="noStrike" spc="-1">
                <a:latin typeface="XO Oriel"/>
              </a:endParaRPr>
            </a:p>
          </p:txBody>
        </p:sp>
        <p:pic>
          <p:nvPicPr>
            <p:cNvPr id="187" name="Picture 2" descr="солнце рисунок - Поиск в Google | Радуга искусство арт, Детские рисунки,  Детские картинки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9221760" y="3664800"/>
              <a:ext cx="2424960" cy="223020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88" name="Группа 56"/>
          <p:cNvGrpSpPr/>
          <p:nvPr/>
        </p:nvGrpSpPr>
        <p:grpSpPr>
          <a:xfrm>
            <a:off x="1131480" y="2136960"/>
            <a:ext cx="10935360" cy="1348920"/>
            <a:chOff x="1131480" y="2136960"/>
            <a:chExt cx="10935360" cy="1348920"/>
          </a:xfrm>
        </p:grpSpPr>
        <p:sp>
          <p:nvSpPr>
            <p:cNvPr id="189" name="Прямая соединительная линия 7"/>
            <p:cNvSpPr/>
            <p:nvPr/>
          </p:nvSpPr>
          <p:spPr>
            <a:xfrm flipH="1">
              <a:off x="1170360" y="216072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190" name="Прямая соединительная линия 9"/>
            <p:cNvSpPr/>
            <p:nvPr/>
          </p:nvSpPr>
          <p:spPr>
            <a:xfrm flipH="1">
              <a:off x="2028240" y="2140200"/>
              <a:ext cx="41832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191" name="Прямая соединительная линия 10"/>
            <p:cNvSpPr/>
            <p:nvPr/>
          </p:nvSpPr>
          <p:spPr>
            <a:xfrm flipH="1">
              <a:off x="2454480" y="214884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192" name="Прямая соединительная линия 11"/>
            <p:cNvSpPr/>
            <p:nvPr/>
          </p:nvSpPr>
          <p:spPr>
            <a:xfrm flipH="1">
              <a:off x="2834280" y="2166480"/>
              <a:ext cx="41832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193" name="Прямая соединительная линия 12"/>
            <p:cNvSpPr/>
            <p:nvPr/>
          </p:nvSpPr>
          <p:spPr>
            <a:xfrm flipH="1">
              <a:off x="3682080" y="216684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194" name="Прямая соединительная линия 13"/>
            <p:cNvSpPr/>
            <p:nvPr/>
          </p:nvSpPr>
          <p:spPr>
            <a:xfrm flipH="1">
              <a:off x="4736880" y="215928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195" name="Прямая соединительная линия 14"/>
            <p:cNvSpPr/>
            <p:nvPr/>
          </p:nvSpPr>
          <p:spPr>
            <a:xfrm flipH="1">
              <a:off x="5276880" y="214956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196" name="Прямая соединительная линия 15"/>
            <p:cNvSpPr/>
            <p:nvPr/>
          </p:nvSpPr>
          <p:spPr>
            <a:xfrm flipH="1">
              <a:off x="6184800" y="214956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197" name="Прямая соединительная линия 16"/>
            <p:cNvSpPr/>
            <p:nvPr/>
          </p:nvSpPr>
          <p:spPr>
            <a:xfrm flipH="1">
              <a:off x="6671160" y="214956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198" name="Прямая соединительная линия 17"/>
            <p:cNvSpPr/>
            <p:nvPr/>
          </p:nvSpPr>
          <p:spPr>
            <a:xfrm flipH="1">
              <a:off x="7512120" y="214956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199" name="Прямая соединительная линия 18"/>
            <p:cNvSpPr/>
            <p:nvPr/>
          </p:nvSpPr>
          <p:spPr>
            <a:xfrm flipH="1">
              <a:off x="8376480" y="213696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00" name="Прямая соединительная линия 19"/>
            <p:cNvSpPr/>
            <p:nvPr/>
          </p:nvSpPr>
          <p:spPr>
            <a:xfrm flipH="1">
              <a:off x="8789040" y="216288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01" name="Прямая соединительная линия 20"/>
            <p:cNvSpPr/>
            <p:nvPr/>
          </p:nvSpPr>
          <p:spPr>
            <a:xfrm flipH="1">
              <a:off x="9691200" y="2145600"/>
              <a:ext cx="41832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02" name="Прямая соединительная линия 21"/>
            <p:cNvSpPr/>
            <p:nvPr/>
          </p:nvSpPr>
          <p:spPr>
            <a:xfrm flipH="1">
              <a:off x="10052640" y="2154240"/>
              <a:ext cx="41832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03" name="Прямая соединительная линия 22"/>
            <p:cNvSpPr/>
            <p:nvPr/>
          </p:nvSpPr>
          <p:spPr>
            <a:xfrm flipH="1">
              <a:off x="10745640" y="215424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04" name="Прямая соединительная линия 23"/>
            <p:cNvSpPr/>
            <p:nvPr/>
          </p:nvSpPr>
          <p:spPr>
            <a:xfrm flipH="1">
              <a:off x="11197800" y="2154240"/>
              <a:ext cx="41832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05" name="Прямая соединительная линия 24"/>
            <p:cNvSpPr/>
            <p:nvPr/>
          </p:nvSpPr>
          <p:spPr>
            <a:xfrm flipH="1">
              <a:off x="1131480" y="2674440"/>
              <a:ext cx="418320" cy="313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06" name="Прямая соединительная линия 25"/>
            <p:cNvSpPr/>
            <p:nvPr/>
          </p:nvSpPr>
          <p:spPr>
            <a:xfrm flipH="1">
              <a:off x="1897560" y="2651040"/>
              <a:ext cx="418320" cy="313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07" name="Прямая соединительная линия 26"/>
            <p:cNvSpPr/>
            <p:nvPr/>
          </p:nvSpPr>
          <p:spPr>
            <a:xfrm flipH="1">
              <a:off x="2297880" y="263484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08" name="Прямая соединительная линия 27"/>
            <p:cNvSpPr/>
            <p:nvPr/>
          </p:nvSpPr>
          <p:spPr>
            <a:xfrm flipH="1">
              <a:off x="2733840" y="266652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09" name="Прямая соединительная линия 28"/>
            <p:cNvSpPr/>
            <p:nvPr/>
          </p:nvSpPr>
          <p:spPr>
            <a:xfrm flipH="1">
              <a:off x="3684240" y="2666520"/>
              <a:ext cx="41832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10" name="Прямая соединительная линия 29"/>
            <p:cNvSpPr/>
            <p:nvPr/>
          </p:nvSpPr>
          <p:spPr>
            <a:xfrm flipH="1">
              <a:off x="4912560" y="265968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11" name="Прямая соединительная линия 30"/>
            <p:cNvSpPr/>
            <p:nvPr/>
          </p:nvSpPr>
          <p:spPr>
            <a:xfrm flipH="1">
              <a:off x="4096080" y="2655720"/>
              <a:ext cx="41832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12" name="Прямая соединительная линия 31"/>
            <p:cNvSpPr/>
            <p:nvPr/>
          </p:nvSpPr>
          <p:spPr>
            <a:xfrm flipH="1">
              <a:off x="5331240" y="2684520"/>
              <a:ext cx="41832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13" name="Прямая соединительная линия 32"/>
            <p:cNvSpPr/>
            <p:nvPr/>
          </p:nvSpPr>
          <p:spPr>
            <a:xfrm flipH="1">
              <a:off x="6202440" y="266652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14" name="Прямая соединительная линия 33"/>
            <p:cNvSpPr/>
            <p:nvPr/>
          </p:nvSpPr>
          <p:spPr>
            <a:xfrm flipH="1">
              <a:off x="7122960" y="2656080"/>
              <a:ext cx="41832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15" name="Прямая соединительная линия 34"/>
            <p:cNvSpPr/>
            <p:nvPr/>
          </p:nvSpPr>
          <p:spPr>
            <a:xfrm flipH="1">
              <a:off x="7501680" y="265572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16" name="Прямая соединительная линия 35"/>
            <p:cNvSpPr/>
            <p:nvPr/>
          </p:nvSpPr>
          <p:spPr>
            <a:xfrm flipH="1">
              <a:off x="8997840" y="265968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17" name="Прямая соединительная линия 36"/>
            <p:cNvSpPr/>
            <p:nvPr/>
          </p:nvSpPr>
          <p:spPr>
            <a:xfrm flipH="1">
              <a:off x="9929880" y="2651040"/>
              <a:ext cx="417960" cy="313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18" name="Прямая соединительная линия 37"/>
            <p:cNvSpPr/>
            <p:nvPr/>
          </p:nvSpPr>
          <p:spPr>
            <a:xfrm flipH="1">
              <a:off x="8538480" y="2674440"/>
              <a:ext cx="417960" cy="3132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19" name="Прямая соединительная линия 38"/>
            <p:cNvSpPr/>
            <p:nvPr/>
          </p:nvSpPr>
          <p:spPr>
            <a:xfrm flipH="1">
              <a:off x="11648880" y="266652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20" name="Прямая соединительная линия 39"/>
            <p:cNvSpPr/>
            <p:nvPr/>
          </p:nvSpPr>
          <p:spPr>
            <a:xfrm flipH="1">
              <a:off x="10387080" y="266652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21" name="Прямая соединительная линия 40"/>
            <p:cNvSpPr/>
            <p:nvPr/>
          </p:nvSpPr>
          <p:spPr>
            <a:xfrm flipH="1">
              <a:off x="11323800" y="266652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22" name="Прямая соединительная линия 41"/>
            <p:cNvSpPr/>
            <p:nvPr/>
          </p:nvSpPr>
          <p:spPr>
            <a:xfrm flipH="1">
              <a:off x="1483560" y="311472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23" name="Прямая соединительная линия 42"/>
            <p:cNvSpPr/>
            <p:nvPr/>
          </p:nvSpPr>
          <p:spPr>
            <a:xfrm flipH="1">
              <a:off x="1777320" y="3161520"/>
              <a:ext cx="41832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24" name="Прямая соединительная линия 43"/>
            <p:cNvSpPr/>
            <p:nvPr/>
          </p:nvSpPr>
          <p:spPr>
            <a:xfrm flipH="1">
              <a:off x="2574360" y="313884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25" name="Прямая соединительная линия 44"/>
            <p:cNvSpPr/>
            <p:nvPr/>
          </p:nvSpPr>
          <p:spPr>
            <a:xfrm flipH="1">
              <a:off x="2990160" y="313884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26" name="Прямая соединительная линия 45"/>
            <p:cNvSpPr/>
            <p:nvPr/>
          </p:nvSpPr>
          <p:spPr>
            <a:xfrm flipH="1">
              <a:off x="3827160" y="3158640"/>
              <a:ext cx="41832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27" name="Прямая соединительная линия 46"/>
            <p:cNvSpPr/>
            <p:nvPr/>
          </p:nvSpPr>
          <p:spPr>
            <a:xfrm flipH="1">
              <a:off x="4415400" y="315864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28" name="Прямая соединительная линия 47"/>
            <p:cNvSpPr/>
            <p:nvPr/>
          </p:nvSpPr>
          <p:spPr>
            <a:xfrm flipH="1">
              <a:off x="5675040" y="3134880"/>
              <a:ext cx="41832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29" name="Прямая соединительная линия 48"/>
            <p:cNvSpPr/>
            <p:nvPr/>
          </p:nvSpPr>
          <p:spPr>
            <a:xfrm flipH="1">
              <a:off x="6142680" y="313884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30" name="Прямая соединительная линия 49"/>
            <p:cNvSpPr/>
            <p:nvPr/>
          </p:nvSpPr>
          <p:spPr>
            <a:xfrm flipH="1">
              <a:off x="6997320" y="314712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31" name="Прямая соединительная линия 50"/>
            <p:cNvSpPr/>
            <p:nvPr/>
          </p:nvSpPr>
          <p:spPr>
            <a:xfrm flipH="1">
              <a:off x="7468920" y="3167640"/>
              <a:ext cx="41832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32" name="Прямая соединительная линия 51"/>
            <p:cNvSpPr/>
            <p:nvPr/>
          </p:nvSpPr>
          <p:spPr>
            <a:xfrm flipH="1">
              <a:off x="8298360" y="317232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33" name="Прямая соединительная линия 52"/>
            <p:cNvSpPr/>
            <p:nvPr/>
          </p:nvSpPr>
          <p:spPr>
            <a:xfrm flipH="1">
              <a:off x="8659440" y="316764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34" name="Прямая соединительная линия 53"/>
            <p:cNvSpPr/>
            <p:nvPr/>
          </p:nvSpPr>
          <p:spPr>
            <a:xfrm flipH="1">
              <a:off x="9030600" y="317232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35" name="Прямая соединительная линия 54"/>
            <p:cNvSpPr/>
            <p:nvPr/>
          </p:nvSpPr>
          <p:spPr>
            <a:xfrm flipH="1">
              <a:off x="9829080" y="314712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sp>
          <p:nvSpPr>
            <p:cNvPr id="236" name="Прямая соединительная линия 55"/>
            <p:cNvSpPr/>
            <p:nvPr/>
          </p:nvSpPr>
          <p:spPr>
            <a:xfrm flipH="1">
              <a:off x="10203120" y="3172320"/>
              <a:ext cx="41832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842120" y="830880"/>
            <a:ext cx="4547520" cy="4541400"/>
          </a:xfrm>
          <a:prstGeom prst="rect">
            <a:avLst/>
          </a:prstGeom>
          <a:ln w="0">
            <a:noFill/>
          </a:ln>
        </p:spPr>
      </p:pic>
      <p:sp>
        <p:nvSpPr>
          <p:cNvPr id="141" name="Прямоугольник 2"/>
          <p:cNvSpPr/>
          <p:nvPr/>
        </p:nvSpPr>
        <p:spPr>
          <a:xfrm>
            <a:off x="7365600" y="830880"/>
            <a:ext cx="4378680" cy="45414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002060"/>
              </a:buClr>
              <a:buFont typeface="Franklin Gothic Book"/>
              <a:buChar char="■"/>
            </a:pPr>
            <a:r>
              <a:rPr lang="ru-RU" sz="2800" b="0" strike="noStrike" spc="-1">
                <a:solidFill>
                  <a:srgbClr val="002060"/>
                </a:solidFill>
                <a:latin typeface="Times New Roman"/>
              </a:rPr>
              <a:t>изменяется отношение к литературному языку и литературному чтению: в условиях работы в Интернете и на компьютере используется упрощенный, «спрессованный» сленговый язык общения.</a:t>
            </a:r>
            <a:endParaRPr lang="ru-RU" sz="28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Объект 2"/>
          <p:cNvSpPr txBox="1"/>
          <p:nvPr/>
        </p:nvSpPr>
        <p:spPr>
          <a:xfrm>
            <a:off x="1360800" y="1711800"/>
            <a:ext cx="10532160" cy="1910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pl-PL" sz="4000" b="1" strike="noStrike" spc="-1">
                <a:solidFill>
                  <a:srgbClr val="203864"/>
                </a:solidFill>
                <a:latin typeface="Times New Roman"/>
              </a:rPr>
              <a:t> U F T Q W E R </a:t>
            </a: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Б </a:t>
            </a:r>
            <a:r>
              <a:rPr lang="pl-PL" sz="4000" b="1" strike="noStrike" spc="-1">
                <a:solidFill>
                  <a:srgbClr val="203864"/>
                </a:solidFill>
                <a:latin typeface="Times New Roman"/>
              </a:rPr>
              <a:t>LV E N J </a:t>
            </a: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Д </a:t>
            </a:r>
            <a:r>
              <a:rPr lang="pl-PL" sz="4000" b="1" strike="noStrike" spc="-1">
                <a:solidFill>
                  <a:srgbClr val="203864"/>
                </a:solidFill>
                <a:latin typeface="Times New Roman"/>
              </a:rPr>
              <a:t>S Z A h Y H t Z O L A R W Q </a:t>
            </a: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Л </a:t>
            </a:r>
            <a:r>
              <a:rPr lang="pl-PL" sz="4000" b="1" strike="noStrike" spc="-1">
                <a:solidFill>
                  <a:srgbClr val="203864"/>
                </a:solidFill>
                <a:latin typeface="Times New Roman"/>
              </a:rPr>
              <a:t>J S </a:t>
            </a: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Ю </a:t>
            </a:r>
            <a:r>
              <a:rPr lang="pl-PL" sz="4000" b="1" strike="noStrike" spc="-1">
                <a:solidFill>
                  <a:srgbClr val="203864"/>
                </a:solidFill>
                <a:latin typeface="Times New Roman"/>
              </a:rPr>
              <a:t>Y F </a:t>
            </a: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Д </a:t>
            </a:r>
            <a:r>
              <a:rPr lang="pl-PL" sz="4000" b="1" strike="noStrike" spc="-1">
                <a:solidFill>
                  <a:srgbClr val="203864"/>
                </a:solidFill>
                <a:latin typeface="Times New Roman"/>
              </a:rPr>
              <a:t>h N </a:t>
            </a: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И </a:t>
            </a:r>
            <a:r>
              <a:rPr lang="pl-PL" sz="4000" b="1" strike="noStrike" spc="-1">
                <a:solidFill>
                  <a:srgbClr val="203864"/>
                </a:solidFill>
                <a:latin typeface="Times New Roman"/>
              </a:rPr>
              <a:t>R </a:t>
            </a: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П </a:t>
            </a:r>
            <a:r>
              <a:rPr lang="pl-PL" sz="4000" b="1" strike="noStrike" spc="-1">
                <a:solidFill>
                  <a:srgbClr val="203864"/>
                </a:solidFill>
                <a:latin typeface="Times New Roman"/>
              </a:rPr>
              <a:t>L V O t </a:t>
            </a: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Л </a:t>
            </a:r>
            <a:r>
              <a:rPr lang="pl-PL" sz="4000" b="1" strike="noStrike" spc="-1">
                <a:solidFill>
                  <a:srgbClr val="203864"/>
                </a:solidFill>
                <a:latin typeface="Times New Roman"/>
              </a:rPr>
              <a:t>W Y </a:t>
            </a: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Ь </a:t>
            </a:r>
            <a:r>
              <a:rPr lang="pl-PL" sz="4000" b="1" strike="noStrike" spc="-1">
                <a:solidFill>
                  <a:srgbClr val="203864"/>
                </a:solidFill>
                <a:latin typeface="Times New Roman"/>
              </a:rPr>
              <a:t>Q </a:t>
            </a: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З </a:t>
            </a:r>
            <a:r>
              <a:rPr lang="pl-PL" sz="4000" b="1" strike="noStrike" spc="-1">
                <a:solidFill>
                  <a:srgbClr val="203864"/>
                </a:solidFill>
                <a:latin typeface="Times New Roman"/>
              </a:rPr>
              <a:t>G </a:t>
            </a: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У </a:t>
            </a:r>
            <a:r>
              <a:rPr lang="pl-PL" sz="4000" b="1" strike="noStrike" spc="-1">
                <a:solidFill>
                  <a:srgbClr val="203864"/>
                </a:solidFill>
                <a:latin typeface="Times New Roman"/>
              </a:rPr>
              <a:t>S F </a:t>
            </a: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Ю </a:t>
            </a:r>
            <a:r>
              <a:rPr lang="pl-PL" sz="4000" b="1" strike="noStrike" spc="-1">
                <a:solidFill>
                  <a:srgbClr val="203864"/>
                </a:solidFill>
                <a:latin typeface="Times New Roman"/>
              </a:rPr>
              <a:t>Z R T J C U W </a:t>
            </a: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Я </a:t>
            </a:r>
            <a:r>
              <a:rPr lang="pl-PL" sz="4000" b="1" strike="noStrike" spc="-1">
                <a:solidFill>
                  <a:srgbClr val="203864"/>
                </a:solidFill>
                <a:latin typeface="Times New Roman"/>
              </a:rPr>
              <a:t>S 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8" name="Объект 2"/>
          <p:cNvSpPr/>
          <p:nvPr/>
        </p:nvSpPr>
        <p:spPr>
          <a:xfrm>
            <a:off x="1598040" y="3963240"/>
            <a:ext cx="7693560" cy="816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700" b="1" strike="noStrike" spc="-1">
                <a:solidFill>
                  <a:srgbClr val="C00000"/>
                </a:solidFill>
                <a:latin typeface="Times New Roman"/>
              </a:rPr>
              <a:t>Тебе дано, а люди пользуются. </a:t>
            </a:r>
            <a:endParaRPr lang="ru-RU" sz="3700" b="0" strike="noStrike" spc="-1">
              <a:latin typeface="XO Oriel"/>
            </a:endParaRPr>
          </a:p>
        </p:txBody>
      </p:sp>
      <p:sp>
        <p:nvSpPr>
          <p:cNvPr id="239" name="Заголовок 6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240" name="Группа 7"/>
          <p:cNvGrpSpPr/>
          <p:nvPr/>
        </p:nvGrpSpPr>
        <p:grpSpPr>
          <a:xfrm>
            <a:off x="8525520" y="3196080"/>
            <a:ext cx="3232440" cy="3251160"/>
            <a:chOff x="8525520" y="3196080"/>
            <a:chExt cx="3232440" cy="3251160"/>
          </a:xfrm>
        </p:grpSpPr>
        <p:sp>
          <p:nvSpPr>
            <p:cNvPr id="241" name="TextBox 3"/>
            <p:cNvSpPr/>
            <p:nvPr/>
          </p:nvSpPr>
          <p:spPr>
            <a:xfrm>
              <a:off x="9881280" y="5869440"/>
              <a:ext cx="1176120" cy="57780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3200" b="1" strike="noStrike" spc="-1">
                  <a:solidFill>
                    <a:srgbClr val="C00000"/>
                  </a:solidFill>
                  <a:latin typeface="Times New Roman"/>
                </a:rPr>
                <a:t>ИМЯ</a:t>
              </a:r>
              <a:endParaRPr lang="ru-RU" sz="3200" b="0" strike="noStrike" spc="-1">
                <a:latin typeface="XO Oriel"/>
              </a:endParaRPr>
            </a:p>
          </p:txBody>
        </p:sp>
        <p:pic>
          <p:nvPicPr>
            <p:cNvPr id="242" name="Picture 6" descr="Мальчик Девочка Ребенок, мальчик, ребенок, люди png | PNGEgg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>
              <a:off x="8525520" y="3196080"/>
              <a:ext cx="3232440" cy="287352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43" name="Группа 5"/>
          <p:cNvGrpSpPr/>
          <p:nvPr/>
        </p:nvGrpSpPr>
        <p:grpSpPr>
          <a:xfrm>
            <a:off x="1360440" y="1822320"/>
            <a:ext cx="10121040" cy="1428840"/>
            <a:chOff x="1360440" y="1822320"/>
            <a:chExt cx="10121040" cy="1428840"/>
          </a:xfrm>
        </p:grpSpPr>
        <p:sp>
          <p:nvSpPr>
            <p:cNvPr id="244" name="Прямая соединительная линия 39"/>
            <p:cNvSpPr/>
            <p:nvPr/>
          </p:nvSpPr>
          <p:spPr>
            <a:xfrm flipH="1">
              <a:off x="2778480" y="2912400"/>
              <a:ext cx="417960" cy="31356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/>
          </p:style>
        </p:sp>
        <p:grpSp>
          <p:nvGrpSpPr>
            <p:cNvPr id="245" name="Группа 1"/>
            <p:cNvGrpSpPr/>
            <p:nvPr/>
          </p:nvGrpSpPr>
          <p:grpSpPr>
            <a:xfrm>
              <a:off x="1360440" y="1822320"/>
              <a:ext cx="10121040" cy="1428840"/>
              <a:chOff x="1360440" y="1822320"/>
              <a:chExt cx="10121040" cy="1428840"/>
            </a:xfrm>
          </p:grpSpPr>
          <p:sp>
            <p:nvSpPr>
              <p:cNvPr id="246" name="Прямая соединительная линия 8"/>
              <p:cNvSpPr/>
              <p:nvPr/>
            </p:nvSpPr>
            <p:spPr>
              <a:xfrm flipH="1">
                <a:off x="1571040" y="186012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47" name="Прямая соединительная линия 9"/>
              <p:cNvSpPr/>
              <p:nvPr/>
            </p:nvSpPr>
            <p:spPr>
              <a:xfrm flipH="1">
                <a:off x="2019240" y="1836360"/>
                <a:ext cx="41832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48" name="Прямая соединительная линия 10"/>
              <p:cNvSpPr/>
              <p:nvPr/>
            </p:nvSpPr>
            <p:spPr>
              <a:xfrm flipH="1">
                <a:off x="2919960" y="183492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49" name="Прямая соединительная линия 11"/>
              <p:cNvSpPr/>
              <p:nvPr/>
            </p:nvSpPr>
            <p:spPr>
              <a:xfrm flipH="1">
                <a:off x="5415480" y="184392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50" name="Прямая соединительная линия 12"/>
              <p:cNvSpPr/>
              <p:nvPr/>
            </p:nvSpPr>
            <p:spPr>
              <a:xfrm flipH="1">
                <a:off x="5787360" y="183492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51" name="Прямая соединительная линия 13"/>
              <p:cNvSpPr/>
              <p:nvPr/>
            </p:nvSpPr>
            <p:spPr>
              <a:xfrm flipH="1">
                <a:off x="7161480" y="1829520"/>
                <a:ext cx="41832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52" name="Прямая соединительная линия 14"/>
              <p:cNvSpPr/>
              <p:nvPr/>
            </p:nvSpPr>
            <p:spPr>
              <a:xfrm flipH="1">
                <a:off x="3549600" y="183492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53" name="Прямая соединительная линия 15"/>
              <p:cNvSpPr/>
              <p:nvPr/>
            </p:nvSpPr>
            <p:spPr>
              <a:xfrm flipH="1">
                <a:off x="4518360" y="184392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54" name="Прямая соединительная линия 16"/>
              <p:cNvSpPr/>
              <p:nvPr/>
            </p:nvSpPr>
            <p:spPr>
              <a:xfrm flipH="1">
                <a:off x="8024760" y="183636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55" name="Прямая соединительная линия 17"/>
              <p:cNvSpPr/>
              <p:nvPr/>
            </p:nvSpPr>
            <p:spPr>
              <a:xfrm flipH="1">
                <a:off x="6746040" y="184392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56" name="Прямая соединительная линия 18"/>
              <p:cNvSpPr/>
              <p:nvPr/>
            </p:nvSpPr>
            <p:spPr>
              <a:xfrm flipH="1">
                <a:off x="9303480" y="184392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57" name="Прямая соединительная линия 19"/>
              <p:cNvSpPr/>
              <p:nvPr/>
            </p:nvSpPr>
            <p:spPr>
              <a:xfrm flipH="1">
                <a:off x="9793080" y="182808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58" name="Прямая соединительная линия 20"/>
              <p:cNvSpPr/>
              <p:nvPr/>
            </p:nvSpPr>
            <p:spPr>
              <a:xfrm flipH="1">
                <a:off x="10687680" y="182232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59" name="Прямая соединительная линия 21"/>
              <p:cNvSpPr/>
              <p:nvPr/>
            </p:nvSpPr>
            <p:spPr>
              <a:xfrm flipH="1">
                <a:off x="11063520" y="182232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60" name="Прямая соединительная линия 22"/>
              <p:cNvSpPr/>
              <p:nvPr/>
            </p:nvSpPr>
            <p:spPr>
              <a:xfrm flipH="1">
                <a:off x="1932480" y="239652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61" name="Прямая соединительная линия 23"/>
              <p:cNvSpPr/>
              <p:nvPr/>
            </p:nvSpPr>
            <p:spPr>
              <a:xfrm flipH="1">
                <a:off x="2875680" y="237960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62" name="Прямая соединительная линия 24"/>
              <p:cNvSpPr/>
              <p:nvPr/>
            </p:nvSpPr>
            <p:spPr>
              <a:xfrm flipH="1">
                <a:off x="3426480" y="236988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63" name="Прямая соединительная линия 25"/>
              <p:cNvSpPr/>
              <p:nvPr/>
            </p:nvSpPr>
            <p:spPr>
              <a:xfrm flipH="1">
                <a:off x="3967560" y="237960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64" name="Прямая соединительная линия 26"/>
              <p:cNvSpPr/>
              <p:nvPr/>
            </p:nvSpPr>
            <p:spPr>
              <a:xfrm flipH="1">
                <a:off x="4936320" y="2369880"/>
                <a:ext cx="41832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65" name="Прямая соединительная линия 27"/>
              <p:cNvSpPr/>
              <p:nvPr/>
            </p:nvSpPr>
            <p:spPr>
              <a:xfrm flipH="1">
                <a:off x="8470080" y="186012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66" name="Прямая соединительная линия 28"/>
              <p:cNvSpPr/>
              <p:nvPr/>
            </p:nvSpPr>
            <p:spPr>
              <a:xfrm flipH="1">
                <a:off x="5299560" y="239076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67" name="Прямая соединительная линия 29"/>
              <p:cNvSpPr/>
              <p:nvPr/>
            </p:nvSpPr>
            <p:spPr>
              <a:xfrm flipH="1">
                <a:off x="6435720" y="234432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68" name="Прямая соединительная линия 30"/>
              <p:cNvSpPr/>
              <p:nvPr/>
            </p:nvSpPr>
            <p:spPr>
              <a:xfrm flipH="1">
                <a:off x="6883200" y="2378520"/>
                <a:ext cx="418320" cy="313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69" name="Прямая соединительная линия 31"/>
              <p:cNvSpPr/>
              <p:nvPr/>
            </p:nvSpPr>
            <p:spPr>
              <a:xfrm flipH="1">
                <a:off x="7810560" y="237024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70" name="Прямая соединительная линия 32"/>
              <p:cNvSpPr/>
              <p:nvPr/>
            </p:nvSpPr>
            <p:spPr>
              <a:xfrm flipH="1">
                <a:off x="8191440" y="2378520"/>
                <a:ext cx="418320" cy="313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71" name="Прямая соединительная линия 33"/>
              <p:cNvSpPr/>
              <p:nvPr/>
            </p:nvSpPr>
            <p:spPr>
              <a:xfrm flipH="1">
                <a:off x="9223560" y="239904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72" name="Прямая соединительная линия 34"/>
              <p:cNvSpPr/>
              <p:nvPr/>
            </p:nvSpPr>
            <p:spPr>
              <a:xfrm flipH="1">
                <a:off x="10217520" y="2378520"/>
                <a:ext cx="418320" cy="313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73" name="Прямая соединительная линия 35"/>
              <p:cNvSpPr/>
              <p:nvPr/>
            </p:nvSpPr>
            <p:spPr>
              <a:xfrm flipH="1">
                <a:off x="10649520" y="2378520"/>
                <a:ext cx="417960" cy="313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74" name="Прямая соединительная линия 36"/>
              <p:cNvSpPr/>
              <p:nvPr/>
            </p:nvSpPr>
            <p:spPr>
              <a:xfrm flipH="1">
                <a:off x="1360440" y="293760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75" name="Прямая соединительная линия 37"/>
              <p:cNvSpPr/>
              <p:nvPr/>
            </p:nvSpPr>
            <p:spPr>
              <a:xfrm flipH="1">
                <a:off x="2329200" y="2916720"/>
                <a:ext cx="41832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76" name="Прямая соединительная линия 38"/>
              <p:cNvSpPr/>
              <p:nvPr/>
            </p:nvSpPr>
            <p:spPr>
              <a:xfrm flipH="1">
                <a:off x="11063520" y="2919240"/>
                <a:ext cx="417960" cy="31320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77" name="Прямая соединительная линия 40"/>
              <p:cNvSpPr/>
              <p:nvPr/>
            </p:nvSpPr>
            <p:spPr>
              <a:xfrm flipH="1">
                <a:off x="6068160" y="292248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78" name="Прямая соединительная линия 41"/>
              <p:cNvSpPr/>
              <p:nvPr/>
            </p:nvSpPr>
            <p:spPr>
              <a:xfrm flipH="1">
                <a:off x="3780720" y="292248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79" name="Прямая соединительная линия 42"/>
              <p:cNvSpPr/>
              <p:nvPr/>
            </p:nvSpPr>
            <p:spPr>
              <a:xfrm flipH="1">
                <a:off x="4695120" y="292248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80" name="Прямая соединительная линия 43"/>
              <p:cNvSpPr/>
              <p:nvPr/>
            </p:nvSpPr>
            <p:spPr>
              <a:xfrm flipH="1">
                <a:off x="5663880" y="2902680"/>
                <a:ext cx="41832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81" name="Прямая соединительная линия 44"/>
              <p:cNvSpPr/>
              <p:nvPr/>
            </p:nvSpPr>
            <p:spPr>
              <a:xfrm flipH="1">
                <a:off x="10084320" y="289692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82" name="Прямая соединительная линия 45"/>
              <p:cNvSpPr/>
              <p:nvPr/>
            </p:nvSpPr>
            <p:spPr>
              <a:xfrm flipH="1">
                <a:off x="7246080" y="291168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83" name="Прямая соединительная линия 46"/>
              <p:cNvSpPr/>
              <p:nvPr/>
            </p:nvSpPr>
            <p:spPr>
              <a:xfrm flipH="1">
                <a:off x="7662960" y="2907000"/>
                <a:ext cx="41832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84" name="Прямая соединительная линия 47"/>
              <p:cNvSpPr/>
              <p:nvPr/>
            </p:nvSpPr>
            <p:spPr>
              <a:xfrm flipH="1">
                <a:off x="8632080" y="289692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  <p:sp>
            <p:nvSpPr>
              <p:cNvPr id="285" name="Прямая соединительная линия 48"/>
              <p:cNvSpPr/>
              <p:nvPr/>
            </p:nvSpPr>
            <p:spPr>
              <a:xfrm flipH="1">
                <a:off x="9525600" y="2896920"/>
                <a:ext cx="417960" cy="3135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0">
                <a:schemeClr val="accent2"/>
              </a:fillRef>
              <a:effectRef idx="1">
                <a:schemeClr val="accent2"/>
              </a:effectRef>
              <a:fontRef idx="minor"/>
            </p:style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4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1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1000" fill="hold"/>
                                        <p:tgtEl>
                                          <p:spTgt spid="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Заголовок 1"/>
          <p:cNvSpPr txBox="1"/>
          <p:nvPr/>
        </p:nvSpPr>
        <p:spPr>
          <a:xfrm>
            <a:off x="1012320" y="24116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strike="noStrike" spc="-1">
                <a:solidFill>
                  <a:srgbClr val="2F5597"/>
                </a:solidFill>
                <a:latin typeface="Miama Nueva"/>
              </a:rPr>
              <a:t>Задания для 3 класса </a:t>
            </a:r>
            <a:r>
              <a:t/>
            </a:r>
            <a:br/>
            <a:r>
              <a:rPr lang="ru-RU" sz="5400" b="1" strike="noStrike" spc="-1">
                <a:solidFill>
                  <a:srgbClr val="2F5597"/>
                </a:solidFill>
                <a:latin typeface="Miama Nueva"/>
              </a:rPr>
              <a:t>(на уровне текста)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Заголовок 1"/>
          <p:cNvSpPr txBox="1"/>
          <p:nvPr/>
        </p:nvSpPr>
        <p:spPr>
          <a:xfrm>
            <a:off x="925200" y="489240"/>
            <a:ext cx="108658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385623"/>
                </a:solidFill>
                <a:latin typeface="Times New Roman"/>
              </a:rPr>
              <a:t>Использование принципа решения анаграмм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Объект 2"/>
          <p:cNvSpPr txBox="1"/>
          <p:nvPr/>
        </p:nvSpPr>
        <p:spPr>
          <a:xfrm>
            <a:off x="1018800" y="2207520"/>
            <a:ext cx="11172600" cy="19105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91000" lnSpcReduction="2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 чаМет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ыМ  с  лоКей  милюб  троисть  букики  и  течмать: но – о  роме,  я  -  о  бене.  нО  дубет  корямом,  а  я  комлётчи. 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9" name="Объект 2"/>
          <p:cNvSpPr/>
          <p:nvPr/>
        </p:nvSpPr>
        <p:spPr>
          <a:xfrm>
            <a:off x="1336680" y="4118400"/>
            <a:ext cx="10733040" cy="2298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700" b="1" strike="noStrike" spc="-1">
                <a:solidFill>
                  <a:srgbClr val="C00000"/>
                </a:solidFill>
                <a:latin typeface="Times New Roman"/>
              </a:rPr>
              <a:t>Мечта</a:t>
            </a:r>
            <a:endParaRPr lang="ru-RU" sz="3700" b="0" strike="noStrike" spc="-1">
              <a:latin typeface="XO Orie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700" b="1" strike="noStrike" spc="-1">
                <a:solidFill>
                  <a:srgbClr val="C00000"/>
                </a:solidFill>
                <a:latin typeface="Times New Roman"/>
              </a:rPr>
              <a:t>Мы с Колей любим строить кубики и мечтать: он – о море, я – о небе. Он будет моряком, а я летчиком. </a:t>
            </a:r>
            <a:endParaRPr lang="ru-RU" sz="37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Заголовок 1"/>
          <p:cNvSpPr txBox="1"/>
          <p:nvPr/>
        </p:nvSpPr>
        <p:spPr>
          <a:xfrm>
            <a:off x="1172520" y="0"/>
            <a:ext cx="108658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385623"/>
                </a:solidFill>
                <a:latin typeface="Times New Roman"/>
              </a:rPr>
              <a:t>Прочитать текст и ответить на вопросы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1" name="Объект 2"/>
          <p:cNvSpPr txBox="1"/>
          <p:nvPr/>
        </p:nvSpPr>
        <p:spPr>
          <a:xfrm>
            <a:off x="941760" y="1040400"/>
            <a:ext cx="11172600" cy="325260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77500" lnSpcReduction="1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 Чайки.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Животные газет не читают, радио не слушают, телевизор не смотрят и  Интернетом не пользуются, а погоду на завтра знают. Опытные моряки говорят: «Чайка ходит по песку, морякам сулит тоску» Это значит, что приближается сильная буря. Чайки чувствуют приближение шторма и не летят в море искать пищу. Они ходят по песку и жалобно кричат. 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2" name="Объект 2"/>
          <p:cNvSpPr/>
          <p:nvPr/>
        </p:nvSpPr>
        <p:spPr>
          <a:xfrm>
            <a:off x="1381680" y="4389120"/>
            <a:ext cx="10733040" cy="23072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 fontScale="770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3700" b="1" strike="noStrike" spc="-1">
                <a:solidFill>
                  <a:srgbClr val="C00000"/>
                </a:solidFill>
                <a:latin typeface="Times New Roman"/>
              </a:rPr>
              <a:t>Вопросы  для контроля:                                                                  </a:t>
            </a:r>
            <a:endParaRPr lang="ru-RU" sz="3700" b="0" strike="noStrike" spc="-1">
              <a:latin typeface="XO Orie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SzPct val="100055"/>
              <a:buBlip>
                <a:blip r:embed="rId2"/>
              </a:buBlip>
              <a:tabLst>
                <a:tab pos="0" algn="l"/>
              </a:tabLst>
            </a:pPr>
            <a:r>
              <a:rPr lang="ru-RU" sz="3700" b="1" strike="noStrike" spc="-1">
                <a:solidFill>
                  <a:srgbClr val="C00000"/>
                </a:solidFill>
                <a:latin typeface="Times New Roman"/>
              </a:rPr>
              <a:t> Что умеют животные?                                                                           </a:t>
            </a:r>
            <a:endParaRPr lang="ru-RU" sz="3700" b="0" strike="noStrike" spc="-1">
              <a:latin typeface="XO Orie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SzPct val="100055"/>
              <a:buBlip>
                <a:blip r:embed="rId2"/>
              </a:buBlip>
              <a:tabLst>
                <a:tab pos="0" algn="l"/>
              </a:tabLst>
            </a:pPr>
            <a:r>
              <a:rPr lang="ru-RU" sz="3700" b="1" strike="noStrike" spc="-1">
                <a:solidFill>
                  <a:srgbClr val="C00000"/>
                </a:solidFill>
                <a:latin typeface="Times New Roman"/>
              </a:rPr>
              <a:t> Закончите морскую пословицу: «Чайка ходит по песку,     морякам сулит….»                                                                                       </a:t>
            </a:r>
            <a:endParaRPr lang="ru-RU" sz="3700" b="0" strike="noStrike" spc="-1">
              <a:latin typeface="XO Oriel"/>
            </a:endParaRPr>
          </a:p>
          <a:p>
            <a:pPr marL="228600" indent="-228240">
              <a:lnSpc>
                <a:spcPct val="90000"/>
              </a:lnSpc>
              <a:spcBef>
                <a:spcPts val="1001"/>
              </a:spcBef>
              <a:buSzPct val="100055"/>
              <a:buBlip>
                <a:blip r:embed="rId2"/>
              </a:buBlip>
              <a:tabLst>
                <a:tab pos="0" algn="l"/>
              </a:tabLst>
            </a:pPr>
            <a:r>
              <a:rPr lang="ru-RU" sz="3700" b="1" strike="noStrike" spc="-1">
                <a:solidFill>
                  <a:srgbClr val="C00000"/>
                </a:solidFill>
                <a:latin typeface="Times New Roman"/>
              </a:rPr>
              <a:t> Что не делают чайки, когда приближается сильная буря? </a:t>
            </a:r>
            <a:endParaRPr lang="ru-RU" sz="37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Заголовок 1"/>
          <p:cNvSpPr txBox="1"/>
          <p:nvPr/>
        </p:nvSpPr>
        <p:spPr>
          <a:xfrm>
            <a:off x="1252080" y="494280"/>
            <a:ext cx="108658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385623"/>
                </a:solidFill>
                <a:latin typeface="Times New Roman"/>
              </a:rPr>
              <a:t>Вставь подходящие по смыслу слова.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4" name="Объект 2"/>
          <p:cNvSpPr txBox="1"/>
          <p:nvPr/>
        </p:nvSpPr>
        <p:spPr>
          <a:xfrm>
            <a:off x="1098720" y="1819800"/>
            <a:ext cx="11172600" cy="5037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 </a:t>
            </a:r>
            <a:r>
              <a:rPr lang="ru-RU" sz="4000" b="1" i="1" strike="noStrike" spc="-1">
                <a:solidFill>
                  <a:srgbClr val="203864"/>
                </a:solidFill>
                <a:latin typeface="Times New Roman"/>
              </a:rPr>
              <a:t>Скворец.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В комнату____кот. В зубах у кота____скворец. Коля ____у него птичку. Мальчик____раненое крылышко. Потом Коля____скворца на волю. 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1" i="1" strike="noStrike" spc="-1">
                <a:solidFill>
                  <a:srgbClr val="806000"/>
                </a:solidFill>
                <a:latin typeface="Times New Roman"/>
              </a:rPr>
              <a:t>Слова для справок: подлечил, был, выпустил, вбежал, отнял. </a:t>
            </a:r>
            <a:endParaRPr lang="ru-RU" sz="40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Объект 2"/>
          <p:cNvSpPr/>
          <p:nvPr/>
        </p:nvSpPr>
        <p:spPr>
          <a:xfrm>
            <a:off x="1251000" y="1410840"/>
            <a:ext cx="10733040" cy="53294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400" b="1" i="1" strike="noStrike" spc="-1">
                <a:solidFill>
                  <a:srgbClr val="C00000"/>
                </a:solidFill>
                <a:latin typeface="Times New Roman"/>
              </a:rPr>
              <a:t> Скворец.</a:t>
            </a:r>
            <a:endParaRPr lang="ru-RU" sz="4400" b="0" strike="noStrike" spc="-1">
              <a:latin typeface="XO Orie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400" b="1" strike="noStrike" spc="-1">
                <a:solidFill>
                  <a:srgbClr val="C00000"/>
                </a:solidFill>
                <a:latin typeface="Times New Roman"/>
              </a:rPr>
              <a:t>В комнату вбежал кот. В зубах у кота был скворец. Коля отнял у него птичку. Мальчик подлечил раненое крылышко. Потом Коля выпустил скворца на волю. </a:t>
            </a:r>
            <a:endParaRPr lang="ru-RU" sz="4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Заголовок 1"/>
          <p:cNvSpPr txBox="1"/>
          <p:nvPr/>
        </p:nvSpPr>
        <p:spPr>
          <a:xfrm>
            <a:off x="1012320" y="24116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strike="noStrike" spc="-1">
                <a:solidFill>
                  <a:srgbClr val="2F5597"/>
                </a:solidFill>
                <a:latin typeface="Miama Nueva"/>
              </a:rPr>
              <a:t>Задания для 4 класса </a:t>
            </a:r>
            <a:r>
              <a:t/>
            </a:r>
            <a:br/>
            <a:r>
              <a:rPr lang="ru-RU" sz="5400" b="1" strike="noStrike" spc="-1">
                <a:solidFill>
                  <a:srgbClr val="2F5597"/>
                </a:solidFill>
                <a:latin typeface="Miama Nueva"/>
              </a:rPr>
              <a:t>(на уровне текста)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Заголовок 1"/>
          <p:cNvSpPr txBox="1"/>
          <p:nvPr/>
        </p:nvSpPr>
        <p:spPr>
          <a:xfrm>
            <a:off x="972000" y="141480"/>
            <a:ext cx="1086588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ru-RU" sz="4800" b="1" strike="noStrike" spc="-1">
                <a:solidFill>
                  <a:srgbClr val="385623"/>
                </a:solidFill>
                <a:latin typeface="Times New Roman"/>
              </a:rPr>
              <a:t>Приём синквейн</a:t>
            </a:r>
            <a:endParaRPr lang="ru-RU" sz="4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8" name="Объект 2"/>
          <p:cNvSpPr txBox="1"/>
          <p:nvPr/>
        </p:nvSpPr>
        <p:spPr>
          <a:xfrm>
            <a:off x="1509840" y="1241640"/>
            <a:ext cx="10594440" cy="50918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64000"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000" b="1" strike="noStrike" spc="-1">
                <a:solidFill>
                  <a:srgbClr val="203864"/>
                </a:solidFill>
                <a:latin typeface="Times New Roman"/>
              </a:rPr>
              <a:t> </a:t>
            </a:r>
            <a:r>
              <a:rPr lang="ru-RU" sz="5700" b="1" i="1" strike="noStrike" spc="-1">
                <a:solidFill>
                  <a:srgbClr val="C00000"/>
                </a:solidFill>
                <a:latin typeface="Times New Roman"/>
              </a:rPr>
              <a:t>1 строчка </a:t>
            </a:r>
            <a:r>
              <a:rPr lang="ru-RU" sz="5100" b="1" strike="noStrike" spc="-1">
                <a:solidFill>
                  <a:srgbClr val="203864"/>
                </a:solidFill>
                <a:latin typeface="Times New Roman"/>
              </a:rPr>
              <a:t>- это существительное. Тема, о которой пойдёт речь. </a:t>
            </a:r>
            <a:endParaRPr lang="ru-RU" sz="5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700" b="1" i="1" strike="noStrike" spc="-1">
                <a:solidFill>
                  <a:srgbClr val="C00000"/>
                </a:solidFill>
                <a:latin typeface="Times New Roman"/>
              </a:rPr>
              <a:t>2 строчка </a:t>
            </a:r>
            <a:r>
              <a:rPr lang="ru-RU" sz="5100" b="1" strike="noStrike" spc="-1">
                <a:solidFill>
                  <a:srgbClr val="203864"/>
                </a:solidFill>
                <a:latin typeface="Times New Roman"/>
              </a:rPr>
              <a:t>– это два прилагательных, описывающих предмет. </a:t>
            </a:r>
            <a:endParaRPr lang="ru-RU" sz="5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700" b="1" i="1" strike="noStrike" spc="-1">
                <a:solidFill>
                  <a:srgbClr val="C00000"/>
                </a:solidFill>
                <a:latin typeface="Times New Roman"/>
              </a:rPr>
              <a:t>3 строчка </a:t>
            </a:r>
            <a:r>
              <a:rPr lang="ru-RU" sz="5100" b="1" strike="noStrike" spc="-1">
                <a:solidFill>
                  <a:srgbClr val="203864"/>
                </a:solidFill>
                <a:latin typeface="Times New Roman"/>
              </a:rPr>
              <a:t>– это три глагола, которые описывают действия предмета по выбранной теме. </a:t>
            </a:r>
            <a:endParaRPr lang="ru-RU" sz="5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700" b="1" i="1" strike="noStrike" spc="-1">
                <a:solidFill>
                  <a:srgbClr val="C00000"/>
                </a:solidFill>
                <a:latin typeface="Times New Roman"/>
              </a:rPr>
              <a:t>4 строчка </a:t>
            </a:r>
            <a:r>
              <a:rPr lang="ru-RU" sz="5100" b="1" strike="noStrike" spc="-1">
                <a:solidFill>
                  <a:srgbClr val="203864"/>
                </a:solidFill>
                <a:latin typeface="Times New Roman"/>
              </a:rPr>
              <a:t>– это фраза, которая показывает отношение автора  к теме. </a:t>
            </a:r>
            <a:endParaRPr lang="ru-RU" sz="51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700" b="1" i="1" strike="noStrike" spc="-1">
                <a:solidFill>
                  <a:srgbClr val="C00000"/>
                </a:solidFill>
                <a:latin typeface="Times New Roman"/>
              </a:rPr>
              <a:t>5 строчка </a:t>
            </a:r>
            <a:r>
              <a:rPr lang="ru-RU" sz="5100" b="1" strike="noStrike" spc="-1">
                <a:solidFill>
                  <a:srgbClr val="203864"/>
                </a:solidFill>
                <a:latin typeface="Times New Roman"/>
              </a:rPr>
              <a:t>– это  существительное, которое  ассоциируется с темой синквейна.</a:t>
            </a:r>
            <a:endParaRPr lang="ru-RU" sz="51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 rot="627000">
            <a:off x="2049480" y="3251520"/>
            <a:ext cx="5078160" cy="3035880"/>
          </a:xfrm>
          <a:prstGeom prst="rect">
            <a:avLst/>
          </a:prstGeom>
          <a:ln w="0">
            <a:noFill/>
          </a:ln>
        </p:spPr>
      </p:pic>
      <p:pic>
        <p:nvPicPr>
          <p:cNvPr id="300" name="Рисунок 2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085200">
            <a:off x="2830320" y="981360"/>
            <a:ext cx="2952720" cy="1392120"/>
          </a:xfrm>
          <a:prstGeom prst="rect">
            <a:avLst/>
          </a:prstGeom>
          <a:ln w="0">
            <a:noFill/>
          </a:ln>
        </p:spPr>
      </p:pic>
      <p:pic>
        <p:nvPicPr>
          <p:cNvPr id="301" name="Рисунок 3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07800" y="610200"/>
            <a:ext cx="4236480" cy="2818440"/>
          </a:xfrm>
          <a:prstGeom prst="rect">
            <a:avLst/>
          </a:prstGeom>
          <a:ln w="0">
            <a:noFill/>
          </a:ln>
        </p:spPr>
      </p:pic>
      <p:pic>
        <p:nvPicPr>
          <p:cNvPr id="302" name="Рисунок 5"/>
          <p:cNvPicPr/>
          <p:nvPr/>
        </p:nvPicPr>
        <p:blipFill>
          <a:blip r:embed="rId5"/>
          <a:stretch/>
        </p:blipFill>
        <p:spPr>
          <a:xfrm>
            <a:off x="7940160" y="3926520"/>
            <a:ext cx="2952360" cy="22093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Заголовок 1"/>
          <p:cNvSpPr txBox="1"/>
          <p:nvPr/>
        </p:nvSpPr>
        <p:spPr>
          <a:xfrm>
            <a:off x="1297440" y="46080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 fontScale="92000" lnSpcReduction="2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ru-RU" sz="8000" b="1" strike="noStrike" spc="-1">
                <a:solidFill>
                  <a:srgbClr val="C00000"/>
                </a:solidFill>
                <a:latin typeface="Miama Nueva"/>
              </a:rPr>
              <a:t>Синквейн по загадке</a:t>
            </a:r>
            <a:endParaRPr lang="ru-RU" sz="8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Объект 2"/>
          <p:cNvSpPr txBox="1"/>
          <p:nvPr/>
        </p:nvSpPr>
        <p:spPr>
          <a:xfrm>
            <a:off x="1201680" y="2145600"/>
            <a:ext cx="10876680" cy="3342240"/>
          </a:xfrm>
          <a:prstGeom prst="rect">
            <a:avLst/>
          </a:prstGeom>
          <a:noFill/>
          <a:ln w="0">
            <a:noFill/>
          </a:ln>
        </p:spPr>
        <p:txBody>
          <a:bodyPr>
            <a:normAutofit fontScale="82000" lnSpcReduction="1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6500" b="1" strike="noStrike" spc="-1">
                <a:solidFill>
                  <a:srgbClr val="203864"/>
                </a:solidFill>
                <a:latin typeface="Times New Roman"/>
              </a:rPr>
              <a:t>Говорит  она беззвучно, </a:t>
            </a:r>
            <a:endParaRPr lang="ru-RU" sz="65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6500" b="1" strike="noStrike" spc="-1">
                <a:solidFill>
                  <a:srgbClr val="203864"/>
                </a:solidFill>
                <a:latin typeface="Times New Roman"/>
              </a:rPr>
              <a:t>А понятно и не скучно. </a:t>
            </a:r>
            <a:endParaRPr lang="ru-RU" sz="65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6500" b="1" strike="noStrike" spc="-1">
                <a:solidFill>
                  <a:srgbClr val="203864"/>
                </a:solidFill>
                <a:latin typeface="Times New Roman"/>
              </a:rPr>
              <a:t>Ты беседуй чаще с ней </a:t>
            </a:r>
            <a:endParaRPr lang="ru-RU" sz="65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6500" b="1" strike="noStrike" spc="-1">
                <a:solidFill>
                  <a:srgbClr val="203864"/>
                </a:solidFill>
                <a:latin typeface="Times New Roman"/>
              </a:rPr>
              <a:t>Станешь вчетверо умней. </a:t>
            </a:r>
            <a:endParaRPr lang="ru-RU" sz="65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6500" b="0" strike="noStrike" spc="-1">
              <a:solidFill>
                <a:srgbClr val="000000"/>
              </a:solidFill>
              <a:latin typeface="Calibri"/>
            </a:endParaRPr>
          </a:p>
        </p:txBody>
      </p:sp>
      <p:grpSp>
        <p:nvGrpSpPr>
          <p:cNvPr id="305" name="Группа 4"/>
          <p:cNvGrpSpPr/>
          <p:nvPr/>
        </p:nvGrpSpPr>
        <p:grpSpPr>
          <a:xfrm>
            <a:off x="8407800" y="4219920"/>
            <a:ext cx="3404520" cy="3404520"/>
            <a:chOff x="8407800" y="4219920"/>
            <a:chExt cx="3404520" cy="3404520"/>
          </a:xfrm>
        </p:grpSpPr>
        <p:pic>
          <p:nvPicPr>
            <p:cNvPr id="306" name="Picture 2" descr="открытый дизайн книги, Png книга, книга, Png PNG и вектор пнг для  бесплатной загрузки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/>
          </p:blipFill>
          <p:spPr>
            <a:xfrm rot="21150000">
              <a:off x="8592840" y="4404600"/>
              <a:ext cx="3034440" cy="30344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307" name="TextBox 5"/>
            <p:cNvSpPr/>
            <p:nvPr/>
          </p:nvSpPr>
          <p:spPr>
            <a:xfrm rot="352800">
              <a:off x="9067320" y="5339160"/>
              <a:ext cx="2224800" cy="10051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6000" b="1" strike="noStrike" spc="-1">
                  <a:solidFill>
                    <a:srgbClr val="385623"/>
                  </a:solidFill>
                  <a:latin typeface="Times New Roman"/>
                </a:rPr>
                <a:t>книга</a:t>
              </a:r>
              <a:endParaRPr lang="ru-RU" sz="6000" b="0" strike="noStrike" spc="-1">
                <a:latin typeface="XO Orie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Рисунок 1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918440" y="914400"/>
            <a:ext cx="4328280" cy="4322160"/>
          </a:xfrm>
          <a:prstGeom prst="rect">
            <a:avLst/>
          </a:prstGeom>
          <a:ln w="0">
            <a:noFill/>
          </a:ln>
        </p:spPr>
      </p:pic>
      <p:sp>
        <p:nvSpPr>
          <p:cNvPr id="143" name="Прямоугольник 3"/>
          <p:cNvSpPr/>
          <p:nvPr/>
        </p:nvSpPr>
        <p:spPr>
          <a:xfrm>
            <a:off x="7214400" y="370080"/>
            <a:ext cx="4118760" cy="54104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002060"/>
              </a:buClr>
              <a:buFont typeface="Franklin Gothic Book"/>
              <a:buChar char="■"/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Дети имеют низкую скорость чтения.</a:t>
            </a:r>
            <a:endParaRPr lang="ru-RU" sz="2400" b="0" strike="noStrike" spc="-1">
              <a:latin typeface="XO Oriel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002060"/>
              </a:buClr>
              <a:buFont typeface="Franklin Gothic Book"/>
              <a:buChar char="■"/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Зачастую они не понимают смысла прочитанного из-за ошибок при чтении.</a:t>
            </a:r>
            <a:endParaRPr lang="ru-RU" sz="2400" b="0" strike="noStrike" spc="-1">
              <a:latin typeface="XO Oriel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002060"/>
              </a:buClr>
              <a:buFont typeface="Franklin Gothic Book"/>
              <a:buChar char="■"/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Не могут извлечь необходимую информацию из предложенного текста.</a:t>
            </a:r>
            <a:endParaRPr lang="ru-RU" sz="2400" b="0" strike="noStrike" spc="-1">
              <a:latin typeface="XO Oriel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002060"/>
              </a:buClr>
              <a:buFont typeface="Franklin Gothic Book"/>
              <a:buChar char="■"/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Затрудняются кратко пересказать содержание.</a:t>
            </a:r>
            <a:endParaRPr lang="ru-RU" sz="2400" b="0" strike="noStrike" spc="-1">
              <a:latin typeface="XO Oriel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002060"/>
              </a:buClr>
              <a:buFont typeface="Franklin Gothic Book"/>
              <a:buChar char="■"/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Мало читают, не обладают читательской грамотностью</a:t>
            </a:r>
            <a:endParaRPr lang="ru-RU" sz="2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Заголовок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Объект 2"/>
          <p:cNvSpPr txBox="1"/>
          <p:nvPr/>
        </p:nvSpPr>
        <p:spPr>
          <a:xfrm>
            <a:off x="1032120" y="1055160"/>
            <a:ext cx="10515240" cy="4770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8000" b="1" strike="noStrike" spc="-1">
                <a:solidFill>
                  <a:srgbClr val="C00000"/>
                </a:solidFill>
                <a:latin typeface="Miama Nueva"/>
              </a:rPr>
              <a:t>книга</a:t>
            </a:r>
            <a:r>
              <a:rPr lang="ru-RU" sz="5400" b="1" strike="noStrike" spc="-1">
                <a:solidFill>
                  <a:srgbClr val="C00000"/>
                </a:solidFill>
                <a:latin typeface="Times New Roman"/>
              </a:rPr>
              <a:t> 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400" b="1" strike="noStrike" spc="-1">
                <a:solidFill>
                  <a:srgbClr val="C00000"/>
                </a:solidFill>
                <a:latin typeface="Times New Roman"/>
              </a:rPr>
              <a:t>полезная  интересная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400" b="1" strike="noStrike" spc="-1">
                <a:solidFill>
                  <a:srgbClr val="C00000"/>
                </a:solidFill>
                <a:latin typeface="Times New Roman"/>
              </a:rPr>
              <a:t>учит помогает советует 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400" b="1" strike="noStrike" spc="-1">
                <a:solidFill>
                  <a:srgbClr val="C00000"/>
                </a:solidFill>
                <a:latin typeface="Times New Roman"/>
              </a:rPr>
              <a:t> Книга – лучший друг.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400" b="1" strike="noStrike" spc="-1">
                <a:solidFill>
                  <a:srgbClr val="C00000"/>
                </a:solidFill>
                <a:latin typeface="Times New Roman"/>
              </a:rPr>
              <a:t>Библиотека 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Заголовок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1" name="Объект 2"/>
          <p:cNvSpPr txBox="1"/>
          <p:nvPr/>
        </p:nvSpPr>
        <p:spPr>
          <a:xfrm>
            <a:off x="1032120" y="1055160"/>
            <a:ext cx="10515240" cy="550188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8000" b="1" strike="noStrike" spc="-1">
                <a:solidFill>
                  <a:srgbClr val="C00000"/>
                </a:solidFill>
                <a:latin typeface="Miama Nueva"/>
              </a:rPr>
              <a:t>дети</a:t>
            </a:r>
            <a:r>
              <a:rPr lang="ru-RU" sz="5400" b="1" strike="noStrike" spc="-1">
                <a:solidFill>
                  <a:srgbClr val="C00000"/>
                </a:solidFill>
                <a:latin typeface="Times New Roman"/>
              </a:rPr>
              <a:t> 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400" b="1" strike="noStrike" spc="-1">
                <a:solidFill>
                  <a:srgbClr val="C00000"/>
                </a:solidFill>
                <a:latin typeface="Times New Roman"/>
              </a:rPr>
              <a:t>________ ________ 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400" b="1" strike="noStrike" spc="-1">
                <a:solidFill>
                  <a:srgbClr val="C00000"/>
                </a:solidFill>
                <a:latin typeface="Times New Roman"/>
              </a:rPr>
              <a:t>________ ________ ________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400" b="1" strike="noStrike" spc="-1">
                <a:solidFill>
                  <a:srgbClr val="C00000"/>
                </a:solidFill>
                <a:latin typeface="Times New Roman"/>
              </a:rPr>
              <a:t> ________________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400" b="1" strike="noStrike" spc="-1">
                <a:solidFill>
                  <a:srgbClr val="C00000"/>
                </a:solidFill>
                <a:latin typeface="Times New Roman"/>
              </a:rPr>
              <a:t>________ 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Заголовок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3" name="Объект 2"/>
          <p:cNvSpPr txBox="1"/>
          <p:nvPr/>
        </p:nvSpPr>
        <p:spPr>
          <a:xfrm>
            <a:off x="1032120" y="1055160"/>
            <a:ext cx="10515240" cy="4770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400" b="1" strike="noStrike" spc="-1">
                <a:solidFill>
                  <a:srgbClr val="C00000"/>
                </a:solidFill>
                <a:latin typeface="Times New Roman"/>
              </a:rPr>
              <a:t>Дети 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400" b="1" strike="noStrike" spc="-1">
                <a:solidFill>
                  <a:srgbClr val="C00000"/>
                </a:solidFill>
                <a:latin typeface="Times New Roman"/>
              </a:rPr>
              <a:t>Прекрасные, озорные.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400" b="1" strike="noStrike" spc="-1">
                <a:solidFill>
                  <a:srgbClr val="C00000"/>
                </a:solidFill>
                <a:latin typeface="Times New Roman"/>
              </a:rPr>
              <a:t> Играют, шалят, радуют.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400" b="1" strike="noStrike" spc="-1">
                <a:solidFill>
                  <a:srgbClr val="C00000"/>
                </a:solidFill>
                <a:latin typeface="Times New Roman"/>
              </a:rPr>
              <a:t> Дети-цветы нашей жизни.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5400" b="1" strike="noStrike" spc="-1">
                <a:solidFill>
                  <a:srgbClr val="C00000"/>
                </a:solidFill>
                <a:latin typeface="Times New Roman"/>
              </a:rPr>
              <a:t> Радость.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Прямоугольник 1"/>
          <p:cNvSpPr/>
          <p:nvPr/>
        </p:nvSpPr>
        <p:spPr>
          <a:xfrm>
            <a:off x="3573720" y="406800"/>
            <a:ext cx="7138800" cy="8636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cap="all" spc="-1">
                <a:solidFill>
                  <a:srgbClr val="002060"/>
                </a:solidFill>
                <a:latin typeface="Times New Roman"/>
              </a:rPr>
              <a:t>Рефлексия. Прием </a:t>
            </a:r>
            <a:r>
              <a:rPr lang="ru-RU" sz="2800" b="1" strike="noStrike" cap="all" spc="-1">
                <a:solidFill>
                  <a:srgbClr val="002060"/>
                </a:solidFill>
                <a:latin typeface="Times New Roman"/>
              </a:rPr>
              <a:t>«Все в твоих руках»</a:t>
            </a:r>
            <a:endParaRPr lang="ru-RU" sz="2800" b="0" strike="noStrike" spc="-1">
              <a:latin typeface="XO Oriel"/>
            </a:endParaRPr>
          </a:p>
        </p:txBody>
      </p:sp>
      <p:sp>
        <p:nvSpPr>
          <p:cNvPr id="315" name="Прямоугольник 2"/>
          <p:cNvSpPr/>
          <p:nvPr/>
        </p:nvSpPr>
        <p:spPr>
          <a:xfrm>
            <a:off x="3263400" y="1535040"/>
            <a:ext cx="7633800" cy="4764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53028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1800" b="0" strike="noStrike" spc="-1">
                <a:solidFill>
                  <a:srgbClr val="002060"/>
                </a:solidFill>
                <a:latin typeface="Times New Roman"/>
              </a:rPr>
              <a:t>	</a:t>
            </a:r>
            <a:endParaRPr lang="ru-RU" sz="1800" b="0" strike="noStrike" spc="-1">
              <a:latin typeface="XO Oriel"/>
            </a:endParaRPr>
          </a:p>
          <a:p>
            <a:pPr marL="53028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БОЛЬШОЙ ПАЛЕЦ </a:t>
            </a:r>
            <a:r>
              <a:rPr lang="ru-RU" sz="2400" b="0" i="1" strike="noStrike" spc="-1">
                <a:solidFill>
                  <a:srgbClr val="002060"/>
                </a:solidFill>
                <a:latin typeface="Times New Roman"/>
              </a:rPr>
              <a:t>– для меня было многое важным и интересным.</a:t>
            </a:r>
            <a:endParaRPr lang="ru-RU" sz="2400" b="0" strike="noStrike" spc="-1">
              <a:latin typeface="XO Oriel"/>
            </a:endParaRPr>
          </a:p>
          <a:p>
            <a:pPr marL="53028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УКАЗАТЕЛЬНЫЙ</a:t>
            </a:r>
            <a:r>
              <a:rPr lang="ru-RU" sz="2400" b="0" i="1" strike="noStrike" spc="-1">
                <a:solidFill>
                  <a:srgbClr val="002060"/>
                </a:solidFill>
                <a:latin typeface="Times New Roman"/>
              </a:rPr>
              <a:t> – использованные приемы в мастер-классе буду применять в своей деятельности.</a:t>
            </a:r>
            <a:endParaRPr lang="ru-RU" sz="2400" b="0" strike="noStrike" spc="-1">
              <a:latin typeface="XO Oriel"/>
            </a:endParaRPr>
          </a:p>
          <a:p>
            <a:pPr marL="53028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СРЕДНИЙ</a:t>
            </a:r>
            <a:r>
              <a:rPr lang="ru-RU" sz="2400" b="0" i="1" strike="noStrike" spc="-1">
                <a:solidFill>
                  <a:srgbClr val="002060"/>
                </a:solidFill>
                <a:latin typeface="Times New Roman"/>
              </a:rPr>
              <a:t> – для меня было недостаточно данной информации</a:t>
            </a:r>
            <a:endParaRPr lang="ru-RU" sz="2400" b="0" strike="noStrike" spc="-1">
              <a:latin typeface="XO Oriel"/>
            </a:endParaRPr>
          </a:p>
          <a:p>
            <a:pPr marL="53028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БЕЗЫМЯННЫЙ </a:t>
            </a:r>
            <a:r>
              <a:rPr lang="ru-RU" sz="2400" b="0" i="1" strike="noStrike" spc="-1">
                <a:solidFill>
                  <a:srgbClr val="002060"/>
                </a:solidFill>
                <a:latin typeface="Times New Roman"/>
              </a:rPr>
              <a:t>- не все приёмы работы с текстом представлены ясно.</a:t>
            </a:r>
            <a:endParaRPr lang="ru-RU" sz="2400" b="0" strike="noStrike" spc="-1">
              <a:latin typeface="XO Oriel"/>
            </a:endParaRPr>
          </a:p>
          <a:p>
            <a:pPr marL="53028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400" b="1" i="1" strike="noStrike" spc="-1">
                <a:solidFill>
                  <a:srgbClr val="002060"/>
                </a:solidFill>
                <a:latin typeface="Times New Roman"/>
              </a:rPr>
              <a:t>МИЗИНЕЦ </a:t>
            </a:r>
            <a:r>
              <a:rPr lang="ru-RU" sz="2400" b="0" i="1" strike="noStrike" spc="-1">
                <a:solidFill>
                  <a:srgbClr val="002060"/>
                </a:solidFill>
                <a:latin typeface="Times New Roman"/>
              </a:rPr>
              <a:t>- данные приёмы мне известны, но я их не применяю.</a:t>
            </a:r>
            <a:endParaRPr lang="ru-RU" sz="2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Прямоугольник 1"/>
          <p:cNvSpPr/>
          <p:nvPr/>
        </p:nvSpPr>
        <p:spPr>
          <a:xfrm>
            <a:off x="2483280" y="310320"/>
            <a:ext cx="8187120" cy="9561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cap="all" spc="-1">
                <a:solidFill>
                  <a:srgbClr val="002060"/>
                </a:solidFill>
                <a:latin typeface="Times New Roman"/>
              </a:rPr>
              <a:t>Рецепт счастья</a:t>
            </a:r>
            <a:endParaRPr lang="ru-RU" sz="4400" b="0" strike="noStrike" spc="-1">
              <a:latin typeface="XO Oriel"/>
            </a:endParaRPr>
          </a:p>
        </p:txBody>
      </p:sp>
      <p:sp>
        <p:nvSpPr>
          <p:cNvPr id="317" name="Прямоугольник 2"/>
          <p:cNvSpPr/>
          <p:nvPr/>
        </p:nvSpPr>
        <p:spPr>
          <a:xfrm>
            <a:off x="2483280" y="1669320"/>
            <a:ext cx="8262720" cy="36993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2060"/>
                </a:solidFill>
                <a:latin typeface="Times New Roman"/>
              </a:rPr>
              <a:t>Возьмите чашку терпения, влейте туда полное сердце любви, бросьте две пригоршни щедрости, плесните туда же юмора, посыпьте добротой, добавьте как можно больше веры и всё это хорошенько перемешайте. Потом намажьте на кусок отпущенной вам жизни и предлагайте каждому, кого встретите на своём пути.</a:t>
            </a:r>
            <a:endParaRPr lang="ru-RU" sz="2800" b="0" strike="noStrike" spc="-1">
              <a:latin typeface="XO Oriel"/>
            </a:endParaRPr>
          </a:p>
        </p:txBody>
      </p:sp>
      <p:pic>
        <p:nvPicPr>
          <p:cNvPr id="318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904040" y="4699440"/>
            <a:ext cx="2310120" cy="1536120"/>
          </a:xfrm>
          <a:prstGeom prst="rect">
            <a:avLst/>
          </a:prstGeom>
          <a:ln w="0">
            <a:noFill/>
          </a:ln>
        </p:spPr>
      </p:pic>
      <p:pic>
        <p:nvPicPr>
          <p:cNvPr id="319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4236840" y="5071680"/>
            <a:ext cx="2395440" cy="1596960"/>
          </a:xfrm>
          <a:prstGeom prst="rect">
            <a:avLst/>
          </a:prstGeom>
          <a:ln w="0">
            <a:noFill/>
          </a:ln>
        </p:spPr>
      </p:pic>
      <p:pic>
        <p:nvPicPr>
          <p:cNvPr id="320" name="Рисунок 5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9111600" y="4601880"/>
            <a:ext cx="2031840" cy="1533960"/>
          </a:xfrm>
          <a:prstGeom prst="rect">
            <a:avLst/>
          </a:prstGeom>
          <a:ln w="0">
            <a:noFill/>
          </a:ln>
        </p:spPr>
      </p:pic>
      <p:pic>
        <p:nvPicPr>
          <p:cNvPr id="321" name="Рисунок 7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769080" y="5071680"/>
            <a:ext cx="2205720" cy="16801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Заголовок 1"/>
          <p:cNvSpPr txBox="1"/>
          <p:nvPr/>
        </p:nvSpPr>
        <p:spPr>
          <a:xfrm>
            <a:off x="1635840" y="868320"/>
            <a:ext cx="5268240" cy="132516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Современный мир обрушивает на нас огромный объем информации</a:t>
            </a:r>
            <a:endParaRPr lang="ru-RU" sz="24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145" name="Объект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1635840" y="2381400"/>
            <a:ext cx="5268240" cy="3441960"/>
          </a:xfrm>
          <a:prstGeom prst="rect">
            <a:avLst/>
          </a:prstGeom>
          <a:ln w="0">
            <a:noFill/>
          </a:ln>
        </p:spPr>
      </p:pic>
      <p:pic>
        <p:nvPicPr>
          <p:cNvPr id="146" name="Рисунок 4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47600" y="2345760"/>
            <a:ext cx="4170960" cy="3441960"/>
          </a:xfrm>
          <a:prstGeom prst="rect">
            <a:avLst/>
          </a:prstGeom>
          <a:ln w="0">
            <a:noFill/>
          </a:ln>
        </p:spPr>
      </p:pic>
      <p:sp>
        <p:nvSpPr>
          <p:cNvPr id="147" name="Прямоугольник 5"/>
          <p:cNvSpPr/>
          <p:nvPr/>
        </p:nvSpPr>
        <p:spPr>
          <a:xfrm>
            <a:off x="7347600" y="868320"/>
            <a:ext cx="4170960" cy="1243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Наши дети мало читают и не обладают читательской грамотностью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48" name="Прямоугольник 6"/>
          <p:cNvSpPr/>
          <p:nvPr/>
        </p:nvSpPr>
        <p:spPr>
          <a:xfrm>
            <a:off x="4270320" y="205200"/>
            <a:ext cx="4991040" cy="475560"/>
          </a:xfrm>
          <a:prstGeom prst="rect">
            <a:avLst/>
          </a:prstGeom>
          <a:gradFill rotWithShape="0">
            <a:gsLst>
              <a:gs pos="0">
                <a:srgbClr val="D1D1D1"/>
              </a:gs>
              <a:gs pos="100000">
                <a:srgbClr val="C7C7C7"/>
              </a:gs>
            </a:gsLst>
            <a:lin ang="5400000"/>
          </a:gradFill>
          <a:ln>
            <a:solidFill>
              <a:srgbClr val="A5A5A5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400" b="0" strike="noStrike" spc="-1">
                <a:solidFill>
                  <a:srgbClr val="000000"/>
                </a:solidFill>
                <a:latin typeface="Times New Roman"/>
              </a:rPr>
              <a:t>Серьезные противоречия:</a:t>
            </a:r>
            <a:endParaRPr lang="ru-RU" sz="2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Объект 2"/>
          <p:cNvSpPr txBox="1"/>
          <p:nvPr/>
        </p:nvSpPr>
        <p:spPr>
          <a:xfrm>
            <a:off x="1711440" y="0"/>
            <a:ext cx="10149480" cy="6372720"/>
          </a:xfrm>
          <a:prstGeom prst="rect">
            <a:avLst/>
          </a:prstGeom>
          <a:noFill/>
          <a:ln w="0">
            <a:noFill/>
          </a:ln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28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r>
              <a:rPr lang="ru-RU" sz="4800" b="1" strike="noStrike" spc="-1">
                <a:solidFill>
                  <a:srgbClr val="2F5597"/>
                </a:solidFill>
                <a:latin typeface="Miama Nueva"/>
              </a:rPr>
              <a:t>Читательская грамотность </a:t>
            </a:r>
            <a:r>
              <a:rPr lang="ru-RU" sz="4400" b="1" strike="noStrike" spc="-1">
                <a:solidFill>
                  <a:srgbClr val="2F5597"/>
                </a:solidFill>
                <a:latin typeface="Miama Nueva"/>
              </a:rPr>
              <a:t>― </a:t>
            </a:r>
            <a:r>
              <a:rPr lang="ru-RU" sz="4400" b="0" strike="noStrike" spc="-1">
                <a:solidFill>
                  <a:srgbClr val="203864"/>
                </a:solidFill>
                <a:latin typeface="Times New Roman"/>
              </a:rPr>
              <a:t>способность человека понимать и использовать письменные тексты, размышлять над содержанием, оценивать прочитанное и заниматься чтением для того, чтобы   расширять свои знания и возможности, участвовать в социальной жизни. </a:t>
            </a:r>
            <a:r>
              <a:rPr lang="ru-RU" sz="4400" b="0" strike="noStrike" spc="-1">
                <a:solidFill>
                  <a:srgbClr val="002060"/>
                </a:solidFill>
                <a:latin typeface="Times New Roman"/>
              </a:rPr>
              <a:t>Читательская грамотность – это базовый навык функциональной грамотности. </a:t>
            </a: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90000"/>
              </a:lnSpc>
              <a:spcBef>
                <a:spcPts val="1001"/>
              </a:spcBef>
              <a:tabLst>
                <a:tab pos="0" algn="l"/>
              </a:tabLst>
            </a:pPr>
            <a:endParaRPr lang="ru-RU" sz="4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Прямоугольник 1"/>
          <p:cNvSpPr/>
          <p:nvPr/>
        </p:nvSpPr>
        <p:spPr>
          <a:xfrm>
            <a:off x="1669320" y="243360"/>
            <a:ext cx="9076680" cy="10062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800" b="0" strike="noStrike" spc="-1">
                <a:solidFill>
                  <a:srgbClr val="002060"/>
                </a:solidFill>
                <a:latin typeface="Times New Roman"/>
              </a:rPr>
              <a:t>Особенности формирования читательской грамотности</a:t>
            </a:r>
            <a:endParaRPr lang="ru-RU" sz="2800" b="0" strike="noStrike" spc="-1">
              <a:latin typeface="XO Oriel"/>
            </a:endParaRPr>
          </a:p>
        </p:txBody>
      </p:sp>
      <p:sp>
        <p:nvSpPr>
          <p:cNvPr id="151" name="Прямоугольник 2"/>
          <p:cNvSpPr/>
          <p:nvPr/>
        </p:nvSpPr>
        <p:spPr>
          <a:xfrm>
            <a:off x="1778400" y="1585440"/>
            <a:ext cx="9756000" cy="349776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002060"/>
              </a:buClr>
              <a:buFont typeface="Franklin Gothic Book"/>
              <a:buChar char="■"/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Формирование навыка чтения. Оно строится на умении правильно прочитывать слова, понимать смысл текста, выразительно читать.</a:t>
            </a:r>
            <a:endParaRPr lang="ru-RU" sz="2400" b="0" strike="noStrike" spc="-1">
              <a:latin typeface="XO Oriel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002060"/>
              </a:buClr>
              <a:buFont typeface="Franklin Gothic Book"/>
              <a:buChar char="■"/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Овладение техникой чтения.</a:t>
            </a:r>
            <a:endParaRPr lang="ru-RU" sz="2400" b="0" strike="noStrike" spc="-1">
              <a:latin typeface="XO Oriel"/>
            </a:endParaRPr>
          </a:p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002060"/>
              </a:buClr>
              <a:buFont typeface="Franklin Gothic Book"/>
              <a:buChar char="■"/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Формирование читательских интересов.</a:t>
            </a:r>
            <a:endParaRPr lang="ru-RU" sz="24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Прямоугольник 1"/>
          <p:cNvSpPr/>
          <p:nvPr/>
        </p:nvSpPr>
        <p:spPr>
          <a:xfrm>
            <a:off x="2323800" y="276840"/>
            <a:ext cx="8480880" cy="125784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400" b="0" strike="noStrike" spc="-1">
                <a:solidFill>
                  <a:srgbClr val="002060"/>
                </a:solidFill>
                <a:latin typeface="Times New Roman"/>
              </a:rPr>
              <a:t>ПРИЕМЫ И СТРАТЕГИИ СМЫСЛОВОГО ЧТЕНИЯ</a:t>
            </a:r>
            <a:endParaRPr lang="ru-RU" sz="4400" b="0" strike="noStrike" spc="-1">
              <a:latin typeface="XO Oriel"/>
            </a:endParaRPr>
          </a:p>
        </p:txBody>
      </p:sp>
      <p:sp>
        <p:nvSpPr>
          <p:cNvPr id="153" name="Прямоугольник 2"/>
          <p:cNvSpPr/>
          <p:nvPr/>
        </p:nvSpPr>
        <p:spPr>
          <a:xfrm>
            <a:off x="2323800" y="2055240"/>
            <a:ext cx="8480880" cy="41605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002060"/>
              </a:buClr>
              <a:buFont typeface="Franklin Gothic Book"/>
              <a:buChar char="■"/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Прием </a:t>
            </a: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«Верите ли вы, что …»</a:t>
            </a:r>
            <a:endParaRPr lang="ru-RU" sz="2400" b="0" strike="noStrike" spc="-1">
              <a:latin typeface="XO Oriel"/>
            </a:endParaRPr>
          </a:p>
          <a:p>
            <a:pPr marL="914400" lvl="1" indent="-38376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002060"/>
              </a:buClr>
              <a:buFont typeface="Franklin Gothic Book"/>
              <a:buChar char="–"/>
            </a:pPr>
            <a:r>
              <a:rPr lang="ru-RU" sz="2400" b="0" i="1" strike="noStrike" spc="-1">
                <a:solidFill>
                  <a:srgbClr val="002060"/>
                </a:solidFill>
                <a:latin typeface="Times New Roman"/>
              </a:rPr>
              <a:t>используется, например, при знакомстве с темой «Природа» (Окружающий мир – 3 класс)</a:t>
            </a:r>
            <a:endParaRPr lang="ru-RU" sz="2400" b="0" strike="noStrike" spc="-1">
              <a:latin typeface="XO Oriel"/>
            </a:endParaRPr>
          </a:p>
          <a:p>
            <a:pPr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</a:pPr>
            <a:endParaRPr lang="ru-RU" sz="2400" b="0" strike="noStrike" spc="-1">
              <a:latin typeface="XO Oriel"/>
            </a:endParaRPr>
          </a:p>
          <a:p>
            <a:pPr marL="144468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Природа бывает живая и неживая</a:t>
            </a:r>
            <a:endParaRPr lang="ru-RU" sz="2400" b="0" strike="noStrike" spc="-1">
              <a:latin typeface="XO Oriel"/>
            </a:endParaRPr>
          </a:p>
          <a:p>
            <a:pPr marL="144468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Природу изучает наука биология</a:t>
            </a:r>
            <a:endParaRPr lang="ru-RU" sz="2400" b="0" strike="noStrike" spc="-1">
              <a:latin typeface="XO Oriel"/>
            </a:endParaRPr>
          </a:p>
          <a:p>
            <a:pPr marL="144468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Все живое делится на царства</a:t>
            </a:r>
            <a:endParaRPr lang="ru-RU" sz="2400" b="0" strike="noStrike" spc="-1">
              <a:latin typeface="XO Oriel"/>
            </a:endParaRPr>
          </a:p>
          <a:p>
            <a:pPr marL="144468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Царств существует бесчисленное множество </a:t>
            </a:r>
            <a:endParaRPr lang="ru-RU" sz="2400" b="0" strike="noStrike" spc="-1">
              <a:latin typeface="XO Oriel"/>
            </a:endParaRPr>
          </a:p>
          <a:p>
            <a:pPr marL="144468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Бактерии относятся к царству растений</a:t>
            </a:r>
            <a:endParaRPr lang="ru-RU" sz="2400" b="0" strike="noStrike" spc="-1">
              <a:latin typeface="XO Oriel"/>
            </a:endParaRPr>
          </a:p>
        </p:txBody>
      </p:sp>
      <p:pic>
        <p:nvPicPr>
          <p:cNvPr id="154" name="Рисунок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8616240" y="3429000"/>
            <a:ext cx="3163680" cy="17190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Прямоугольник 1"/>
          <p:cNvSpPr/>
          <p:nvPr/>
        </p:nvSpPr>
        <p:spPr>
          <a:xfrm>
            <a:off x="1553400" y="150840"/>
            <a:ext cx="9084960" cy="463032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marL="384120" indent="-383760">
              <a:lnSpc>
                <a:spcPct val="94000"/>
              </a:lnSpc>
              <a:spcBef>
                <a:spcPts val="1001"/>
              </a:spcBef>
              <a:spcAft>
                <a:spcPts val="201"/>
              </a:spcAft>
              <a:buClr>
                <a:srgbClr val="002060"/>
              </a:buClr>
              <a:buFont typeface="Franklin Gothic Book"/>
              <a:buChar char="■"/>
            </a:pPr>
            <a:r>
              <a:rPr lang="ru-RU" sz="2400" b="1" strike="noStrike" spc="-1">
                <a:solidFill>
                  <a:srgbClr val="002060"/>
                </a:solidFill>
                <a:latin typeface="Times New Roman"/>
              </a:rPr>
              <a:t>Прием «Глоссарий»</a:t>
            </a:r>
            <a:endParaRPr lang="ru-RU" sz="2400" b="0" strike="noStrike" spc="-1">
              <a:latin typeface="XO Oriel"/>
            </a:endParaRPr>
          </a:p>
          <a:p>
            <a:pPr marL="914400" lvl="1" indent="-38376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buClr>
                <a:srgbClr val="002060"/>
              </a:buClr>
              <a:buFont typeface="Franklin Gothic Book"/>
              <a:buChar char="–"/>
            </a:pPr>
            <a:r>
              <a:rPr lang="ru-RU" sz="2400" b="0" i="1" strike="noStrike" spc="-1">
                <a:solidFill>
                  <a:srgbClr val="002060"/>
                </a:solidFill>
                <a:latin typeface="Times New Roman"/>
              </a:rPr>
              <a:t>используется для актуализации и повторения словаря, связанного с темой текста.</a:t>
            </a:r>
            <a:endParaRPr lang="ru-RU" sz="2400" b="0" strike="noStrike" spc="-1">
              <a:latin typeface="XO Oriel"/>
            </a:endParaRPr>
          </a:p>
          <a:p>
            <a:pPr marL="98748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	</a:t>
            </a:r>
            <a:endParaRPr lang="ru-RU" sz="2400" b="0" strike="noStrike" spc="-1">
              <a:latin typeface="XO Oriel"/>
            </a:endParaRPr>
          </a:p>
          <a:p>
            <a:pPr marL="98748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      Учитель предлагает посмотреть на список слов и отметить те, которые могут быть связаны с текстом. После прочтения ученики возвращаются к данным словам и сравнивают их значение и употребление в тексте.</a:t>
            </a:r>
            <a:endParaRPr lang="ru-RU" sz="2400" b="0" strike="noStrike" spc="-1">
              <a:latin typeface="XO Oriel"/>
            </a:endParaRPr>
          </a:p>
          <a:p>
            <a:pPr marL="98748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	</a:t>
            </a:r>
            <a:r>
              <a:rPr lang="ru-RU" sz="2400" b="0" i="1" strike="noStrike" spc="-1">
                <a:solidFill>
                  <a:srgbClr val="002060"/>
                </a:solidFill>
                <a:latin typeface="Times New Roman"/>
              </a:rPr>
              <a:t>	</a:t>
            </a:r>
            <a:endParaRPr lang="ru-RU" sz="2400" b="0" strike="noStrike" spc="-1">
              <a:latin typeface="XO Oriel"/>
            </a:endParaRPr>
          </a:p>
          <a:p>
            <a:pPr marL="98748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400" b="0" strike="noStrike" spc="-1">
                <a:solidFill>
                  <a:srgbClr val="002060"/>
                </a:solidFill>
                <a:latin typeface="Times New Roman"/>
              </a:rPr>
              <a:t>	</a:t>
            </a:r>
            <a:endParaRPr lang="ru-RU" sz="2400" b="0" strike="noStrike" spc="-1">
              <a:latin typeface="XO Oriel"/>
            </a:endParaRPr>
          </a:p>
          <a:p>
            <a:pPr marL="98748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tabLst>
                <a:tab pos="0" algn="l"/>
              </a:tabLst>
            </a:pPr>
            <a:endParaRPr lang="ru-RU" sz="2400" b="0" strike="noStrike" spc="-1">
              <a:latin typeface="XO Oriel"/>
            </a:endParaRPr>
          </a:p>
          <a:p>
            <a:pPr marL="530280">
              <a:lnSpc>
                <a:spcPct val="94000"/>
              </a:lnSpc>
              <a:spcBef>
                <a:spcPts val="499"/>
              </a:spcBef>
              <a:spcAft>
                <a:spcPts val="201"/>
              </a:spcAft>
              <a:tabLst>
                <a:tab pos="0" algn="l"/>
              </a:tabLst>
            </a:pPr>
            <a:r>
              <a:rPr lang="ru-RU" sz="2000" b="0" i="1" strike="noStrike" spc="-1">
                <a:solidFill>
                  <a:srgbClr val="191B0E"/>
                </a:solidFill>
                <a:latin typeface="Century Gothic"/>
              </a:rPr>
              <a:t>		</a:t>
            </a:r>
            <a:endParaRPr lang="ru-RU" sz="2000" b="0" strike="noStrike" spc="-1">
              <a:latin typeface="XO Oriel"/>
            </a:endParaRPr>
          </a:p>
        </p:txBody>
      </p:sp>
      <p:pic>
        <p:nvPicPr>
          <p:cNvPr id="156" name="Рисунок 2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404840" y="2820240"/>
            <a:ext cx="4260960" cy="3322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Заголовок 1"/>
          <p:cNvSpPr txBox="1"/>
          <p:nvPr/>
        </p:nvSpPr>
        <p:spPr>
          <a:xfrm>
            <a:off x="1012320" y="24116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5400" b="1" strike="noStrike" spc="-1">
                <a:solidFill>
                  <a:srgbClr val="2F5597"/>
                </a:solidFill>
                <a:latin typeface="Miama Nueva"/>
              </a:rPr>
              <a:t>Задания для 1 класса </a:t>
            </a:r>
            <a:r>
              <a:t/>
            </a:r>
            <a:br/>
            <a:r>
              <a:rPr lang="ru-RU" sz="5400" b="1" strike="noStrike" spc="-1">
                <a:solidFill>
                  <a:srgbClr val="2F5597"/>
                </a:solidFill>
                <a:latin typeface="Miama Nueva"/>
              </a:rPr>
              <a:t>(на уровне слова)</a:t>
            </a:r>
            <a:endParaRPr lang="ru-RU" sz="5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</TotalTime>
  <Words>1151</Words>
  <Application>Microsoft Office PowerPoint</Application>
  <PresentationFormat>Широкоэкранный</PresentationFormat>
  <Paragraphs>138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48" baseType="lpstr">
      <vt:lpstr>Arial</vt:lpstr>
      <vt:lpstr>Calibri</vt:lpstr>
      <vt:lpstr>Calibri Light</vt:lpstr>
      <vt:lpstr>Century Gothic</vt:lpstr>
      <vt:lpstr>DejaVu Sans</vt:lpstr>
      <vt:lpstr>Franklin Gothic Book</vt:lpstr>
      <vt:lpstr>Miama Nueva</vt:lpstr>
      <vt:lpstr>Symbol</vt:lpstr>
      <vt:lpstr>Times New Roman</vt:lpstr>
      <vt:lpstr>Wingdings</vt:lpstr>
      <vt:lpstr>XO Oriel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subject/>
  <dc:creator>user</dc:creator>
  <dc:description/>
  <cp:lastModifiedBy>Горев Максим Игоревич</cp:lastModifiedBy>
  <cp:revision>45</cp:revision>
  <dcterms:created xsi:type="dcterms:W3CDTF">2021-07-20T13:09:20Z</dcterms:created>
  <dcterms:modified xsi:type="dcterms:W3CDTF">2024-09-16T07:23:25Z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34</vt:i4>
  </property>
</Properties>
</file>