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</p:sldMasterIdLst>
  <p:sldIdLst>
    <p:sldId id="256" r:id="rId14"/>
    <p:sldId id="257" r:id="rId15"/>
    <p:sldId id="258" r:id="rId16"/>
    <p:sldId id="259" r:id="rId17"/>
    <p:sldId id="260" r:id="rId18"/>
    <p:sldId id="296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97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7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8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8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9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9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9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3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4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4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4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4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6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8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9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9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9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9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9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0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6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6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2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2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2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2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2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3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 flipV="1">
            <a:off x="5410080" y="43920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PlaceHolder 14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AEF504AC-A769-4789-9C25-0E5FA52B39B0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13.08.2024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" name="PlaceHolder 15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C27440C-1477-45E2-A9AC-2ED2DE2AD95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" name="PlaceHolder 1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Для правки текста заглавия щёлкните мышью</a:t>
            </a:r>
          </a:p>
        </p:txBody>
      </p:sp>
      <p:sp>
        <p:nvSpPr>
          <p:cNvPr id="17" name="PlaceHolder 1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53548A"/>
                </a:solidFill>
                <a:latin typeface="Georg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53548A"/>
                </a:solidFill>
                <a:latin typeface="Georg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6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7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8" name="CustomShape 4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9" name="CustomShape 5"/>
          <p:cNvSpPr/>
          <p:nvPr/>
        </p:nvSpPr>
        <p:spPr>
          <a:xfrm flipV="1">
            <a:off x="5410080" y="43920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0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1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2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3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4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5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6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7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8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424456"/>
                </a:solidFill>
                <a:latin typeface="Trebuchet MS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9" name="PlaceHolder 15"/>
          <p:cNvSpPr>
            <a:spLocks noGrp="1"/>
          </p:cNvSpPr>
          <p:nvPr>
            <p:ph type="dt"/>
          </p:nvPr>
        </p:nvSpPr>
        <p:spPr>
          <a:xfrm>
            <a:off x="6583680" y="612720"/>
            <a:ext cx="95688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18C4C3D4-1A02-457A-ACA0-C8F188CD4AE6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13.08.2024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00" name="PlaceHolder 16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01" name="PlaceHolder 17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189F68E-6FE0-4E95-8C63-2B99FC3B712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02" name="PlaceHolder 1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53548A"/>
                </a:solidFill>
                <a:latin typeface="Georg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53548A"/>
                </a:solidFill>
                <a:latin typeface="Georg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0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1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2" name="CustomShape 4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3" name="CustomShape 5"/>
          <p:cNvSpPr/>
          <p:nvPr/>
        </p:nvSpPr>
        <p:spPr>
          <a:xfrm flipV="1">
            <a:off x="5410080" y="43920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4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5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6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7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8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9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0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1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2" name="PlaceHolder 14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67151C4-3551-4F42-B72C-666D21A89C19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13.08.2024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53" name="PlaceHolder 15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54" name="PlaceHolder 16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BE978EE-612C-4327-B752-3545483E7D91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55" name="PlaceHolder 1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Для правки текста заглавия щёлкните мышью</a:t>
            </a:r>
          </a:p>
        </p:txBody>
      </p:sp>
      <p:sp>
        <p:nvSpPr>
          <p:cNvPr id="556" name="PlaceHolder 1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53548A"/>
                </a:solidFill>
                <a:latin typeface="Georg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53548A"/>
                </a:solidFill>
                <a:latin typeface="Georg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94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95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96" name="CustomShape 4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97" name="CustomShape 5"/>
          <p:cNvSpPr/>
          <p:nvPr/>
        </p:nvSpPr>
        <p:spPr>
          <a:xfrm flipV="1">
            <a:off x="5410080" y="43920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98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99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0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1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2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3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4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5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6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424456"/>
                </a:solidFill>
                <a:latin typeface="Trebuchet MS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07" name="PlaceHolder 15"/>
          <p:cNvSpPr>
            <a:spLocks noGrp="1"/>
          </p:cNvSpPr>
          <p:nvPr>
            <p:ph type="dt"/>
          </p:nvPr>
        </p:nvSpPr>
        <p:spPr>
          <a:xfrm>
            <a:off x="6583680" y="612720"/>
            <a:ext cx="95688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D5ACD91-2F67-4AF9-BCB8-05F8DF32AA3E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13.08.2024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08" name="PlaceHolder 16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09" name="PlaceHolder 17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07D9098-E9F8-4B63-A7CE-C68CF779674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10" name="PlaceHolder 1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53548A"/>
                </a:solidFill>
                <a:latin typeface="Georg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53548A"/>
                </a:solidFill>
                <a:latin typeface="Georg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48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49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0" name="CustomShape 4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1" name="CustomShape 5"/>
          <p:cNvSpPr/>
          <p:nvPr/>
        </p:nvSpPr>
        <p:spPr>
          <a:xfrm flipV="1">
            <a:off x="5410080" y="43920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2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3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4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5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6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7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8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9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0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424456"/>
                </a:solidFill>
                <a:latin typeface="Trebuchet MS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61" name="PlaceHolder 15"/>
          <p:cNvSpPr>
            <a:spLocks noGrp="1"/>
          </p:cNvSpPr>
          <p:nvPr>
            <p:ph type="dt"/>
          </p:nvPr>
        </p:nvSpPr>
        <p:spPr>
          <a:xfrm>
            <a:off x="6583680" y="612720"/>
            <a:ext cx="95688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870D2F21-16FE-47EF-BBA4-765BA7D49002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13.08.2024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62" name="PlaceHolder 16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63" name="PlaceHolder 17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4E3B4FA-8382-46C8-A096-954DD35B510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64" name="PlaceHolder 1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53548A"/>
                </a:solidFill>
                <a:latin typeface="Georg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53548A"/>
                </a:solidFill>
                <a:latin typeface="Georg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7" name="CustomShape 4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8" name="CustomShape 5"/>
          <p:cNvSpPr/>
          <p:nvPr/>
        </p:nvSpPr>
        <p:spPr>
          <a:xfrm flipV="1">
            <a:off x="5410080" y="43920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9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1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2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4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PlaceHolder 14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00ED6799-0AB8-4BAB-B6EC-4F47D6AB0BA1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13.08.2024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8" name="PlaceHolder 15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9" name="PlaceHolder 16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0F0CDA3-BB3F-4845-A4B2-D2AE2F983E41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0" name="PlaceHolder 1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Для правки текста заглавия щёлкните мышью</a:t>
            </a:r>
          </a:p>
        </p:txBody>
      </p:sp>
      <p:sp>
        <p:nvSpPr>
          <p:cNvPr id="71" name="PlaceHolder 1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53548A"/>
                </a:solidFill>
                <a:latin typeface="Georg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53548A"/>
                </a:solidFill>
                <a:latin typeface="Georg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1" name="CustomShape 4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2" name="CustomShape 5"/>
          <p:cNvSpPr/>
          <p:nvPr/>
        </p:nvSpPr>
        <p:spPr>
          <a:xfrm flipV="1">
            <a:off x="5410080" y="43920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3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4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5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6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7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8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9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0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1" name="PlaceHolder 14"/>
          <p:cNvSpPr>
            <a:spLocks noGrp="1"/>
          </p:cNvSpPr>
          <p:nvPr>
            <p:ph type="title"/>
          </p:nvPr>
        </p:nvSpPr>
        <p:spPr>
          <a:xfrm>
            <a:off x="457200" y="236160"/>
            <a:ext cx="8228880" cy="121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4000" b="0" strike="noStrike" spc="-1">
                <a:solidFill>
                  <a:srgbClr val="000000"/>
                </a:solidFill>
                <a:latin typeface="Georgia"/>
              </a:rPr>
              <a:t>Для правки текста заглавия щёлкните мышью</a:t>
            </a:r>
          </a:p>
        </p:txBody>
      </p:sp>
      <p:sp>
        <p:nvSpPr>
          <p:cNvPr id="122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53548A"/>
                </a:solidFill>
                <a:latin typeface="Georg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53548A"/>
                </a:solidFill>
                <a:latin typeface="Georg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0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1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2" name="CustomShape 4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3" name="CustomShape 5"/>
          <p:cNvSpPr/>
          <p:nvPr/>
        </p:nvSpPr>
        <p:spPr>
          <a:xfrm flipV="1">
            <a:off x="5410080" y="43920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4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5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6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7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8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9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0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1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2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424456"/>
                </a:solidFill>
                <a:latin typeface="Trebuchet MS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3" name="PlaceHolder 15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Georgia"/>
              </a:rPr>
              <a:t>Образец текста</a:t>
            </a:r>
          </a:p>
          <a:p>
            <a:pPr marL="658440" lvl="1" indent="-24660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ru-RU" sz="2600" b="0" strike="noStrike" spc="-1">
                <a:solidFill>
                  <a:srgbClr val="438086"/>
                </a:solidFill>
                <a:latin typeface="Georgia"/>
              </a:rPr>
              <a:t>Второй уровень</a:t>
            </a:r>
            <a:endParaRPr lang="ru-RU" sz="2600" b="0" strike="noStrike" spc="-1">
              <a:solidFill>
                <a:srgbClr val="53548A"/>
              </a:solidFill>
              <a:latin typeface="Georgia"/>
            </a:endParaRPr>
          </a:p>
          <a:p>
            <a:pPr marL="923400" lvl="2" indent="-21924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lang="ru-RU" sz="2400" b="0" strike="noStrike" spc="-1">
                <a:solidFill>
                  <a:srgbClr val="53548A"/>
                </a:solidFill>
                <a:latin typeface="Georgia"/>
              </a:rPr>
              <a:t>Третий уровень</a:t>
            </a:r>
          </a:p>
          <a:p>
            <a:pPr marL="1179720" lvl="3" indent="-20088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lang="ru-RU" sz="2200" b="0" strike="noStrike" spc="-1">
                <a:solidFill>
                  <a:srgbClr val="53548A"/>
                </a:solidFill>
                <a:latin typeface="Georgia"/>
              </a:rPr>
              <a:t>Четвертый уровень</a:t>
            </a:r>
            <a:endParaRPr lang="ru-RU" sz="2200" b="0" strike="noStrike" spc="-1">
              <a:solidFill>
                <a:srgbClr val="A04DA3"/>
              </a:solidFill>
              <a:latin typeface="Georgia"/>
            </a:endParaRPr>
          </a:p>
          <a:p>
            <a:pPr marL="1389960" lvl="4" indent="-18252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▫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Пятый уровень</a:t>
            </a:r>
          </a:p>
        </p:txBody>
      </p:sp>
      <p:sp>
        <p:nvSpPr>
          <p:cNvPr id="174" name="PlaceHolder 16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C1044AF1-E1CC-4A10-ADB5-1F54F3F9D591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13.08.2024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75" name="PlaceHolder 17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76" name="PlaceHolder 18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D6154A3-2B4D-4F11-8E63-1644E6B9F9C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4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5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6" name="CustomShape 4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7" name="CustomShape 5"/>
          <p:cNvSpPr/>
          <p:nvPr/>
        </p:nvSpPr>
        <p:spPr>
          <a:xfrm flipV="1">
            <a:off x="5410080" y="43920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8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9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0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1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2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3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4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5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6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424456"/>
                </a:solidFill>
                <a:latin typeface="Trebuchet MS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7" name="PlaceHolder 15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38120" cy="45255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Образец текста</a:t>
            </a:r>
          </a:p>
          <a:p>
            <a:pPr marL="658440" lvl="1" indent="-24660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ru-RU" sz="1900" b="0" strike="noStrike" spc="-1">
                <a:solidFill>
                  <a:srgbClr val="438086"/>
                </a:solidFill>
                <a:latin typeface="Georgia"/>
              </a:rPr>
              <a:t>Второй уровень</a:t>
            </a:r>
            <a:endParaRPr lang="ru-RU" sz="1900" b="0" strike="noStrike" spc="-1">
              <a:solidFill>
                <a:srgbClr val="53548A"/>
              </a:solidFill>
              <a:latin typeface="Georgia"/>
            </a:endParaRPr>
          </a:p>
          <a:p>
            <a:pPr marL="923400" lvl="2" indent="-21924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lang="ru-RU" sz="1800" b="0" strike="noStrike" spc="-1">
                <a:solidFill>
                  <a:srgbClr val="53548A"/>
                </a:solidFill>
                <a:latin typeface="Georgia"/>
              </a:rPr>
              <a:t>Третий уровень</a:t>
            </a:r>
          </a:p>
          <a:p>
            <a:pPr marL="1179720" lvl="3" indent="-20088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lang="ru-RU" sz="1800" b="0" strike="noStrike" spc="-1">
                <a:solidFill>
                  <a:srgbClr val="53548A"/>
                </a:solidFill>
                <a:latin typeface="Georgia"/>
              </a:rPr>
              <a:t>Четвертый уровень</a:t>
            </a:r>
            <a:endParaRPr lang="ru-RU" sz="1800" b="0" strike="noStrike" spc="-1">
              <a:solidFill>
                <a:srgbClr val="A04DA3"/>
              </a:solidFill>
              <a:latin typeface="Georgia"/>
            </a:endParaRPr>
          </a:p>
          <a:p>
            <a:pPr marL="1389960" lvl="4" indent="-18252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▫"/>
            </a:pPr>
            <a:r>
              <a:rPr lang="ru-RU" sz="1800" b="0" strike="noStrike" spc="-1">
                <a:solidFill>
                  <a:srgbClr val="A04DA3"/>
                </a:solidFill>
                <a:latin typeface="Georgia"/>
              </a:rPr>
              <a:t>Пятый уровень</a:t>
            </a:r>
          </a:p>
        </p:txBody>
      </p:sp>
      <p:sp>
        <p:nvSpPr>
          <p:cNvPr id="228" name="PlaceHolder 16"/>
          <p:cNvSpPr>
            <a:spLocks noGrp="1"/>
          </p:cNvSpPr>
          <p:nvPr>
            <p:ph type="body"/>
          </p:nvPr>
        </p:nvSpPr>
        <p:spPr>
          <a:xfrm>
            <a:off x="4648320" y="2249280"/>
            <a:ext cx="4038120" cy="45255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Образец текста</a:t>
            </a:r>
          </a:p>
          <a:p>
            <a:pPr marL="658440" lvl="1" indent="-24660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ru-RU" sz="1900" b="0" strike="noStrike" spc="-1">
                <a:solidFill>
                  <a:srgbClr val="438086"/>
                </a:solidFill>
                <a:latin typeface="Georgia"/>
              </a:rPr>
              <a:t>Второй уровень</a:t>
            </a:r>
            <a:endParaRPr lang="ru-RU" sz="1900" b="0" strike="noStrike" spc="-1">
              <a:solidFill>
                <a:srgbClr val="53548A"/>
              </a:solidFill>
              <a:latin typeface="Georgia"/>
            </a:endParaRPr>
          </a:p>
          <a:p>
            <a:pPr marL="923400" lvl="2" indent="-21924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lang="ru-RU" sz="1800" b="0" strike="noStrike" spc="-1">
                <a:solidFill>
                  <a:srgbClr val="53548A"/>
                </a:solidFill>
                <a:latin typeface="Georgia"/>
              </a:rPr>
              <a:t>Третий уровень</a:t>
            </a:r>
          </a:p>
          <a:p>
            <a:pPr marL="1179720" lvl="3" indent="-20088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lang="ru-RU" sz="1800" b="0" strike="noStrike" spc="-1">
                <a:solidFill>
                  <a:srgbClr val="53548A"/>
                </a:solidFill>
                <a:latin typeface="Georgia"/>
              </a:rPr>
              <a:t>Четвертый уровень</a:t>
            </a:r>
            <a:endParaRPr lang="ru-RU" sz="1800" b="0" strike="noStrike" spc="-1">
              <a:solidFill>
                <a:srgbClr val="A04DA3"/>
              </a:solidFill>
              <a:latin typeface="Georgia"/>
            </a:endParaRPr>
          </a:p>
          <a:p>
            <a:pPr marL="1389960" lvl="4" indent="-18252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▫"/>
            </a:pPr>
            <a:r>
              <a:rPr lang="ru-RU" sz="1800" b="0" strike="noStrike" spc="-1">
                <a:solidFill>
                  <a:srgbClr val="A04DA3"/>
                </a:solidFill>
                <a:latin typeface="Georgia"/>
              </a:rPr>
              <a:t>Пятый уровень</a:t>
            </a:r>
          </a:p>
        </p:txBody>
      </p:sp>
      <p:sp>
        <p:nvSpPr>
          <p:cNvPr id="229" name="PlaceHolder 17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18A9A48F-8104-4CA8-80DD-3F16364EB3FA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13.08.2024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30" name="PlaceHolder 18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31" name="PlaceHolder 19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430E568-0E45-4CB5-B2D2-5F18885F329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69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0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1" name="CustomShape 4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2" name="CustomShape 5"/>
          <p:cNvSpPr/>
          <p:nvPr/>
        </p:nvSpPr>
        <p:spPr>
          <a:xfrm flipV="1">
            <a:off x="5410080" y="43920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3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4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5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6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7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8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9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0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1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424456"/>
                </a:solidFill>
                <a:latin typeface="Trebuchet MS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2" name="PlaceHolder 15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Georgia"/>
              </a:rPr>
              <a:t>Образец текста</a:t>
            </a:r>
          </a:p>
          <a:p>
            <a:pPr marL="658440" lvl="1" indent="-24660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ru-RU" sz="2600" b="0" strike="noStrike" spc="-1">
                <a:solidFill>
                  <a:srgbClr val="438086"/>
                </a:solidFill>
                <a:latin typeface="Georgia"/>
              </a:rPr>
              <a:t>Второй уровень</a:t>
            </a:r>
            <a:endParaRPr lang="ru-RU" sz="2600" b="0" strike="noStrike" spc="-1">
              <a:solidFill>
                <a:srgbClr val="53548A"/>
              </a:solidFill>
              <a:latin typeface="Georgia"/>
            </a:endParaRPr>
          </a:p>
          <a:p>
            <a:pPr marL="923400" lvl="2" indent="-21924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lang="ru-RU" sz="2400" b="0" strike="noStrike" spc="-1">
                <a:solidFill>
                  <a:srgbClr val="53548A"/>
                </a:solidFill>
                <a:latin typeface="Georgia"/>
              </a:rPr>
              <a:t>Третий уровень</a:t>
            </a:r>
          </a:p>
          <a:p>
            <a:pPr marL="1179720" lvl="3" indent="-20088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lang="ru-RU" sz="2200" b="0" strike="noStrike" spc="-1">
                <a:solidFill>
                  <a:srgbClr val="53548A"/>
                </a:solidFill>
                <a:latin typeface="Georgia"/>
              </a:rPr>
              <a:t>Четвертый уровень</a:t>
            </a:r>
            <a:endParaRPr lang="ru-RU" sz="2200" b="0" strike="noStrike" spc="-1">
              <a:solidFill>
                <a:srgbClr val="A04DA3"/>
              </a:solidFill>
              <a:latin typeface="Georgia"/>
            </a:endParaRPr>
          </a:p>
          <a:p>
            <a:pPr marL="1389960" lvl="4" indent="-18252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▫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Пятый уровень</a:t>
            </a:r>
          </a:p>
        </p:txBody>
      </p:sp>
      <p:sp>
        <p:nvSpPr>
          <p:cNvPr id="283" name="PlaceHolder 16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14C5DE6-D57E-4F8D-A349-EB2DD91E9498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13.08.2024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84" name="PlaceHolder 17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85" name="PlaceHolder 18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4BE9CCD-2F8A-4733-9449-3A48F011700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23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24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25" name="CustomShape 4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26" name="CustomShape 5"/>
          <p:cNvSpPr/>
          <p:nvPr/>
        </p:nvSpPr>
        <p:spPr>
          <a:xfrm flipV="1">
            <a:off x="5410080" y="43920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27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28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29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30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31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32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33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34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35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424456"/>
                </a:solidFill>
                <a:latin typeface="Trebuchet MS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6" name="PlaceHolder 15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38120" cy="45255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Образец текста</a:t>
            </a:r>
          </a:p>
          <a:p>
            <a:pPr marL="658440" lvl="1" indent="-24660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ru-RU" sz="1900" b="0" strike="noStrike" spc="-1">
                <a:solidFill>
                  <a:srgbClr val="438086"/>
                </a:solidFill>
                <a:latin typeface="Georgia"/>
              </a:rPr>
              <a:t>Второй уровень</a:t>
            </a:r>
            <a:endParaRPr lang="ru-RU" sz="1900" b="0" strike="noStrike" spc="-1">
              <a:solidFill>
                <a:srgbClr val="53548A"/>
              </a:solidFill>
              <a:latin typeface="Georgia"/>
            </a:endParaRPr>
          </a:p>
          <a:p>
            <a:pPr marL="923400" lvl="2" indent="-21924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lang="ru-RU" sz="1800" b="0" strike="noStrike" spc="-1">
                <a:solidFill>
                  <a:srgbClr val="53548A"/>
                </a:solidFill>
                <a:latin typeface="Georgia"/>
              </a:rPr>
              <a:t>Третий уровень</a:t>
            </a:r>
          </a:p>
          <a:p>
            <a:pPr marL="1179720" lvl="3" indent="-20088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lang="ru-RU" sz="1800" b="0" strike="noStrike" spc="-1">
                <a:solidFill>
                  <a:srgbClr val="53548A"/>
                </a:solidFill>
                <a:latin typeface="Georgia"/>
              </a:rPr>
              <a:t>Четвертый уровень</a:t>
            </a:r>
            <a:endParaRPr lang="ru-RU" sz="1800" b="0" strike="noStrike" spc="-1">
              <a:solidFill>
                <a:srgbClr val="A04DA3"/>
              </a:solidFill>
              <a:latin typeface="Georgia"/>
            </a:endParaRPr>
          </a:p>
          <a:p>
            <a:pPr marL="1389960" lvl="4" indent="-18252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▫"/>
            </a:pPr>
            <a:r>
              <a:rPr lang="ru-RU" sz="1800" b="0" strike="noStrike" spc="-1">
                <a:solidFill>
                  <a:srgbClr val="A04DA3"/>
                </a:solidFill>
                <a:latin typeface="Georgia"/>
              </a:rPr>
              <a:t>Пятый уровень</a:t>
            </a:r>
          </a:p>
        </p:txBody>
      </p:sp>
      <p:sp>
        <p:nvSpPr>
          <p:cNvPr id="337" name="PlaceHolder 16"/>
          <p:cNvSpPr>
            <a:spLocks noGrp="1"/>
          </p:cNvSpPr>
          <p:nvPr>
            <p:ph type="body"/>
          </p:nvPr>
        </p:nvSpPr>
        <p:spPr>
          <a:xfrm>
            <a:off x="4648320" y="2249280"/>
            <a:ext cx="4038120" cy="45255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Образец текста</a:t>
            </a:r>
          </a:p>
          <a:p>
            <a:pPr marL="658440" lvl="1" indent="-24660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ru-RU" sz="1900" b="0" strike="noStrike" spc="-1">
                <a:solidFill>
                  <a:srgbClr val="438086"/>
                </a:solidFill>
                <a:latin typeface="Georgia"/>
              </a:rPr>
              <a:t>Второй уровень</a:t>
            </a:r>
            <a:endParaRPr lang="ru-RU" sz="1900" b="0" strike="noStrike" spc="-1">
              <a:solidFill>
                <a:srgbClr val="53548A"/>
              </a:solidFill>
              <a:latin typeface="Georgia"/>
            </a:endParaRPr>
          </a:p>
          <a:p>
            <a:pPr marL="923400" lvl="2" indent="-21924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lang="ru-RU" sz="1800" b="0" strike="noStrike" spc="-1">
                <a:solidFill>
                  <a:srgbClr val="53548A"/>
                </a:solidFill>
                <a:latin typeface="Georgia"/>
              </a:rPr>
              <a:t>Третий уровень</a:t>
            </a:r>
          </a:p>
          <a:p>
            <a:pPr marL="1179720" lvl="3" indent="-20088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lang="ru-RU" sz="1800" b="0" strike="noStrike" spc="-1">
                <a:solidFill>
                  <a:srgbClr val="53548A"/>
                </a:solidFill>
                <a:latin typeface="Georgia"/>
              </a:rPr>
              <a:t>Четвертый уровень</a:t>
            </a:r>
            <a:endParaRPr lang="ru-RU" sz="1800" b="0" strike="noStrike" spc="-1">
              <a:solidFill>
                <a:srgbClr val="A04DA3"/>
              </a:solidFill>
              <a:latin typeface="Georgia"/>
            </a:endParaRPr>
          </a:p>
          <a:p>
            <a:pPr marL="1389960" lvl="4" indent="-18252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▫"/>
            </a:pPr>
            <a:r>
              <a:rPr lang="ru-RU" sz="1800" b="0" strike="noStrike" spc="-1">
                <a:solidFill>
                  <a:srgbClr val="A04DA3"/>
                </a:solidFill>
                <a:latin typeface="Georgia"/>
              </a:rPr>
              <a:t>Пятый уровень</a:t>
            </a:r>
          </a:p>
        </p:txBody>
      </p:sp>
      <p:sp>
        <p:nvSpPr>
          <p:cNvPr id="338" name="PlaceHolder 17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8B053E4-C364-4939-A202-821539C3BDDA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13.08.2024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39" name="PlaceHolder 18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40" name="PlaceHolder 19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FB75071-09A7-46FE-8DBF-F82DCD0912A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8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9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0" name="CustomShape 4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1" name="CustomShape 5"/>
          <p:cNvSpPr/>
          <p:nvPr/>
        </p:nvSpPr>
        <p:spPr>
          <a:xfrm flipV="1">
            <a:off x="5410080" y="43920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2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3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4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5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6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7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8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9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90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424456"/>
                </a:solidFill>
                <a:latin typeface="Trebuchet MS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1" name="PlaceHolder 15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Georgia"/>
              </a:rPr>
              <a:t>Образец текста</a:t>
            </a:r>
          </a:p>
          <a:p>
            <a:pPr marL="658440" lvl="1" indent="-24660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ru-RU" sz="2600" b="0" strike="noStrike" spc="-1">
                <a:solidFill>
                  <a:srgbClr val="438086"/>
                </a:solidFill>
                <a:latin typeface="Georgia"/>
              </a:rPr>
              <a:t>Второй уровень</a:t>
            </a:r>
            <a:endParaRPr lang="ru-RU" sz="2600" b="0" strike="noStrike" spc="-1">
              <a:solidFill>
                <a:srgbClr val="53548A"/>
              </a:solidFill>
              <a:latin typeface="Georgia"/>
            </a:endParaRPr>
          </a:p>
          <a:p>
            <a:pPr marL="923400" lvl="2" indent="-21924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lang="ru-RU" sz="2400" b="0" strike="noStrike" spc="-1">
                <a:solidFill>
                  <a:srgbClr val="53548A"/>
                </a:solidFill>
                <a:latin typeface="Georgia"/>
              </a:rPr>
              <a:t>Третий уровень</a:t>
            </a:r>
          </a:p>
          <a:p>
            <a:pPr marL="1179720" lvl="3" indent="-20088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lang="ru-RU" sz="2200" b="0" strike="noStrike" spc="-1">
                <a:solidFill>
                  <a:srgbClr val="53548A"/>
                </a:solidFill>
                <a:latin typeface="Georgia"/>
              </a:rPr>
              <a:t>Четвертый уровень</a:t>
            </a:r>
            <a:endParaRPr lang="ru-RU" sz="2200" b="0" strike="noStrike" spc="-1">
              <a:solidFill>
                <a:srgbClr val="A04DA3"/>
              </a:solidFill>
              <a:latin typeface="Georgia"/>
            </a:endParaRPr>
          </a:p>
          <a:p>
            <a:pPr marL="1389960" lvl="4" indent="-18252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▫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Пятый уровень</a:t>
            </a:r>
          </a:p>
        </p:txBody>
      </p:sp>
      <p:sp>
        <p:nvSpPr>
          <p:cNvPr id="392" name="PlaceHolder 16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E8C5CE27-E594-49C1-87BD-667A78C98DCF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13.08.2024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93" name="PlaceHolder 17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94" name="PlaceHolder 18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986F25C-C1FE-4F55-8A59-01C4C7D6D07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2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3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4" name="CustomShape 4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5" name="CustomShape 5"/>
          <p:cNvSpPr/>
          <p:nvPr/>
        </p:nvSpPr>
        <p:spPr>
          <a:xfrm flipV="1">
            <a:off x="5410080" y="43920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6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7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8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9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0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1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2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3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4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424456"/>
                </a:solidFill>
                <a:latin typeface="Trebuchet MS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45" name="PlaceHolder 15"/>
          <p:cNvSpPr>
            <a:spLocks noGrp="1"/>
          </p:cNvSpPr>
          <p:nvPr>
            <p:ph type="dt"/>
          </p:nvPr>
        </p:nvSpPr>
        <p:spPr>
          <a:xfrm>
            <a:off x="6583680" y="612720"/>
            <a:ext cx="95688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AABC61A1-6F9A-42A6-A8BC-4C90AA0B5FFF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13.08.2024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6" name="PlaceHolder 16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7" name="PlaceHolder 17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51FD6AC-8BFB-4998-8150-C39E16BA3D9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8" name="PlaceHolder 1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53548A"/>
                </a:solidFill>
                <a:latin typeface="Georg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53548A"/>
                </a:solidFill>
                <a:latin typeface="Georg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urok.ru/uprazhneniya-dlya-glaz-dlya-uchaschihsya-nachalnoy-shkoli-3159784.html" TargetMode="External"/><Relationship Id="rId13" Type="http://schemas.openxmlformats.org/officeDocument/2006/relationships/hyperlink" Target="https://multiurok.ru/files/zdorovesberegaiushchie-tekhnologii-22.html" TargetMode="External"/><Relationship Id="rId3" Type="http://schemas.openxmlformats.org/officeDocument/2006/relationships/hyperlink" Target="https://www.pedopyt.ru/categories/10/articles/2309?ysclid=ltwiz8122m710251016" TargetMode="External"/><Relationship Id="rId7" Type="http://schemas.openxmlformats.org/officeDocument/2006/relationships/hyperlink" Target="https://infourok.ru/zdorovesberegayuschie-tehnologiiuprazhneniya-s-massazhnimi-kovrikami-i-dorozhkami-3027906.html" TargetMode="External"/><Relationship Id="rId12" Type="http://schemas.openxmlformats.org/officeDocument/2006/relationships/hyperlink" Target="https://multiurok.ru/files/sbornik-artikuliatsionnoi-gimnastiki-1.html" TargetMode="External"/><Relationship Id="rId2" Type="http://schemas.openxmlformats.org/officeDocument/2006/relationships/hyperlink" Target="https://www.pedopyt.ru/categories/10/articles/2309?ysclid=ltwixs1uyr78858754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sportal.ru/shkola/fizkultura-i-sport/library/2015/01/24/uprazhneniya-s-massazhnym-myachom" TargetMode="External"/><Relationship Id="rId11" Type="http://schemas.openxmlformats.org/officeDocument/2006/relationships/hyperlink" Target="https://www.prodlenka.org/metodicheskie-razrabotki/73606-zdorovesberegajuschie-tehnologii-dinamicheski" TargetMode="External"/><Relationship Id="rId5" Type="http://schemas.openxmlformats.org/officeDocument/2006/relationships/hyperlink" Target="https://2school.gosuslugi.ru/netcat_files/userfiles/zdorovo/Zdorovesberegayuschie_metodiki_V.F._Bazarnogo_dlya_shkolnikov.pdf" TargetMode="External"/><Relationship Id="rId10" Type="http://schemas.openxmlformats.org/officeDocument/2006/relationships/hyperlink" Target="http://domtvorserg.nnov.eduru.ru/media/2022/05/25/1297641950/Czvetopis.Lutoshkin.pdf" TargetMode="External"/><Relationship Id="rId4" Type="http://schemas.openxmlformats.org/officeDocument/2006/relationships/hyperlink" Target="https://www.wikihow.com/Sleep-in-Class" TargetMode="External"/><Relationship Id="rId9" Type="http://schemas.openxmlformats.org/officeDocument/2006/relationships/hyperlink" Target="https://infourok.ru/sbornik-fizminutki-na-urokah-nachalnoy-shkoli-3574478.html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CustomShape 1"/>
          <p:cNvSpPr/>
          <p:nvPr/>
        </p:nvSpPr>
        <p:spPr>
          <a:xfrm>
            <a:off x="857160" y="2214720"/>
            <a:ext cx="7857360" cy="12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Здоровьесберегающие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технологии в образовательном процессе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примере опыта работы МБОУ СОШ с УИОП 32 г. Кирова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1- д классе (отдельный класс для детей с ОВЗ)»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TextShape 1"/>
          <p:cNvSpPr txBox="1"/>
          <p:nvPr/>
        </p:nvSpPr>
        <p:spPr>
          <a:xfrm>
            <a:off x="428596" y="571480"/>
            <a:ext cx="8229240" cy="106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Гимнастика для глаз</a:t>
            </a:r>
            <a:endParaRPr lang="ru-RU" sz="3600" b="0" strike="noStrike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7" name="TextShape 2"/>
          <p:cNvSpPr txBox="1"/>
          <p:nvPr/>
        </p:nvSpPr>
        <p:spPr>
          <a:xfrm>
            <a:off x="428596" y="1571612"/>
            <a:ext cx="8229240" cy="432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Georgia"/>
              </a:rPr>
              <a:t> 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Georgia"/>
              </a:rPr>
              <a:t>      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 наше время зрение детей оказалось в опасности из-за повышенных нагрузок.</a:t>
            </a:r>
            <a:r>
              <a:rPr>
                <a:latin typeface="Calibri" pitchFamily="34" charset="0"/>
                <a:cs typeface="Calibri" pitchFamily="34" charset="0"/>
              </a:rPr>
              <a:t/>
            </a:r>
            <a:br>
              <a:rPr>
                <a:latin typeface="Calibri" pitchFamily="34" charset="0"/>
                <a:cs typeface="Calibri" pitchFamily="34" charset="0"/>
              </a:rPr>
            </a:br>
            <a:r>
              <a:rPr>
                <a:latin typeface="Calibri" pitchFamily="34" charset="0"/>
                <a:cs typeface="Calibri" pitchFamily="34" charset="0"/>
              </a:rPr>
              <a:t/>
            </a:r>
            <a:br>
              <a:rPr>
                <a:latin typeface="Calibri" pitchFamily="34" charset="0"/>
                <a:cs typeface="Calibri" pitchFamily="34" charset="0"/>
              </a:rPr>
            </a:br>
            <a:r>
              <a:rPr lang="ru-RU" sz="2800" b="1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Тренажер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для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глаз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— это эффективный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способ,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который помогает улучшить зрение и способствует профилактике глазных заболеваний. Он стабилизирует кровоснабжение и снимает напряжение органов 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зрения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после длительной работы за компьютером или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при чтении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10D67"/>
                </a:solidFill>
                <a:latin typeface="Times New Roman"/>
              </a:rPr>
              <a:t>Тренажер для глаз</a:t>
            </a:r>
            <a:endParaRPr lang="ru-RU" sz="3600" b="0" strike="noStrike" spc="-1" dirty="0">
              <a:latin typeface="Arial"/>
            </a:endParaRPr>
          </a:p>
        </p:txBody>
      </p:sp>
      <p:pic>
        <p:nvPicPr>
          <p:cNvPr id="719" name="Picture 2"/>
          <p:cNvPicPr/>
          <p:nvPr/>
        </p:nvPicPr>
        <p:blipFill>
          <a:blip r:embed="rId2"/>
          <a:srcRect r="42276" b="47077"/>
          <a:stretch/>
        </p:blipFill>
        <p:spPr>
          <a:xfrm>
            <a:off x="642960" y="1214280"/>
            <a:ext cx="7857720" cy="5143320"/>
          </a:xfrm>
          <a:prstGeom prst="rect">
            <a:avLst/>
          </a:prstGeom>
          <a:ln w="9360">
            <a:noFill/>
          </a:ln>
        </p:spPr>
      </p:pic>
      <p:sp>
        <p:nvSpPr>
          <p:cNvPr id="720" name="CustomShape 2"/>
          <p:cNvSpPr/>
          <p:nvPr/>
        </p:nvSpPr>
        <p:spPr>
          <a:xfrm>
            <a:off x="4857840" y="1600200"/>
            <a:ext cx="3828240" cy="38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TextShape 1"/>
          <p:cNvSpPr txBox="1"/>
          <p:nvPr/>
        </p:nvSpPr>
        <p:spPr>
          <a:xfrm>
            <a:off x="214282" y="428604"/>
            <a:ext cx="8229240" cy="106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Зрительная гимнастика</a:t>
            </a:r>
            <a:endParaRPr lang="ru-RU" sz="3600" b="0" strike="noStrike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2" name="TextShape 2"/>
          <p:cNvSpPr txBox="1"/>
          <p:nvPr/>
        </p:nvSpPr>
        <p:spPr>
          <a:xfrm>
            <a:off x="214282" y="1285860"/>
            <a:ext cx="8472158" cy="52881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Georgia"/>
              </a:rPr>
              <a:t>  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Georgia"/>
              </a:rPr>
              <a:t>        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Зрительную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гимнастику используют  в качестве профилактики глазных заболеваний и как метод снятия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напряжения.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Зрительную гимнастику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для школьников младших классов делают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3–4 раза в день, уделяя ей  4–5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минут. </a:t>
            </a:r>
            <a:r>
              <a:rPr lang="ru-RU" sz="2800" spc="-1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П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роводят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гимнастику очень простую: каждое упражнение делают сначала 2–3 раза, а когда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ребенок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запомнил движения, увеличивают число повторов до 5–7 раз. Эффект достигается только при регулярном выполнении.</a:t>
            </a:r>
            <a:endParaRPr lang="ru-RU" sz="2800" b="0" strike="noStrike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23" name="Рисунок 4" descr="C:\Users\Елена Николаевна\Desktop\129282.text.4305.jpg"/>
          <p:cNvPicPr/>
          <p:nvPr/>
        </p:nvPicPr>
        <p:blipFill>
          <a:blip r:embed="rId2" cstate="print"/>
          <a:stretch/>
        </p:blipFill>
        <p:spPr>
          <a:xfrm>
            <a:off x="5500694" y="5143512"/>
            <a:ext cx="2643206" cy="1714488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CustomShape 1"/>
          <p:cNvSpPr/>
          <p:nvPr/>
        </p:nvSpPr>
        <p:spPr>
          <a:xfrm>
            <a:off x="142920" y="274680"/>
            <a:ext cx="854316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Вариант </a:t>
            </a:r>
            <a:r>
              <a:rPr lang="ru-RU" sz="3600" b="1" strike="noStrike" spc="-1" dirty="0" smtClean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упражнений </a:t>
            </a:r>
            <a:r>
              <a:rPr lang="ru-RU" sz="3600" b="1" strike="noStrike" spc="-1" dirty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зрительной гимнастики</a:t>
            </a:r>
            <a:endParaRPr lang="ru-RU" sz="36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5" name="CustomShape 2"/>
          <p:cNvSpPr/>
          <p:nvPr/>
        </p:nvSpPr>
        <p:spPr>
          <a:xfrm>
            <a:off x="357158" y="1214422"/>
            <a:ext cx="3071834" cy="4857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5000" lnSpcReduction="20000"/>
          </a:bodyPr>
          <a:lstStyle/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lang="ru-RU" sz="7200" b="0" strike="noStrike" spc="-1" dirty="0">
                <a:solidFill>
                  <a:srgbClr val="000000"/>
                </a:solidFill>
                <a:latin typeface="Calibri"/>
              </a:rPr>
              <a:t>      </a:t>
            </a:r>
            <a:endParaRPr lang="en-US" sz="7200" spc="-1" dirty="0">
              <a:solidFill>
                <a:srgbClr val="000000"/>
              </a:solidFill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561"/>
              </a:spcBef>
            </a:pPr>
            <a:r>
              <a:rPr lang="en-US" sz="7200" b="0" strike="noStrike" spc="-1" dirty="0">
                <a:solidFill>
                  <a:srgbClr val="000000"/>
                </a:solidFill>
                <a:latin typeface="Arial"/>
                <a:cs typeface="Calibri" pitchFamily="34" charset="0"/>
              </a:rPr>
              <a:t> </a:t>
            </a:r>
            <a:r>
              <a:rPr lang="en-US" sz="7200" b="0" strike="noStrike" spc="-1" dirty="0" smtClean="0">
                <a:solidFill>
                  <a:srgbClr val="000000"/>
                </a:solidFill>
                <a:latin typeface="Arial"/>
                <a:cs typeface="Calibri" pitchFamily="34" charset="0"/>
              </a:rPr>
              <a:t>    </a:t>
            </a:r>
            <a:r>
              <a:rPr lang="en-US" sz="64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64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64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6400" b="1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«Моргай!» </a:t>
            </a:r>
            <a:r>
              <a:rPr lang="ru-RU" sz="64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Ребёнок энергично моргает на счёт «1–2–3–4–5». Делает перерыв той же продолжительности. 4–5 повторов.</a:t>
            </a:r>
            <a:endParaRPr lang="ru-RU" sz="6400" b="0" strike="noStrike" spc="-1" dirty="0">
              <a:latin typeface="Calibri" pitchFamily="34" charset="0"/>
              <a:cs typeface="Calibri" pitchFamily="34" charset="0"/>
            </a:endParaRPr>
          </a:p>
          <a:p>
            <a:pPr marL="343080" indent="-342360" algn="just">
              <a:lnSpc>
                <a:spcPct val="100000"/>
              </a:lnSpc>
              <a:spcBef>
                <a:spcPts val="561"/>
              </a:spcBef>
            </a:pPr>
            <a:r>
              <a:rPr lang="ru-RU" sz="64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2</a:t>
            </a:r>
            <a:r>
              <a:rPr lang="ru-RU" sz="6400" b="1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«Вверх-вниз</a:t>
            </a:r>
            <a:r>
              <a:rPr lang="ru-RU" sz="64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». Задача ребенка– посмотреть вверх, затем вниз, голова остаётся неподвижной. Повторяем 4 раза, затем пауза на 10 секунд. Ещё 1 повтор.</a:t>
            </a:r>
            <a:endParaRPr lang="ru-RU" sz="6400" b="0" strike="noStrike" spc="-1" dirty="0">
              <a:latin typeface="Calibri" pitchFamily="34" charset="0"/>
              <a:cs typeface="Calibri" pitchFamily="34" charset="0"/>
            </a:endParaRPr>
          </a:p>
          <a:p>
            <a:pPr marL="343080" indent="-342360" algn="just">
              <a:lnSpc>
                <a:spcPct val="100000"/>
              </a:lnSpc>
              <a:spcBef>
                <a:spcPts val="561"/>
              </a:spcBef>
            </a:pPr>
            <a:r>
              <a:rPr lang="ru-RU" sz="64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3. </a:t>
            </a:r>
            <a:r>
              <a:rPr lang="ru-RU" sz="6400" b="1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«Вправо-влево</a:t>
            </a:r>
            <a:r>
              <a:rPr lang="ru-RU" sz="64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». Ребёнок медленно переводит глаза вправо-влево. Затем глаза следует закрыть на несколько секунд. 4 повтора.</a:t>
            </a:r>
            <a:endParaRPr lang="ru-RU" sz="6400" b="0" strike="noStrike" spc="-1" dirty="0">
              <a:latin typeface="Calibri" pitchFamily="34" charset="0"/>
              <a:cs typeface="Calibri" pitchFamily="34" charset="0"/>
            </a:endParaRPr>
          </a:p>
          <a:p>
            <a:pPr marL="343080" indent="-342360" algn="just">
              <a:lnSpc>
                <a:spcPct val="100000"/>
              </a:lnSpc>
              <a:spcBef>
                <a:spcPts val="561"/>
              </a:spcBef>
            </a:pPr>
            <a:r>
              <a:rPr lang="ru-RU" sz="64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4. </a:t>
            </a:r>
            <a:r>
              <a:rPr lang="ru-RU" sz="6400" b="1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«Зажмурься». </a:t>
            </a:r>
            <a:r>
              <a:rPr lang="ru-RU" sz="64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Попросите ребёнка крепко зажмурить глаза, на счёт 5 открыть глаза широко-широко. Затем расслабиться и посмотреть вдаль. 4–5 повторов.</a:t>
            </a:r>
            <a:endParaRPr lang="ru-RU" sz="6400" b="0" strike="noStrike" spc="-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64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6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27" name="Picture 3"/>
          <p:cNvPicPr/>
          <p:nvPr/>
        </p:nvPicPr>
        <p:blipFill>
          <a:blip r:embed="rId2"/>
          <a:stretch/>
        </p:blipFill>
        <p:spPr>
          <a:xfrm>
            <a:off x="3819960" y="1682640"/>
            <a:ext cx="5036040" cy="3357360"/>
          </a:xfrm>
          <a:prstGeom prst="rect">
            <a:avLst/>
          </a:prstGeom>
          <a:ln w="9360">
            <a:noFill/>
          </a:ln>
        </p:spPr>
      </p:pic>
      <p:pic>
        <p:nvPicPr>
          <p:cNvPr id="728" name="Picture 4"/>
          <p:cNvPicPr/>
          <p:nvPr/>
        </p:nvPicPr>
        <p:blipFill>
          <a:blip r:embed="rId3"/>
          <a:stretch/>
        </p:blipFill>
        <p:spPr>
          <a:xfrm>
            <a:off x="3929040" y="4457880"/>
            <a:ext cx="4285800" cy="2399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TextShape 1"/>
          <p:cNvSpPr txBox="1"/>
          <p:nvPr/>
        </p:nvSpPr>
        <p:spPr>
          <a:xfrm>
            <a:off x="357158" y="571480"/>
            <a:ext cx="8229240" cy="106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Пальчиковая гимнастика </a:t>
            </a:r>
            <a:r>
              <a:rPr lang="ru-RU" sz="3600" b="1" strike="noStrike" spc="-1" dirty="0" smtClean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3600" b="0" strike="noStrike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0" name="TextShape 2"/>
          <p:cNvSpPr txBox="1"/>
          <p:nvPr/>
        </p:nvSpPr>
        <p:spPr>
          <a:xfrm>
            <a:off x="521280" y="2193120"/>
            <a:ext cx="8229240" cy="432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Georgia"/>
              </a:rPr>
              <a:t>    </a:t>
            </a:r>
          </a:p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r>
              <a:rPr lang="ru-RU" sz="3300" b="0" strike="noStrike" spc="-1" dirty="0">
                <a:solidFill>
                  <a:srgbClr val="000000"/>
                </a:solidFill>
                <a:latin typeface="Times New Roman"/>
              </a:rPr>
              <a:t>    </a:t>
            </a:r>
            <a:endParaRPr lang="ru-RU" sz="3300" b="0" strike="noStrike" spc="-1" dirty="0">
              <a:solidFill>
                <a:srgbClr val="000000"/>
              </a:solidFill>
              <a:latin typeface="Georgia"/>
            </a:endParaRPr>
          </a:p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endParaRPr lang="ru-RU" sz="3300" b="0" strike="noStrike" spc="-1" dirty="0">
              <a:solidFill>
                <a:srgbClr val="000000"/>
              </a:solidFill>
              <a:latin typeface="Georgia"/>
            </a:endParaRPr>
          </a:p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r>
              <a:rPr lang="ru-RU" sz="3300" b="0" strike="noStrike" spc="-1" dirty="0">
                <a:solidFill>
                  <a:srgbClr val="000000"/>
                </a:solidFill>
                <a:latin typeface="Times New Roman"/>
              </a:rPr>
              <a:t>    </a:t>
            </a:r>
            <a:endParaRPr lang="ru-RU" sz="3300" b="0" strike="noStrike" spc="-1" dirty="0">
              <a:solidFill>
                <a:srgbClr val="000000"/>
              </a:solidFill>
              <a:latin typeface="Georgia"/>
            </a:endParaRPr>
          </a:p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r>
              <a:rPr lang="ru-RU" sz="3300" b="0" strike="noStrike" spc="-1" dirty="0">
                <a:solidFill>
                  <a:srgbClr val="000000"/>
                </a:solidFill>
                <a:latin typeface="Times New Roman"/>
              </a:rPr>
              <a:t>    </a:t>
            </a:r>
            <a:endParaRPr lang="ru-RU" sz="3300" b="0" strike="noStrike" spc="-1" dirty="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731" name="Рисунок 5" descr="C:\Users\Елена Николаевна\Desktop\f8f49364fa8201fa3acce42a55d4718c.jpg"/>
          <p:cNvPicPr/>
          <p:nvPr/>
        </p:nvPicPr>
        <p:blipFill>
          <a:blip r:embed="rId2"/>
          <a:stretch/>
        </p:blipFill>
        <p:spPr>
          <a:xfrm>
            <a:off x="3929058" y="4572008"/>
            <a:ext cx="3286148" cy="2000264"/>
          </a:xfrm>
          <a:prstGeom prst="rect">
            <a:avLst/>
          </a:prstGeom>
          <a:ln w="9360">
            <a:noFill/>
          </a:ln>
        </p:spPr>
      </p:pic>
      <p:sp>
        <p:nvSpPr>
          <p:cNvPr id="732" name="TextShape 3"/>
          <p:cNvSpPr txBox="1"/>
          <p:nvPr/>
        </p:nvSpPr>
        <p:spPr>
          <a:xfrm>
            <a:off x="214282" y="1428736"/>
            <a:ext cx="8590238" cy="3537976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just"/>
            <a:r>
              <a:rPr lang="en-US" sz="2000" b="0" strike="noStrike" spc="-1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ru-RU" sz="2800" b="0" strike="noStrike" spc="-1" dirty="0" smtClean="0">
                <a:latin typeface="Calibri" pitchFamily="34" charset="0"/>
                <a:cs typeface="Calibri" pitchFamily="34" charset="0"/>
              </a:rPr>
              <a:t>Пальчиковая </a:t>
            </a:r>
            <a:r>
              <a:rPr lang="ru-RU" sz="2800" b="0" strike="noStrike" spc="-1" dirty="0">
                <a:latin typeface="Calibri" pitchFamily="34" charset="0"/>
                <a:cs typeface="Calibri" pitchFamily="34" charset="0"/>
              </a:rPr>
              <a:t>гимнастика играет важную роль в развитии детей раннего возраста. </a:t>
            </a:r>
            <a:r>
              <a:rPr lang="ru-RU" sz="2800" spc="-1" dirty="0" smtClean="0">
                <a:latin typeface="Calibri" pitchFamily="34" charset="0"/>
                <a:cs typeface="Calibri" pitchFamily="34" charset="0"/>
              </a:rPr>
              <a:t>Она</a:t>
            </a:r>
            <a:r>
              <a:rPr lang="ru-RU" sz="2800" b="0" strike="noStrike" spc="-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0" strike="noStrike" spc="-1" dirty="0">
                <a:latin typeface="Calibri" pitchFamily="34" charset="0"/>
                <a:cs typeface="Calibri" pitchFamily="34" charset="0"/>
              </a:rPr>
              <a:t>способствует развитию моторики, координации движений и тактильных навыков у </a:t>
            </a:r>
            <a:r>
              <a:rPr lang="ru-RU" sz="2800" b="0" strike="noStrike" spc="-1" dirty="0" smtClean="0">
                <a:latin typeface="Calibri" pitchFamily="34" charset="0"/>
                <a:cs typeface="Calibri" pitchFamily="34" charset="0"/>
              </a:rPr>
              <a:t>детей. </a:t>
            </a:r>
            <a:r>
              <a:rPr lang="ru-RU" sz="2800" b="0" strike="noStrike" spc="-1" dirty="0">
                <a:latin typeface="Calibri" pitchFamily="34" charset="0"/>
                <a:cs typeface="Calibri" pitchFamily="34" charset="0"/>
              </a:rPr>
              <a:t>Проведение пальчиковой гимнастики предоставляет возможность </a:t>
            </a:r>
            <a:r>
              <a:rPr lang="ru-RU" sz="2800" b="0" strike="noStrike" spc="-1" dirty="0" smtClean="0">
                <a:latin typeface="Calibri" pitchFamily="34" charset="0"/>
                <a:cs typeface="Calibri" pitchFamily="34" charset="0"/>
              </a:rPr>
              <a:t>ученикам </a:t>
            </a:r>
            <a:r>
              <a:rPr lang="ru-RU" sz="2800" b="0" strike="noStrike" spc="-1" dirty="0">
                <a:latin typeface="Calibri" pitchFamily="34" charset="0"/>
                <a:cs typeface="Calibri" pitchFamily="34" charset="0"/>
              </a:rPr>
              <a:t>научиться контролировать свои пальчики, укреплять кисти рук и развивать ловкость </a:t>
            </a:r>
            <a:r>
              <a:rPr lang="ru-RU" sz="2800" b="0" strike="noStrike" spc="-1" dirty="0" smtClean="0">
                <a:latin typeface="Calibri" pitchFamily="34" charset="0"/>
                <a:cs typeface="Calibri" pitchFamily="34" charset="0"/>
              </a:rPr>
              <a:t>движений, а так же снимает напряжение.</a:t>
            </a:r>
            <a:endParaRPr lang="ru-RU" sz="2800" b="0" strike="noStrike" spc="-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TextShape 1"/>
          <p:cNvSpPr txBox="1"/>
          <p:nvPr/>
        </p:nvSpPr>
        <p:spPr>
          <a:xfrm>
            <a:off x="457200" y="1143000"/>
            <a:ext cx="822924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1" strike="noStrike" spc="-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Пример стиха </a:t>
            </a:r>
            <a:r>
              <a:rPr lang="ru-RU" sz="3200" b="1" strike="noStrike" spc="-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для пальчиковой гимнастики</a:t>
            </a:r>
          </a:p>
        </p:txBody>
      </p:sp>
      <p:sp>
        <p:nvSpPr>
          <p:cNvPr id="734" name="TextShape 2"/>
          <p:cNvSpPr txBox="1"/>
          <p:nvPr/>
        </p:nvSpPr>
        <p:spPr>
          <a:xfrm>
            <a:off x="357158" y="2143116"/>
            <a:ext cx="9002842" cy="2753146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just"/>
            <a:r>
              <a:rPr lang="en-US" sz="33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00" spc="-1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Этот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пальчик самый сильный, самый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толстый</a:t>
            </a:r>
            <a:endParaRPr lang="en-US" sz="2800" b="0" strike="noStrike" spc="-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8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и большой.</a:t>
            </a:r>
            <a:endParaRPr lang="ru-RU" sz="2800" b="0" strike="noStrike" spc="-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Этот пальчик для того, чтоб показывать его.</a:t>
            </a:r>
            <a:endParaRPr lang="ru-RU" sz="2800" b="0" strike="noStrike" spc="-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Этот пальчик самый сильный и стоит он в середине.</a:t>
            </a:r>
            <a:endParaRPr lang="ru-RU" sz="2800" b="0" strike="noStrike" spc="-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Этот пальчик безымянный. Он избалованный самый.</a:t>
            </a:r>
            <a:endParaRPr lang="ru-RU" sz="2800" b="0" strike="noStrike" spc="-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А мизинчик хоть и мал, очень ловок и удал.</a:t>
            </a:r>
            <a:endParaRPr lang="ru-RU" sz="2800" b="0" strike="noStrike" spc="-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600" b="1" strike="noStrike" spc="-1" dirty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Пальчиковая гимнастика</a:t>
            </a:r>
            <a:endParaRPr lang="ru-RU" sz="3600" b="0" strike="noStrike" spc="-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36" name="Picture 2" descr="C:\Users\Елена Николаевна\Desktop\ned5tza-002.png"/>
          <p:cNvPicPr/>
          <p:nvPr/>
        </p:nvPicPr>
        <p:blipFill>
          <a:blip r:embed="rId2"/>
          <a:stretch/>
        </p:blipFill>
        <p:spPr>
          <a:xfrm>
            <a:off x="457200" y="1932120"/>
            <a:ext cx="8228880" cy="386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4400" b="0" strike="noStrike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8" name="TextShape 2"/>
          <p:cNvSpPr txBox="1"/>
          <p:nvPr/>
        </p:nvSpPr>
        <p:spPr>
          <a:xfrm>
            <a:off x="720000" y="3883320"/>
            <a:ext cx="8229240" cy="432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Georgia"/>
              </a:rPr>
              <a:t>    </a:t>
            </a:r>
          </a:p>
        </p:txBody>
      </p:sp>
      <p:pic>
        <p:nvPicPr>
          <p:cNvPr id="739" name="Рисунок 3" descr="C:\Users\Елена Николаевна\Desktop\24462.750x0.jpg"/>
          <p:cNvPicPr/>
          <p:nvPr/>
        </p:nvPicPr>
        <p:blipFill>
          <a:blip r:embed="rId2"/>
          <a:stretch/>
        </p:blipFill>
        <p:spPr>
          <a:xfrm>
            <a:off x="6286512" y="4643446"/>
            <a:ext cx="2199784" cy="1592912"/>
          </a:xfrm>
          <a:prstGeom prst="rect">
            <a:avLst/>
          </a:prstGeom>
          <a:ln w="9360">
            <a:noFill/>
          </a:ln>
        </p:spPr>
      </p:pic>
      <p:sp>
        <p:nvSpPr>
          <p:cNvPr id="740" name="TextShape 3"/>
          <p:cNvSpPr txBox="1"/>
          <p:nvPr/>
        </p:nvSpPr>
        <p:spPr>
          <a:xfrm>
            <a:off x="285720" y="1285860"/>
            <a:ext cx="8501122" cy="304553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just"/>
            <a:r>
              <a:rPr lang="ru-RU" sz="2400" b="0" strike="noStrike" spc="-1" dirty="0" smtClean="0">
                <a:latin typeface="Calibri" pitchFamily="34" charset="0"/>
                <a:cs typeface="Calibri" pitchFamily="34" charset="0"/>
              </a:rPr>
              <a:t>         Массажный </a:t>
            </a:r>
            <a:r>
              <a:rPr lang="ru-RU" sz="2400" b="0" strike="noStrike" spc="-1" dirty="0">
                <a:latin typeface="Calibri" pitchFamily="34" charset="0"/>
                <a:cs typeface="Calibri" pitchFamily="34" charset="0"/>
              </a:rPr>
              <a:t>мячик — эффективное средство развития кистей рук ребёнка, движений его пальцев, разработки мышц. Ребристая, игольчатая поверхность мяча воздействует на нервные </a:t>
            </a:r>
            <a:r>
              <a:rPr lang="ru-RU" sz="2400" b="0" strike="noStrike" spc="-1" dirty="0" smtClean="0">
                <a:latin typeface="Calibri" pitchFamily="34" charset="0"/>
                <a:cs typeface="Calibri" pitchFamily="34" charset="0"/>
              </a:rPr>
              <a:t>окончания, </a:t>
            </a:r>
            <a:r>
              <a:rPr lang="ru-RU" sz="2400" spc="-1" dirty="0">
                <a:latin typeface="Calibri" pitchFamily="34" charset="0"/>
                <a:cs typeface="Calibri" pitchFamily="34" charset="0"/>
              </a:rPr>
              <a:t>у</a:t>
            </a:r>
            <a:r>
              <a:rPr lang="ru-RU" sz="2400" b="0" strike="noStrike" spc="-1" dirty="0" smtClean="0">
                <a:latin typeface="Calibri" pitchFamily="34" charset="0"/>
                <a:cs typeface="Calibri" pitchFamily="34" charset="0"/>
              </a:rPr>
              <a:t>лучшает </a:t>
            </a:r>
            <a:r>
              <a:rPr lang="ru-RU" sz="2400" b="0" strike="noStrike" spc="-1" dirty="0">
                <a:latin typeface="Calibri" pitchFamily="34" charset="0"/>
                <a:cs typeface="Calibri" pitchFamily="34" charset="0"/>
              </a:rPr>
              <a:t>приток крови и активизирует кровообращение. Массажный мячик ускоряет капиллярный кровоток, уменьшает венозный застой и повышает кожно-мышечный тонус</a:t>
            </a:r>
            <a:r>
              <a:rPr lang="ru-RU" sz="2400" b="0" strike="noStrike" spc="-1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/>
            <a:r>
              <a:rPr lang="ru-RU" sz="2400" b="0" strike="noStrike" spc="-1" dirty="0" smtClean="0">
                <a:latin typeface="Calibri" pitchFamily="34" charset="0"/>
                <a:cs typeface="Calibri" pitchFamily="34" charset="0"/>
              </a:rPr>
              <a:t>В ходе работы с мячом можно читать стихи.</a:t>
            </a:r>
            <a:endParaRPr lang="ru-RU" sz="24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Массажные мячики</a:t>
            </a:r>
            <a:endParaRPr lang="ru-RU" sz="4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3" descr="C:\Users\Елена Николаевна\Desktop\24462.750x0.jpg"/>
          <p:cNvPicPr/>
          <p:nvPr/>
        </p:nvPicPr>
        <p:blipFill>
          <a:blip r:embed="rId2"/>
          <a:stretch/>
        </p:blipFill>
        <p:spPr>
          <a:xfrm>
            <a:off x="0" y="4786322"/>
            <a:ext cx="2199784" cy="1592912"/>
          </a:xfrm>
          <a:prstGeom prst="rect">
            <a:avLst/>
          </a:prstGeom>
          <a:ln w="9360">
            <a:noFill/>
          </a:ln>
        </p:spPr>
      </p:pic>
      <p:pic>
        <p:nvPicPr>
          <p:cNvPr id="8" name="Рисунок 3" descr="C:\Users\Елена Николаевна\Desktop\24462.750x0.jpg"/>
          <p:cNvPicPr/>
          <p:nvPr/>
        </p:nvPicPr>
        <p:blipFill>
          <a:blip r:embed="rId2"/>
          <a:stretch/>
        </p:blipFill>
        <p:spPr>
          <a:xfrm>
            <a:off x="2928926" y="4714884"/>
            <a:ext cx="2199784" cy="1592912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TextShape 1"/>
          <p:cNvSpPr txBox="1"/>
          <p:nvPr/>
        </p:nvSpPr>
        <p:spPr>
          <a:xfrm>
            <a:off x="214282" y="642918"/>
            <a:ext cx="8229240" cy="1107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ru-RU" sz="3600" b="1" strike="noStrike" spc="-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Пример стихов </a:t>
            </a:r>
            <a:r>
              <a:rPr lang="ru-RU" sz="3600" b="1" strike="noStrike" spc="-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для работы с массажным </a:t>
            </a:r>
            <a:r>
              <a:rPr lang="ru-RU" sz="3600" b="1" strike="noStrike" spc="-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мячом:</a:t>
            </a:r>
            <a:endParaRPr lang="ru-RU" sz="3600" b="1" strike="noStrike" spc="-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2" name="TextShape 2"/>
          <p:cNvSpPr txBox="1"/>
          <p:nvPr/>
        </p:nvSpPr>
        <p:spPr>
          <a:xfrm>
            <a:off x="928662" y="1928802"/>
            <a:ext cx="6392658" cy="452286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ru-RU" sz="32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1.Этот 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мячик непростой,</a:t>
            </a:r>
            <a:endParaRPr lang="ru-RU" sz="3200" b="0" strike="noStrike" spc="-1" dirty="0">
              <a:latin typeface="Calibri" pitchFamily="34" charset="0"/>
              <a:cs typeface="Calibri" pitchFamily="34" charset="0"/>
            </a:endParaRPr>
          </a:p>
          <a:p>
            <a:r>
              <a:rPr lang="ru-RU" sz="32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Весь 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колючий, вот такой.</a:t>
            </a:r>
            <a:endParaRPr lang="ru-RU" sz="3200" b="0" strike="noStrike" spc="-1" dirty="0">
              <a:latin typeface="Calibri" pitchFamily="34" charset="0"/>
              <a:cs typeface="Calibri" pitchFamily="34" charset="0"/>
            </a:endParaRPr>
          </a:p>
          <a:p>
            <a:r>
              <a:rPr lang="ru-RU" sz="32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Меж 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ладошками кладем,</a:t>
            </a:r>
            <a:endParaRPr lang="ru-RU" sz="3200" b="0" strike="noStrike" spc="-1" dirty="0">
              <a:latin typeface="Calibri" pitchFamily="34" charset="0"/>
              <a:cs typeface="Calibri" pitchFamily="34" charset="0"/>
            </a:endParaRPr>
          </a:p>
          <a:p>
            <a:r>
              <a:rPr lang="ru-RU" sz="32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Им 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ладошки разотрем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200" b="0" strike="noStrike" spc="-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3200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320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2.Мы научимся орехи</a:t>
            </a:r>
          </a:p>
          <a:p>
            <a:r>
              <a:rPr lang="ru-RU" sz="32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Между пальцами катать.</a:t>
            </a:r>
          </a:p>
          <a:p>
            <a:r>
              <a:rPr lang="ru-RU" sz="320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Это в школе нам поможет</a:t>
            </a:r>
          </a:p>
          <a:p>
            <a:r>
              <a:rPr lang="ru-RU" sz="32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Буквы ровные писать.</a:t>
            </a:r>
            <a:endParaRPr lang="ru-RU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 descr="C:\Users\Елена Николаевна\Desktop\MM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929066"/>
            <a:ext cx="285752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Массажные мячики</a:t>
            </a:r>
            <a:endParaRPr lang="ru-RU" sz="3600" b="0" strike="noStrike" spc="-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44" name="Picture 4"/>
          <p:cNvPicPr/>
          <p:nvPr/>
        </p:nvPicPr>
        <p:blipFill>
          <a:blip r:embed="rId2"/>
          <a:srcRect l="17012" t="50442" r="49563" b="5765"/>
          <a:stretch/>
        </p:blipFill>
        <p:spPr>
          <a:xfrm>
            <a:off x="214200" y="1643040"/>
            <a:ext cx="8286480" cy="4643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CustomShape 1"/>
          <p:cNvSpPr/>
          <p:nvPr/>
        </p:nvSpPr>
        <p:spPr>
          <a:xfrm>
            <a:off x="4643280" y="928800"/>
            <a:ext cx="4142880" cy="4522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 err="1" smtClean="0">
                <a:solidFill>
                  <a:srgbClr val="002060"/>
                </a:solidFill>
                <a:latin typeface="Calibri" pitchFamily="34" charset="0"/>
                <a:ea typeface="바탕"/>
                <a:cs typeface="Calibri" pitchFamily="34" charset="0"/>
              </a:rPr>
              <a:t>Полосухина</a:t>
            </a:r>
            <a:r>
              <a:rPr lang="ru-RU" sz="3600" b="1" strike="noStrike" spc="-1" dirty="0" smtClean="0">
                <a:solidFill>
                  <a:srgbClr val="002060"/>
                </a:solidFill>
                <a:latin typeface="Calibri" pitchFamily="34" charset="0"/>
                <a:ea typeface="바탕"/>
                <a:cs typeface="Calibri" pitchFamily="34" charset="0"/>
              </a:rPr>
              <a:t> </a:t>
            </a:r>
            <a:r>
              <a:rPr lang="ru-RU" sz="3600" b="1" strike="noStrike" spc="-1" dirty="0">
                <a:solidFill>
                  <a:srgbClr val="002060"/>
                </a:solidFill>
                <a:latin typeface="Calibri" pitchFamily="34" charset="0"/>
                <a:ea typeface="바탕"/>
                <a:cs typeface="Calibri" pitchFamily="34" charset="0"/>
              </a:rPr>
              <a:t>Марина Викторовна</a:t>
            </a:r>
            <a:endParaRPr lang="ru-RU" sz="3600" b="0" strike="noStrike" spc="-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2060"/>
                </a:solidFill>
                <a:latin typeface="Calibri" pitchFamily="34" charset="0"/>
                <a:ea typeface="바탕"/>
                <a:cs typeface="Calibri" pitchFamily="34" charset="0"/>
              </a:rPr>
              <a:t> учитель начальных классов         </a:t>
            </a:r>
            <a:endParaRPr lang="ru-RU" sz="3600" b="0" strike="noStrike" spc="-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2060"/>
                </a:solidFill>
                <a:latin typeface="Calibri" pitchFamily="34" charset="0"/>
                <a:ea typeface="바탕"/>
                <a:cs typeface="Calibri" pitchFamily="34" charset="0"/>
              </a:rPr>
              <a:t>МБОУ СОШ с УИОП № 32 города Киров</a:t>
            </a:r>
            <a:r>
              <a:rPr lang="ru-RU" sz="3600" b="1" strike="noStrike" spc="-1" dirty="0">
                <a:solidFill>
                  <a:srgbClr val="010D67"/>
                </a:solidFill>
                <a:latin typeface="Calibri" pitchFamily="34" charset="0"/>
                <a:ea typeface="바탕"/>
                <a:cs typeface="Calibri" pitchFamily="34" charset="0"/>
              </a:rPr>
              <a:t>а</a:t>
            </a:r>
            <a:endParaRPr lang="ru-RU" sz="3600" b="0" strike="noStrike" spc="-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03" name="Picture 2" descr="E:\1 допкласс\ФОТО.jpg"/>
          <p:cNvPicPr/>
          <p:nvPr/>
        </p:nvPicPr>
        <p:blipFill>
          <a:blip r:embed="rId2"/>
          <a:srcRect r="3718" b="13795"/>
          <a:stretch/>
        </p:blipFill>
        <p:spPr>
          <a:xfrm>
            <a:off x="214200" y="857160"/>
            <a:ext cx="4142880" cy="493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extShape 1"/>
          <p:cNvSpPr txBox="1"/>
          <p:nvPr/>
        </p:nvSpPr>
        <p:spPr>
          <a:xfrm>
            <a:off x="285720" y="57148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Массажные коврики</a:t>
            </a:r>
            <a:endParaRPr lang="ru-RU" sz="3600" b="0" strike="noStrike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6" name="TextShape 2"/>
          <p:cNvSpPr txBox="1"/>
          <p:nvPr/>
        </p:nvSpPr>
        <p:spPr>
          <a:xfrm>
            <a:off x="285720" y="1500174"/>
            <a:ext cx="7778280" cy="426657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96000"/>
          </a:bodyPr>
          <a:lstStyle/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r>
              <a:rPr lang="ru-RU" sz="2900" b="0" strike="noStrike" spc="-1" dirty="0">
                <a:solidFill>
                  <a:srgbClr val="000000"/>
                </a:solidFill>
                <a:latin typeface="Georgia"/>
              </a:rPr>
              <a:t>   </a:t>
            </a:r>
            <a:r>
              <a:rPr lang="ru-RU" sz="2900" b="0" strike="noStrike" spc="-1" dirty="0" smtClean="0">
                <a:solidFill>
                  <a:srgbClr val="000000"/>
                </a:solidFill>
                <a:latin typeface="Georgia"/>
              </a:rPr>
              <a:t>     </a:t>
            </a:r>
            <a:r>
              <a:rPr lang="ru-RU" sz="29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Массаж 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стоп- прекрасная оздоровляющая процедура. Массаж стоп используется для лечения и профилактики плоскостопия, для повышения тонуса мышц стопы, для снятия усталости и улучшения настроения.</a:t>
            </a:r>
          </a:p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r>
              <a:rPr lang="ru-RU" sz="29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ru-RU" sz="29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В 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ходе выполнения упражнений на массажном коврике </a:t>
            </a:r>
            <a:r>
              <a:rPr lang="ru-RU" sz="29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можно читать </a:t>
            </a:r>
            <a:r>
              <a:rPr lang="ru-RU" sz="29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стихи</a:t>
            </a:r>
            <a:r>
              <a:rPr lang="ru-RU" sz="29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900" b="0" strike="noStrike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r>
              <a:rPr lang="ru-RU" sz="29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</a:t>
            </a:r>
          </a:p>
        </p:txBody>
      </p:sp>
      <p:pic>
        <p:nvPicPr>
          <p:cNvPr id="6" name="Рисунок 5" descr="C:\Users\Елена Николаевна\Desktop\massazhnyi-kovrik-dlya-nog-futzuki-8-500x5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643446"/>
            <a:ext cx="277177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лена Николаевна\Desktop\massazhnyi-kovrik-dlya-nog-futzuki-8-500x5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28662" y="4643446"/>
            <a:ext cx="272894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TextShape 1"/>
          <p:cNvSpPr txBox="1"/>
          <p:nvPr/>
        </p:nvSpPr>
        <p:spPr>
          <a:xfrm>
            <a:off x="457200" y="1143000"/>
            <a:ext cx="822924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1" strike="noStrike" spc="-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Стихи для </a:t>
            </a:r>
            <a:r>
              <a:rPr lang="ru-RU" sz="3200" b="1" strike="noStrike" spc="-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работы на массажном коврике</a:t>
            </a:r>
          </a:p>
        </p:txBody>
      </p:sp>
      <p:sp>
        <p:nvSpPr>
          <p:cNvPr id="749" name="TextShape 2"/>
          <p:cNvSpPr txBox="1"/>
          <p:nvPr/>
        </p:nvSpPr>
        <p:spPr>
          <a:xfrm>
            <a:off x="1000100" y="1928802"/>
            <a:ext cx="7143800" cy="378419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ru-RU" sz="3000" b="0" strike="noStrike" spc="-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3000" b="0" strike="noStrike" spc="-1" dirty="0" smtClean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30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sz="30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Шла </a:t>
            </a:r>
            <a:r>
              <a:rPr lang="ru-RU" sz="3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большая </a:t>
            </a:r>
            <a:r>
              <a:rPr lang="ru-RU" sz="30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черепаха </a:t>
            </a:r>
            <a:endParaRPr lang="ru-RU" sz="3000" b="0" strike="noStrike" spc="-1" dirty="0">
              <a:latin typeface="Calibri" pitchFamily="34" charset="0"/>
              <a:cs typeface="Calibri" pitchFamily="34" charset="0"/>
            </a:endParaRPr>
          </a:p>
          <a:p>
            <a:r>
              <a:rPr lang="ru-RU" sz="3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И кусала всех от страха,</a:t>
            </a:r>
            <a:endParaRPr lang="ru-RU" sz="3000" b="0" strike="noStrike" spc="-1" dirty="0">
              <a:latin typeface="Calibri" pitchFamily="34" charset="0"/>
              <a:cs typeface="Calibri" pitchFamily="34" charset="0"/>
            </a:endParaRPr>
          </a:p>
          <a:p>
            <a:r>
              <a:rPr lang="ru-RU" sz="3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</a:t>
            </a:r>
            <a:r>
              <a:rPr lang="ru-RU" sz="3000" b="0" strike="noStrike" spc="-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Кусь</a:t>
            </a:r>
            <a:r>
              <a:rPr lang="ru-RU" sz="3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3000" b="0" strike="noStrike" spc="-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кусь</a:t>
            </a:r>
            <a:r>
              <a:rPr lang="ru-RU" sz="3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3000" b="0" strike="noStrike" spc="-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кусь</a:t>
            </a:r>
            <a:r>
              <a:rPr lang="ru-RU" sz="3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3000" b="0" strike="noStrike" spc="-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кусь</a:t>
            </a:r>
            <a:r>
              <a:rPr lang="ru-RU" sz="3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ru-RU" sz="3000" b="0" strike="noStrike" spc="-1" dirty="0">
              <a:latin typeface="Calibri" pitchFamily="34" charset="0"/>
              <a:cs typeface="Calibri" pitchFamily="34" charset="0"/>
            </a:endParaRPr>
          </a:p>
          <a:p>
            <a:r>
              <a:rPr lang="ru-RU" sz="3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Никого я не боюсь</a:t>
            </a:r>
            <a:r>
              <a:rPr lang="ru-RU" sz="30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300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2. Посмотрите, сколько птичек,</a:t>
            </a:r>
          </a:p>
          <a:p>
            <a:r>
              <a:rPr lang="ru-RU" sz="30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Кошек, зайчиков, лисичек,</a:t>
            </a:r>
          </a:p>
          <a:p>
            <a:r>
              <a:rPr lang="ru-RU" sz="300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Яркий коврик выбирай</a:t>
            </a:r>
          </a:p>
          <a:p>
            <a:r>
              <a:rPr lang="ru-RU" sz="30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И зарядку начинай.</a:t>
            </a:r>
            <a:endParaRPr lang="ru-RU" sz="3000" b="0" strike="noStrike" spc="-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8" descr="C:\Users\Елена Николаевна\Desktop\1497534716594290fc7b0766.64208759.jpg"/>
          <p:cNvPicPr/>
          <p:nvPr/>
        </p:nvPicPr>
        <p:blipFill>
          <a:blip r:embed="rId2"/>
          <a:stretch/>
        </p:blipFill>
        <p:spPr>
          <a:xfrm>
            <a:off x="5572132" y="4429132"/>
            <a:ext cx="3286148" cy="21431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Массажные коврики</a:t>
            </a:r>
            <a:endParaRPr lang="ru-RU" sz="36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1" name="CustomShape 2"/>
          <p:cNvSpPr/>
          <p:nvPr/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2" name="Picture 3" descr="E:\1 допкласс\Новая папка\IMG_20231027_085858.jpg"/>
          <p:cNvPicPr/>
          <p:nvPr/>
        </p:nvPicPr>
        <p:blipFill>
          <a:blip r:embed="rId2"/>
          <a:stretch/>
        </p:blipFill>
        <p:spPr>
          <a:xfrm>
            <a:off x="-12215880" y="-3286080"/>
            <a:ext cx="5663880" cy="2547360"/>
          </a:xfrm>
          <a:prstGeom prst="rect">
            <a:avLst/>
          </a:prstGeom>
          <a:ln>
            <a:noFill/>
          </a:ln>
        </p:spPr>
      </p:pic>
      <p:pic>
        <p:nvPicPr>
          <p:cNvPr id="753" name="Picture 2"/>
          <p:cNvPicPr/>
          <p:nvPr/>
        </p:nvPicPr>
        <p:blipFill>
          <a:blip r:embed="rId3"/>
          <a:stretch/>
        </p:blipFill>
        <p:spPr>
          <a:xfrm>
            <a:off x="142920" y="1928880"/>
            <a:ext cx="8773920" cy="3946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TextShape 1"/>
          <p:cNvSpPr txBox="1"/>
          <p:nvPr/>
        </p:nvSpPr>
        <p:spPr>
          <a:xfrm>
            <a:off x="0" y="571480"/>
            <a:ext cx="8157966" cy="64294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4400" b="1" strike="noStrike" spc="-1" dirty="0" smtClean="0">
              <a:solidFill>
                <a:srgbClr val="010D67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4400" b="1" strike="noStrike" spc="-1" dirty="0" smtClean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Физкультминутки</a:t>
            </a:r>
            <a:endParaRPr lang="ru-RU" sz="4400" b="0" strike="noStrike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5" name="TextShape 2"/>
          <p:cNvSpPr txBox="1"/>
          <p:nvPr/>
        </p:nvSpPr>
        <p:spPr>
          <a:xfrm>
            <a:off x="285720" y="1571612"/>
            <a:ext cx="8429684" cy="364333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55000" lnSpcReduction="20000"/>
          </a:bodyPr>
          <a:lstStyle/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r>
              <a:rPr lang="ru-RU" sz="5900" b="0" spc="-1" dirty="0" smtClean="0">
                <a:solidFill>
                  <a:srgbClr val="000000"/>
                </a:solidFill>
                <a:latin typeface="Georgia"/>
              </a:rPr>
              <a:t>   </a:t>
            </a:r>
            <a:r>
              <a:rPr lang="en-US" sz="5900" b="0" spc="-1" dirty="0" smtClean="0">
                <a:solidFill>
                  <a:srgbClr val="000000"/>
                </a:solidFill>
                <a:latin typeface="Georgia"/>
              </a:rPr>
              <a:t>   </a:t>
            </a:r>
            <a:r>
              <a:rPr lang="ru-RU" sz="5900" b="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Традиционно, когда дети</a:t>
            </a:r>
            <a:r>
              <a:rPr lang="en-US" sz="5900" b="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5900" b="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быстро утомляются и начинают отвлекаться на занятиях, невнимательно слушать, разговаривать, то можно провести физкультминутку.</a:t>
            </a:r>
            <a:r>
              <a:rPr lang="en-US" sz="5900" b="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5900" b="0" spc="-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r>
              <a:rPr lang="ru-RU" sz="5900" b="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Можно сопровождать зарядку стихами.</a:t>
            </a:r>
            <a:endParaRPr lang="ru-RU" sz="5900" b="0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endParaRPr lang="ru-RU" sz="2800" b="0" strike="noStrike" spc="-1" dirty="0">
              <a:solidFill>
                <a:srgbClr val="000000"/>
              </a:solidFill>
              <a:latin typeface="Georgia"/>
            </a:endParaRPr>
          </a:p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2800" b="0" strike="noStrike" spc="-1" dirty="0">
              <a:solidFill>
                <a:srgbClr val="000000"/>
              </a:solidFill>
              <a:latin typeface="Georgia"/>
            </a:endParaRPr>
          </a:p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    </a:t>
            </a:r>
            <a:endParaRPr lang="ru-RU" sz="2800" b="0" strike="noStrike" spc="-1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56" name="TextShape 3"/>
          <p:cNvSpPr txBox="1"/>
          <p:nvPr/>
        </p:nvSpPr>
        <p:spPr>
          <a:xfrm>
            <a:off x="4572000" y="2000160"/>
            <a:ext cx="4114440" cy="477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lang="ru-RU" sz="2800" b="0" strike="noStrike" spc="-1" dirty="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757" name="Рисунок 5" descr="C:\Users\Елена Николаевна\Desktop\maxresdefault.jpg"/>
          <p:cNvPicPr/>
          <p:nvPr/>
        </p:nvPicPr>
        <p:blipFill>
          <a:blip r:embed="rId2"/>
          <a:stretch/>
        </p:blipFill>
        <p:spPr>
          <a:xfrm>
            <a:off x="2571736" y="4071942"/>
            <a:ext cx="3500462" cy="22857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TextShape 1"/>
          <p:cNvSpPr txBox="1"/>
          <p:nvPr/>
        </p:nvSpPr>
        <p:spPr>
          <a:xfrm>
            <a:off x="642910" y="642919"/>
            <a:ext cx="804353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3200" b="1" strike="noStrike" spc="-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Пример стихов </a:t>
            </a:r>
            <a:r>
              <a:rPr lang="ru-RU" sz="3200" b="1" strike="noStrike" spc="-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для физкультминутки</a:t>
            </a:r>
          </a:p>
        </p:txBody>
      </p:sp>
      <p:sp>
        <p:nvSpPr>
          <p:cNvPr id="759" name="TextShape 2"/>
          <p:cNvSpPr txBox="1"/>
          <p:nvPr/>
        </p:nvSpPr>
        <p:spPr>
          <a:xfrm>
            <a:off x="571472" y="1428736"/>
            <a:ext cx="3923848" cy="53461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1.Дружно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встали- раз, два, три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        </a:t>
            </a:r>
            <a:endParaRPr lang="ru-RU" sz="1800" b="0" strike="noStrike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</a:pPr>
            <a:r>
              <a:rPr lang="ru-RU" sz="1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Мы теперь богатыри,</a:t>
            </a:r>
          </a:p>
          <a:p>
            <a:pPr marL="432000" indent="-324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</a:pPr>
            <a:r>
              <a:rPr lang="ru-RU" sz="1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Мы ладонь к глазам приставим,</a:t>
            </a:r>
          </a:p>
          <a:p>
            <a:pPr marL="432000" indent="-324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</a:pPr>
            <a:r>
              <a:rPr lang="ru-RU" sz="1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Ноги крепкие расставим.</a:t>
            </a:r>
          </a:p>
          <a:p>
            <a:pPr marL="432000" indent="-324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</a:pPr>
            <a:r>
              <a:rPr lang="ru-RU" sz="1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Поворачиваясь вправо,</a:t>
            </a:r>
          </a:p>
          <a:p>
            <a:pPr marL="432000" indent="-324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</a:pPr>
            <a:r>
              <a:rPr lang="ru-RU" sz="1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Оглядимся величаво.</a:t>
            </a:r>
          </a:p>
          <a:p>
            <a:pPr marL="432000" indent="-324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</a:pPr>
            <a:r>
              <a:rPr lang="ru-RU" sz="1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И налево надо тоже</a:t>
            </a:r>
          </a:p>
          <a:p>
            <a:pPr marL="432000" indent="-324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</a:pPr>
            <a:r>
              <a:rPr lang="ru-RU" sz="1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Поглядеть из-под ладошек.</a:t>
            </a:r>
          </a:p>
          <a:p>
            <a:pPr marL="432000" indent="-324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</a:pPr>
            <a:r>
              <a:rPr lang="ru-RU" sz="1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И направо, и еще</a:t>
            </a:r>
          </a:p>
          <a:p>
            <a:pPr marL="432000" indent="-324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</a:pPr>
            <a:r>
              <a:rPr lang="ru-RU" sz="1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Через левое плечо.</a:t>
            </a:r>
          </a:p>
          <a:p>
            <a:pPr marL="432000" indent="-324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</a:pPr>
            <a:r>
              <a:rPr lang="ru-RU" sz="1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Буквой Л расставим ноги,</a:t>
            </a:r>
          </a:p>
          <a:p>
            <a:pPr marL="432000" indent="-324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</a:pPr>
            <a:r>
              <a:rPr lang="ru-RU" sz="1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Точно в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танце - руки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 боки.</a:t>
            </a:r>
          </a:p>
          <a:p>
            <a:pPr marL="432000" indent="-324000">
              <a:spcBef>
                <a:spcPts val="300"/>
              </a:spcBef>
              <a:buClr>
                <a:srgbClr val="000000"/>
              </a:buClr>
              <a:buSzPct val="45000"/>
            </a:pPr>
            <a:r>
              <a:rPr lang="ru-RU" sz="1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Наклонились влево,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вправо</a:t>
            </a:r>
            <a:r>
              <a:rPr lang="ru-RU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432000" indent="-324000">
              <a:spcBef>
                <a:spcPts val="300"/>
              </a:spcBef>
              <a:buClr>
                <a:srgbClr val="000000"/>
              </a:buClr>
              <a:buSzPct val="45000"/>
            </a:pPr>
            <a:r>
              <a:rPr lang="ru-RU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Получается на славу!</a:t>
            </a:r>
          </a:p>
          <a:p>
            <a:pPr marL="432000" indent="-324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</a:pPr>
            <a:endParaRPr lang="ru-RU" sz="1800" b="0" strike="noStrike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Рисунок 21" descr="C:\Users\Елена Николаевна\Desktop\phpsnrOh4_Naster-klass.-Zdorovesberegayucshie-tehnologii.-Znachenie-primenenie-i-organizaciya-fizmin_html_5f288c56e2068c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714752"/>
            <a:ext cx="5000660" cy="300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Текст 20"/>
          <p:cNvSpPr>
            <a:spLocks noGrp="1"/>
          </p:cNvSpPr>
          <p:nvPr>
            <p:ph type="body" idx="4294967295"/>
          </p:nvPr>
        </p:nvSpPr>
        <p:spPr>
          <a:xfrm flipH="1">
            <a:off x="4857750" y="1357313"/>
            <a:ext cx="4286250" cy="371475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Calibri" pitchFamily="34" charset="0"/>
                <a:cs typeface="Calibri" pitchFamily="34" charset="0"/>
              </a:rPr>
              <a:t>2.Раз-подняться, потянуться.</a:t>
            </a:r>
          </a:p>
          <a:p>
            <a:pPr algn="just"/>
            <a:r>
              <a:rPr lang="ru-RU" dirty="0" smtClean="0">
                <a:latin typeface="Calibri" pitchFamily="34" charset="0"/>
                <a:cs typeface="Calibri" pitchFamily="34" charset="0"/>
              </a:rPr>
              <a:t>Два - нагнуться, разогнуться.</a:t>
            </a:r>
          </a:p>
          <a:p>
            <a:pPr algn="just"/>
            <a:r>
              <a:rPr lang="ru-RU" dirty="0" smtClean="0">
                <a:latin typeface="Calibri" pitchFamily="34" charset="0"/>
                <a:cs typeface="Calibri" pitchFamily="34" charset="0"/>
              </a:rPr>
              <a:t>Три- в ладоши три хлопка,</a:t>
            </a:r>
          </a:p>
          <a:p>
            <a:pPr algn="just"/>
            <a:r>
              <a:rPr lang="ru-RU" dirty="0" smtClean="0">
                <a:latin typeface="Calibri" pitchFamily="34" charset="0"/>
                <a:cs typeface="Calibri" pitchFamily="34" charset="0"/>
              </a:rPr>
              <a:t>Головою три кивка.</a:t>
            </a:r>
          </a:p>
          <a:p>
            <a:pPr algn="just"/>
            <a:r>
              <a:rPr lang="ru-RU" dirty="0" smtClean="0">
                <a:latin typeface="Calibri" pitchFamily="34" charset="0"/>
                <a:cs typeface="Calibri" pitchFamily="34" charset="0"/>
              </a:rPr>
              <a:t>На четыре - руки шире,</a:t>
            </a:r>
          </a:p>
          <a:p>
            <a:pPr algn="just"/>
            <a:r>
              <a:rPr lang="ru-RU" dirty="0" smtClean="0">
                <a:latin typeface="Calibri" pitchFamily="34" charset="0"/>
                <a:cs typeface="Calibri" pitchFamily="34" charset="0"/>
              </a:rPr>
              <a:t>Пять- руками помахать.</a:t>
            </a:r>
          </a:p>
          <a:p>
            <a:pPr algn="just"/>
            <a:r>
              <a:rPr lang="ru-RU" dirty="0" smtClean="0">
                <a:latin typeface="Calibri" pitchFamily="34" charset="0"/>
                <a:cs typeface="Calibri" pitchFamily="34" charset="0"/>
              </a:rPr>
              <a:t>Шесть- за парту тихо сесть.</a:t>
            </a:r>
          </a:p>
          <a:p>
            <a:pPr algn="just"/>
            <a:r>
              <a:rPr lang="ru-RU" dirty="0" smtClean="0">
                <a:latin typeface="Calibri" pitchFamily="34" charset="0"/>
                <a:cs typeface="Calibri" pitchFamily="34" charset="0"/>
              </a:rPr>
              <a:t>Семь, восемь- лень отбросим.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Физкультминутки </a:t>
            </a:r>
            <a:r>
              <a:rPr lang="ru-RU" sz="2800" b="1" strike="noStrike" spc="-1" dirty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(фото из Интернета</a:t>
            </a:r>
            <a:r>
              <a:rPr lang="ru-RU" sz="2800" b="0" strike="noStrike" spc="-1" dirty="0">
                <a:solidFill>
                  <a:srgbClr val="010D67"/>
                </a:solidFill>
                <a:latin typeface="Times New Roman"/>
              </a:rPr>
              <a:t>)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761" name="Picture 2" descr="http://www.my-sunshine.ru/sites/default/files/article_images/mandragora/07/03/2015_-_1354/main/fizminutki_v_nachalnoy_shkole.jpg.crop_display.jpg"/>
          <p:cNvPicPr/>
          <p:nvPr/>
        </p:nvPicPr>
        <p:blipFill>
          <a:blip r:embed="rId2"/>
          <a:stretch/>
        </p:blipFill>
        <p:spPr>
          <a:xfrm>
            <a:off x="571320" y="1357200"/>
            <a:ext cx="7214760" cy="485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TextShape 1"/>
          <p:cNvSpPr txBox="1"/>
          <p:nvPr/>
        </p:nvSpPr>
        <p:spPr>
          <a:xfrm>
            <a:off x="457200" y="114300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63" name="TextShape 2"/>
          <p:cNvSpPr txBox="1"/>
          <p:nvPr/>
        </p:nvSpPr>
        <p:spPr>
          <a:xfrm>
            <a:off x="357158" y="500042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25000" lnSpcReduction="20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ru-RU" sz="14400" b="1" strike="noStrike" spc="-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Пассивный отдых на уроке </a:t>
            </a:r>
          </a:p>
          <a:p>
            <a:pPr>
              <a:lnSpc>
                <a:spcPct val="150000"/>
              </a:lnSpc>
              <a:spcBef>
                <a:spcPts val="1417"/>
              </a:spcBef>
            </a:pPr>
            <a:r>
              <a:rPr lang="en-US" sz="11200" b="0" strike="noStrike" spc="-1" dirty="0" smtClean="0">
                <a:latin typeface="Calibri" pitchFamily="34" charset="0"/>
                <a:cs typeface="Calibri" pitchFamily="34" charset="0"/>
              </a:rPr>
              <a:t>          </a:t>
            </a:r>
            <a:r>
              <a:rPr lang="ru-RU" sz="8000" b="0" strike="noStrike" spc="-1" dirty="0" smtClean="0">
                <a:latin typeface="Calibri" pitchFamily="34" charset="0"/>
                <a:cs typeface="Calibri" pitchFamily="34" charset="0"/>
              </a:rPr>
              <a:t>В Китае учителя позволяют детям спать в классе в течение  20 минут.  Сон – лучший отдых. Началась такая традиция давно, когда дети жили очень далеко от школ  и не имели возможности ходить домой на перерывах, учителя разрешали им спать на партах.</a:t>
            </a:r>
          </a:p>
          <a:p>
            <a:pPr>
              <a:lnSpc>
                <a:spcPct val="150000"/>
              </a:lnSpc>
              <a:spcBef>
                <a:spcPts val="1417"/>
              </a:spcBef>
            </a:pPr>
            <a:r>
              <a:rPr lang="en-US" sz="8000" b="0" strike="noStrike" spc="-1" dirty="0" smtClean="0">
                <a:latin typeface="Calibri" pitchFamily="34" charset="0"/>
                <a:cs typeface="Calibri" pitchFamily="34" charset="0"/>
              </a:rPr>
              <a:t>             </a:t>
            </a:r>
            <a:r>
              <a:rPr lang="ru-RU" sz="8000" b="0" strike="noStrike" spc="-1" dirty="0" smtClean="0">
                <a:latin typeface="Calibri" pitchFamily="34" charset="0"/>
                <a:cs typeface="Calibri" pitchFamily="34" charset="0"/>
              </a:rPr>
              <a:t>Ученые из Университета </a:t>
            </a:r>
            <a:r>
              <a:rPr lang="ru-RU" sz="8000" b="0" strike="noStrike" spc="-1" dirty="0" err="1" smtClean="0">
                <a:latin typeface="Calibri" pitchFamily="34" charset="0"/>
                <a:cs typeface="Calibri" pitchFamily="34" charset="0"/>
              </a:rPr>
              <a:t>Нотр</a:t>
            </a:r>
            <a:r>
              <a:rPr lang="ru-RU" sz="8000" b="0" strike="noStrike" spc="-1" dirty="0" smtClean="0">
                <a:latin typeface="Calibri" pitchFamily="34" charset="0"/>
                <a:cs typeface="Calibri" pitchFamily="34" charset="0"/>
              </a:rPr>
              <a:t> Дам (</a:t>
            </a:r>
            <a:r>
              <a:rPr lang="ru-RU" sz="8000" b="0" strike="noStrike" spc="-1" dirty="0" err="1" smtClean="0">
                <a:latin typeface="Calibri" pitchFamily="34" charset="0"/>
                <a:cs typeface="Calibri" pitchFamily="34" charset="0"/>
              </a:rPr>
              <a:t>University</a:t>
            </a:r>
            <a:r>
              <a:rPr lang="ru-RU" sz="8000" b="0" strike="noStrike" spc="-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8000" b="0" strike="noStrike" spc="-1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ru-RU" sz="8000" b="0" strike="noStrike" spc="-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8000" b="0" strike="noStrike" spc="-1" dirty="0" err="1" smtClean="0">
                <a:latin typeface="Calibri" pitchFamily="34" charset="0"/>
                <a:cs typeface="Calibri" pitchFamily="34" charset="0"/>
              </a:rPr>
              <a:t>Notre</a:t>
            </a:r>
            <a:r>
              <a:rPr lang="ru-RU" sz="8000" b="0" strike="noStrike" spc="-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8000" b="0" strike="noStrike" spc="-1" dirty="0" err="1" smtClean="0">
                <a:latin typeface="Calibri" pitchFamily="34" charset="0"/>
                <a:cs typeface="Calibri" pitchFamily="34" charset="0"/>
              </a:rPr>
              <a:t>Dame</a:t>
            </a:r>
            <a:r>
              <a:rPr lang="ru-RU" sz="8000" b="0" strike="noStrike" spc="-1" dirty="0" smtClean="0">
                <a:latin typeface="Calibri" pitchFamily="34" charset="0"/>
                <a:cs typeface="Calibri" pitchFamily="34" charset="0"/>
              </a:rPr>
              <a:t>, USA, </a:t>
            </a:r>
            <a:r>
              <a:rPr lang="ru-RU" sz="8000" b="0" strike="noStrike" spc="-1" dirty="0" err="1" smtClean="0">
                <a:latin typeface="Calibri" pitchFamily="34" charset="0"/>
                <a:cs typeface="Calibri" pitchFamily="34" charset="0"/>
              </a:rPr>
              <a:t>Indiana</a:t>
            </a:r>
            <a:r>
              <a:rPr lang="ru-RU" sz="8000" b="0" strike="noStrike" spc="-1" dirty="0" smtClean="0">
                <a:latin typeface="Calibri" pitchFamily="34" charset="0"/>
                <a:cs typeface="Calibri" pitchFamily="34" charset="0"/>
              </a:rPr>
              <a:t>) пришли к выводу, что даже коротк</a:t>
            </a:r>
            <a:r>
              <a:rPr lang="ru-RU" sz="8000" spc="-1" dirty="0" smtClean="0">
                <a:latin typeface="Calibri" pitchFamily="34" charset="0"/>
                <a:cs typeface="Calibri" pitchFamily="34" charset="0"/>
              </a:rPr>
              <a:t>ий</a:t>
            </a:r>
            <a:r>
              <a:rPr lang="ru-RU" sz="8000" b="0" strike="noStrike" spc="-1" dirty="0" smtClean="0">
                <a:latin typeface="Calibri" pitchFamily="34" charset="0"/>
                <a:cs typeface="Calibri" pitchFamily="34" charset="0"/>
              </a:rPr>
              <a:t>̆ сон после изучения нового материала способствует запоминанию выученного. </a:t>
            </a:r>
          </a:p>
          <a:p>
            <a:pPr>
              <a:lnSpc>
                <a:spcPct val="150000"/>
              </a:lnSpc>
              <a:spcBef>
                <a:spcPts val="1417"/>
              </a:spcBef>
            </a:pPr>
            <a:r>
              <a:rPr lang="ru-RU" sz="8000" spc="-1" dirty="0" smtClean="0">
                <a:latin typeface="Calibri" pitchFamily="34" charset="0"/>
                <a:cs typeface="Calibri" pitchFamily="34" charset="0"/>
              </a:rPr>
              <a:t>             Зная  эти данные,</a:t>
            </a:r>
            <a:r>
              <a:rPr lang="ru-RU" sz="8000" b="0" strike="noStrike" spc="-1" dirty="0" smtClean="0">
                <a:latin typeface="Calibri" pitchFamily="34" charset="0"/>
                <a:cs typeface="Calibri" pitchFamily="34" charset="0"/>
              </a:rPr>
              <a:t> можно использовать сон не только как средство закрепления знаний, но и как пассивный отдых на уроке.</a:t>
            </a:r>
            <a:endParaRPr lang="ru-RU" sz="8000" b="0" strike="noStrike" spc="-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Елена Николаевна\Downloads\2024-03-19_13-59-42.png"/>
          <p:cNvPicPr/>
          <p:nvPr/>
        </p:nvPicPr>
        <p:blipFill>
          <a:blip r:embed="rId2"/>
          <a:srcRect l="80486" t="47208" r="5879" b="40823"/>
          <a:stretch>
            <a:fillRect/>
          </a:stretch>
        </p:blipFill>
        <p:spPr bwMode="auto">
          <a:xfrm>
            <a:off x="1071538" y="785794"/>
            <a:ext cx="642942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TextShape 1"/>
          <p:cNvSpPr txBox="1"/>
          <p:nvPr/>
        </p:nvSpPr>
        <p:spPr>
          <a:xfrm>
            <a:off x="571472" y="571480"/>
            <a:ext cx="8229240" cy="106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Использование настенных карт </a:t>
            </a:r>
            <a:endParaRPr lang="ru-RU" sz="3600" b="0" strike="noStrike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5" name="TextShape 2"/>
          <p:cNvSpPr txBox="1"/>
          <p:nvPr/>
        </p:nvSpPr>
        <p:spPr>
          <a:xfrm>
            <a:off x="214282" y="1643050"/>
            <a:ext cx="8014958" cy="432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Georgia"/>
              </a:rPr>
              <a:t> 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Georgia"/>
              </a:rPr>
              <a:t>	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Начальная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школа- важнейший этап накопления знаний об окружающем мире, многообразии живой и неживой природы. </a:t>
            </a:r>
            <a:endParaRPr lang="ru-RU" sz="2800" b="0" strike="noStrike" spc="-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endParaRPr lang="ru-RU" sz="2800" b="0" strike="noStrike" spc="-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Например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на уроке дети могут подойти к карте и найти нужный объект, что позволяет не только лучше усвоить материал, но и дает возможность ученику сменить динамическую позу, а значит снимает усталость и напряжение.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Работа с картой мира</a:t>
            </a:r>
            <a:endParaRPr lang="ru-RU" sz="36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68" name="Picture 2" descr="E:\1 допкласс\Новая папка\IMG_20231027_111000.jpg"/>
          <p:cNvPicPr/>
          <p:nvPr/>
        </p:nvPicPr>
        <p:blipFill>
          <a:blip r:embed="rId2"/>
          <a:stretch/>
        </p:blipFill>
        <p:spPr>
          <a:xfrm>
            <a:off x="285840" y="1643040"/>
            <a:ext cx="8098920" cy="464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Shape 1"/>
          <p:cNvSpPr txBox="1"/>
          <p:nvPr/>
        </p:nvSpPr>
        <p:spPr>
          <a:xfrm>
            <a:off x="571320" y="714240"/>
            <a:ext cx="8228880" cy="615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ФГОС и здоровье ребенка</a:t>
            </a:r>
            <a:endParaRPr lang="ru-RU" sz="4000" b="0" strike="noStrike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5" name="TextShape 2"/>
          <p:cNvSpPr txBox="1"/>
          <p:nvPr/>
        </p:nvSpPr>
        <p:spPr>
          <a:xfrm>
            <a:off x="428760" y="1571760"/>
            <a:ext cx="7800120" cy="2461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365760" indent="-255600" algn="just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</a:pPr>
            <a:r>
              <a:rPr lang="ru-RU" sz="3200" b="1" strike="noStrike" spc="-1" dirty="0" smtClean="0">
                <a:solidFill>
                  <a:srgbClr val="010D67"/>
                </a:solidFill>
                <a:latin typeface="Calibri"/>
              </a:rPr>
              <a:t>  Формирование </a:t>
            </a:r>
            <a:r>
              <a:rPr lang="ru-RU" sz="3200" b="1" strike="noStrike" spc="-1" dirty="0">
                <a:solidFill>
                  <a:srgbClr val="010D67"/>
                </a:solidFill>
                <a:latin typeface="Calibri"/>
              </a:rPr>
              <a:t>культуры здорового и безопасного образа жизни - одна из главнейших задач, обозначенных в нормах ФГОС.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ru-RU" sz="3200" b="0" strike="noStrike" spc="-1" dirty="0">
              <a:latin typeface="Arial"/>
            </a:endParaRPr>
          </a:p>
        </p:txBody>
      </p:sp>
      <p:pic>
        <p:nvPicPr>
          <p:cNvPr id="706" name="Picture 2" descr="C:\Users\Елена Николаевна\Desktop\https-u18-edu35-ru-images-fgos-jpg.jpeg"/>
          <p:cNvPicPr/>
          <p:nvPr/>
        </p:nvPicPr>
        <p:blipFill>
          <a:blip r:embed="rId2"/>
          <a:stretch/>
        </p:blipFill>
        <p:spPr>
          <a:xfrm>
            <a:off x="3355560" y="3214800"/>
            <a:ext cx="5500440" cy="309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TextShape 1"/>
          <p:cNvSpPr txBox="1"/>
          <p:nvPr/>
        </p:nvSpPr>
        <p:spPr>
          <a:xfrm>
            <a:off x="457200" y="785794"/>
            <a:ext cx="8229240" cy="142352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94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Динамическая демонстрация материала</a:t>
            </a:r>
            <a:endParaRPr lang="ru-RU" sz="3600" b="0" strike="noStrike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0" name="TextShape 2"/>
          <p:cNvSpPr txBox="1"/>
          <p:nvPr/>
        </p:nvSpPr>
        <p:spPr>
          <a:xfrm>
            <a:off x="285720" y="2000240"/>
            <a:ext cx="8229240" cy="432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Georgia"/>
              </a:rPr>
              <a:t>  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Georgia"/>
              </a:rPr>
              <a:t>     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Для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закрепления учебного материала можно использовать динамическую демонстрацию материала. Динамические стенды бывают разные. Например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на стену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металлическими уголками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на леску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вешаем важную информацию с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урока и дети всегда могут обратиться к стенду. Материал можно показывать в движении, что  усиливает запоминание и делает работу более увлекательной, интересной и снимает напряжение.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CustomShape 1"/>
          <p:cNvSpPr/>
          <p:nvPr/>
        </p:nvSpPr>
        <p:spPr>
          <a:xfrm>
            <a:off x="457200" y="571320"/>
            <a:ext cx="8228880" cy="107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25000" lnSpcReduction="20000"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800" b="1" strike="noStrike" spc="-1" dirty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Динамическая демонстрация материала</a:t>
            </a:r>
            <a:r>
              <a:t/>
            </a:r>
            <a:br/>
            <a:endParaRPr lang="ru-RU" sz="14400" b="0" strike="noStrike" spc="-1" dirty="0">
              <a:latin typeface="Arial"/>
            </a:endParaRPr>
          </a:p>
        </p:txBody>
      </p:sp>
      <p:sp>
        <p:nvSpPr>
          <p:cNvPr id="77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73" name="Picture 2" descr="E:\1 допкласс\Новая папка\IMG_20231027_110429.jpg"/>
          <p:cNvPicPr/>
          <p:nvPr/>
        </p:nvPicPr>
        <p:blipFill>
          <a:blip r:embed="rId2"/>
          <a:stretch/>
        </p:blipFill>
        <p:spPr>
          <a:xfrm>
            <a:off x="357120" y="2071800"/>
            <a:ext cx="8643600" cy="441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TextShape 1"/>
          <p:cNvSpPr txBox="1"/>
          <p:nvPr/>
        </p:nvSpPr>
        <p:spPr>
          <a:xfrm>
            <a:off x="457200" y="114300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75" name="TextShape 2"/>
          <p:cNvSpPr txBox="1"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ru-RU" sz="3200" b="1" strike="noStrike" spc="-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Артикуляционная гимнастика</a:t>
            </a:r>
          </a:p>
        </p:txBody>
      </p:sp>
      <p:sp>
        <p:nvSpPr>
          <p:cNvPr id="776" name="TextShape 3"/>
          <p:cNvSpPr txBox="1"/>
          <p:nvPr/>
        </p:nvSpPr>
        <p:spPr>
          <a:xfrm>
            <a:off x="214282" y="2500306"/>
            <a:ext cx="8813798" cy="3414866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just"/>
            <a:r>
              <a:rPr lang="en-US" sz="2400" b="0" strike="noStrike" spc="-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ru-RU" sz="2400" b="0" strike="noStrike" spc="-1" dirty="0" smtClean="0">
                <a:latin typeface="Calibri" pitchFamily="34" charset="0"/>
                <a:cs typeface="Calibri" pitchFamily="34" charset="0"/>
              </a:rPr>
              <a:t>Артикуляционная </a:t>
            </a:r>
            <a:r>
              <a:rPr lang="ru-RU" sz="2400" b="0" strike="noStrike" spc="-1" dirty="0">
                <a:latin typeface="Calibri" pitchFamily="34" charset="0"/>
                <a:cs typeface="Calibri" pitchFamily="34" charset="0"/>
              </a:rPr>
              <a:t>гимнастика является очень важным и необходимым условием для четкого и красивого звукопроизношения. Для заикающихся детей она имеет особое значение, так как помогает снять лишнее напряжение с органов речи: губ, языка, мимических мышц, дыхательного аппарата.  </a:t>
            </a:r>
          </a:p>
          <a:p>
            <a:pPr algn="just"/>
            <a:r>
              <a:rPr lang="ru-RU" sz="2400" b="0" strike="noStrike" spc="-1" dirty="0">
                <a:latin typeface="Calibri" pitchFamily="34" charset="0"/>
                <a:cs typeface="Calibri" pitchFamily="34" charset="0"/>
              </a:rPr>
              <a:t> Например, в школе </a:t>
            </a:r>
            <a:r>
              <a:rPr lang="en-US" sz="2400" spc="-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spc="-1" dirty="0" smtClean="0">
                <a:latin typeface="Calibri" pitchFamily="34" charset="0"/>
                <a:cs typeface="Calibri" pitchFamily="34" charset="0"/>
              </a:rPr>
              <a:t>в качестве артикуляционной гимнастики можно использовать:</a:t>
            </a:r>
            <a:r>
              <a:rPr lang="ru-RU" sz="2400" b="0" strike="noStrike" spc="-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0" strike="noStrike" spc="-1" dirty="0" err="1">
                <a:latin typeface="Calibri" pitchFamily="34" charset="0"/>
                <a:cs typeface="Calibri" pitchFamily="34" charset="0"/>
              </a:rPr>
              <a:t>чистоговорки</a:t>
            </a:r>
            <a:r>
              <a:rPr lang="ru-RU" sz="2400" b="0" strike="noStrike" spc="-1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0" strike="noStrike" spc="-1" dirty="0" err="1">
                <a:latin typeface="Calibri" pitchFamily="34" charset="0"/>
                <a:cs typeface="Calibri" pitchFamily="34" charset="0"/>
              </a:rPr>
              <a:t>пропевание</a:t>
            </a:r>
            <a:r>
              <a:rPr lang="ru-RU" sz="2400" b="0" strike="noStrike" spc="-1" dirty="0">
                <a:latin typeface="Calibri" pitchFamily="34" charset="0"/>
                <a:cs typeface="Calibri" pitchFamily="34" charset="0"/>
              </a:rPr>
              <a:t> гласных звуков, хоровое пение </a:t>
            </a:r>
            <a:r>
              <a:rPr lang="ru-RU" sz="2400" spc="-1" dirty="0" smtClean="0">
                <a:latin typeface="Calibri" pitchFamily="34" charset="0"/>
                <a:cs typeface="Calibri" pitchFamily="34" charset="0"/>
              </a:rPr>
              <a:t>и, </a:t>
            </a:r>
            <a:r>
              <a:rPr lang="ru-RU" sz="2400" b="0" strike="noStrike" spc="-1" dirty="0" smtClean="0">
                <a:latin typeface="Calibri" pitchFamily="34" charset="0"/>
                <a:cs typeface="Calibri" pitchFamily="34" charset="0"/>
              </a:rPr>
              <a:t>конечно </a:t>
            </a:r>
            <a:r>
              <a:rPr lang="ru-RU" sz="2400" b="0" strike="noStrike" spc="-1" dirty="0">
                <a:latin typeface="Calibri" pitchFamily="34" charset="0"/>
                <a:cs typeface="Calibri" pitchFamily="34" charset="0"/>
              </a:rPr>
              <a:t>же</a:t>
            </a:r>
            <a:r>
              <a:rPr lang="ru-RU" sz="2400" b="0" strike="noStrike" spc="-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0" strike="noStrike" spc="-1" dirty="0">
                <a:latin typeface="Calibri" pitchFamily="34" charset="0"/>
                <a:cs typeface="Calibri" pitchFamily="34" charset="0"/>
              </a:rPr>
              <a:t>специальные упражнения для речевого аппарата</a:t>
            </a:r>
            <a:r>
              <a:rPr lang="ru-RU" sz="1800" b="0" strike="noStrike" spc="-1" dirty="0">
                <a:latin typeface="Arial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TextShape 1"/>
          <p:cNvSpPr txBox="1"/>
          <p:nvPr/>
        </p:nvSpPr>
        <p:spPr>
          <a:xfrm>
            <a:off x="457200" y="1143000"/>
            <a:ext cx="8229240" cy="430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ru-RU" sz="2800" b="1" strike="noStrike" spc="-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Упражнения для артикуляционной гимнастики</a:t>
            </a:r>
          </a:p>
        </p:txBody>
      </p:sp>
      <p:pic>
        <p:nvPicPr>
          <p:cNvPr id="778" name="Picture 3" descr="C:\Users\Елена Николаевна\Desktop\2446442755.jpg"/>
          <p:cNvPicPr/>
          <p:nvPr/>
        </p:nvPicPr>
        <p:blipFill>
          <a:blip r:embed="rId2"/>
          <a:stretch/>
        </p:blipFill>
        <p:spPr>
          <a:xfrm>
            <a:off x="2079000" y="1872000"/>
            <a:ext cx="5625000" cy="434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Расслабляющая </a:t>
            </a:r>
            <a:r>
              <a:rPr lang="ru-RU" sz="3600" b="1" strike="noStrike" spc="-1" dirty="0" smtClean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музыка</a:t>
            </a:r>
            <a:r>
              <a:rPr lang="en-US" sz="3600" b="1" strike="noStrike" spc="-1" dirty="0" smtClean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36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0" name="CustomShape 2"/>
          <p:cNvSpPr/>
          <p:nvPr/>
        </p:nvSpPr>
        <p:spPr>
          <a:xfrm>
            <a:off x="214200" y="4786200"/>
            <a:ext cx="8471880" cy="171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000" lnSpcReduction="20000"/>
          </a:bodyPr>
          <a:lstStyle/>
          <a:p>
            <a:pPr marL="343080" indent="-342360"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   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</a:rPr>
              <a:t>     </a:t>
            </a:r>
            <a:r>
              <a:rPr lang="ru-RU" sz="26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Для</a:t>
            </a:r>
            <a:r>
              <a:rPr lang="ru-RU" sz="26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профилактики утомляемости и</a:t>
            </a:r>
            <a:r>
              <a:rPr lang="ru-RU" sz="26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снятия напряжения на уроках используется музыка. Очень результативна фоновая музыка во время релаксационных процедур, бесед, свободного рисования, так как она усиливает вовлеченность детей в процесс работы. </a:t>
            </a:r>
            <a:endParaRPr lang="ru-RU" sz="2600" b="0" strike="noStrike" spc="-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700" b="0" strike="noStrike" spc="-1" dirty="0">
              <a:latin typeface="Arial"/>
            </a:endParaRPr>
          </a:p>
        </p:txBody>
      </p:sp>
      <p:pic>
        <p:nvPicPr>
          <p:cNvPr id="781" name="Picture 1" descr="C:\Users\Елена Николаевна\Desktop\1676802713_gas-kvas-com-p-risunki-na-temu-muziki-dlya-detei-13.jpg"/>
          <p:cNvPicPr/>
          <p:nvPr/>
        </p:nvPicPr>
        <p:blipFill>
          <a:blip r:embed="rId2"/>
          <a:stretch/>
        </p:blipFill>
        <p:spPr>
          <a:xfrm>
            <a:off x="285840" y="1270800"/>
            <a:ext cx="8072280" cy="315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CustomShape 1"/>
          <p:cNvSpPr/>
          <p:nvPr/>
        </p:nvSpPr>
        <p:spPr>
          <a:xfrm>
            <a:off x="438150" y="24610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Картина для релаксации</a:t>
            </a:r>
            <a:endParaRPr lang="ru-RU" sz="36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3" name="CustomShape 2"/>
          <p:cNvSpPr/>
          <p:nvPr/>
        </p:nvSpPr>
        <p:spPr>
          <a:xfrm>
            <a:off x="142920" y="1214280"/>
            <a:ext cx="8786520" cy="149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    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Природные пейзажи, такие как леса, горы, озера и моря, обладают способностью успокаивать нервы и снижать стресс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784" name="CustomShape 3"/>
          <p:cNvSpPr/>
          <p:nvPr/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85" name="Picture 2" descr="E:\1 допкласс\Новая папка\IMG_20231030_100852.jpg"/>
          <p:cNvPicPr/>
          <p:nvPr/>
        </p:nvPicPr>
        <p:blipFill>
          <a:blip r:embed="rId2"/>
          <a:stretch/>
        </p:blipFill>
        <p:spPr>
          <a:xfrm>
            <a:off x="214200" y="2071800"/>
            <a:ext cx="8734320" cy="4500360"/>
          </a:xfrm>
          <a:prstGeom prst="rect">
            <a:avLst/>
          </a:prstGeom>
          <a:ln>
            <a:noFill/>
          </a:ln>
        </p:spPr>
      </p:pic>
      <p:pic>
        <p:nvPicPr>
          <p:cNvPr id="786" name="Picture 4" descr="E:\1 допкласс\Новая папка\IMG_20231030_100852.jpg"/>
          <p:cNvPicPr/>
          <p:nvPr/>
        </p:nvPicPr>
        <p:blipFill>
          <a:blip r:embed="rId3"/>
          <a:stretch/>
        </p:blipFill>
        <p:spPr>
          <a:xfrm>
            <a:off x="-13930560" y="-8072640"/>
            <a:ext cx="6004440" cy="270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TextShape 1"/>
          <p:cNvSpPr txBox="1"/>
          <p:nvPr/>
        </p:nvSpPr>
        <p:spPr>
          <a:xfrm>
            <a:off x="428596" y="642918"/>
            <a:ext cx="8229240" cy="106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95000"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Цветовая методика А.Н. </a:t>
            </a:r>
            <a:r>
              <a:rPr lang="ru-RU" sz="4000" b="1" strike="noStrike" spc="-1" dirty="0" err="1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Лутошкиной</a:t>
            </a:r>
            <a:endParaRPr lang="ru-RU" sz="4000" b="0" strike="noStrike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8" name="TextShape 2"/>
          <p:cNvSpPr txBox="1"/>
          <p:nvPr/>
        </p:nvSpPr>
        <p:spPr>
          <a:xfrm>
            <a:off x="214282" y="1714488"/>
            <a:ext cx="8229240" cy="432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Georgia"/>
              </a:rPr>
              <a:t>  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Georgia"/>
              </a:rPr>
              <a:t>   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Для </a:t>
            </a:r>
            <a:r>
              <a:rPr lang="ru-RU" sz="280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изучения динамических особенностей личностных и групповых эмоциональных состояний</a:t>
            </a:r>
            <a:r>
              <a:rPr lang="ru-RU" sz="2800" b="0" strike="noStrike" spc="-1" dirty="0" smtClean="0">
                <a:solidFill>
                  <a:srgbClr val="A04DA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0" strike="noStrike" spc="-1" dirty="0" smtClean="0">
                <a:latin typeface="Calibri" pitchFamily="34" charset="0"/>
                <a:cs typeface="Calibri" pitchFamily="34" charset="0"/>
              </a:rPr>
              <a:t>учащихся, возможности предотвратить утомление учеников, </a:t>
            </a:r>
            <a:r>
              <a:rPr lang="ru-RU" sz="2800" b="0" strike="noStrike" spc="-1" dirty="0">
                <a:latin typeface="Calibri" pitchFamily="34" charset="0"/>
                <a:cs typeface="Calibri" pitchFamily="34" charset="0"/>
              </a:rPr>
              <a:t>можно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использовать цветовую методику А.Н.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Лутошкиной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Выборку цвета ученики осуществляют в начале и конце урока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Можно в конце учебного дня. </a:t>
            </a:r>
          </a:p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r>
              <a:rPr lang="ru-RU" sz="28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Используя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данную методику можно создать экран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настроения в классе.  Каждый цвет спектра является условным знаком определенного  настроения.</a:t>
            </a:r>
          </a:p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r>
              <a:rPr lang="ru-RU" sz="24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latin typeface="Times New Roman"/>
              </a:rPr>
              <a:t>     </a:t>
            </a:r>
            <a:endParaRPr lang="ru-RU" sz="2400" b="0" strike="noStrike" spc="-1" dirty="0">
              <a:solidFill>
                <a:srgbClr val="000000"/>
              </a:solidFill>
              <a:latin typeface="Georgia"/>
            </a:endParaRPr>
          </a:p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endParaRPr lang="ru-RU" sz="2400" b="0" strike="noStrike" spc="-1" dirty="0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TextShape 1"/>
          <p:cNvSpPr txBox="1"/>
          <p:nvPr/>
        </p:nvSpPr>
        <p:spPr>
          <a:xfrm>
            <a:off x="357158" y="642918"/>
            <a:ext cx="8229240" cy="16619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 b="1" spc="-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Значение цвета </a:t>
            </a:r>
            <a:r>
              <a:rPr lang="ru-RU" sz="3600" b="1" strike="noStrike" spc="-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 </a:t>
            </a:r>
            <a:r>
              <a:rPr lang="ru-RU" sz="3600" b="1" strike="noStrike" spc="-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методике </a:t>
            </a:r>
            <a:r>
              <a:rPr lang="ru-RU" sz="3600" b="1" strike="noStrike" spc="-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b="1" strike="noStrike" spc="-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А.Н.Лутошкиной</a:t>
            </a:r>
            <a:r>
              <a:rPr lang="ru-RU" sz="3600" b="1" strike="noStrike" spc="-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3600" b="1" strike="noStrike" spc="-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3600" b="1" strike="noStrike" spc="-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«Эмоциональная </a:t>
            </a:r>
            <a:r>
              <a:rPr lang="ru-RU" sz="3600" b="1" strike="noStrike" spc="-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цветопись</a:t>
            </a:r>
            <a:r>
              <a:rPr lang="ru-RU" sz="3600" b="1" strike="noStrike" spc="-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ru-RU" sz="3600" b="1" strike="noStrike" spc="-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90" name="Picture 4" descr="C:\Users\Елена Николаевна\Desktop\img1.jpg"/>
          <p:cNvPicPr/>
          <p:nvPr/>
        </p:nvPicPr>
        <p:blipFill>
          <a:blip r:embed="rId2"/>
          <a:stretch/>
        </p:blipFill>
        <p:spPr>
          <a:xfrm>
            <a:off x="571472" y="2428868"/>
            <a:ext cx="8072494" cy="385765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TextShape 1"/>
          <p:cNvSpPr txBox="1"/>
          <p:nvPr/>
        </p:nvSpPr>
        <p:spPr>
          <a:xfrm>
            <a:off x="457200" y="114300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792" name="Рисунок 2"/>
          <p:cNvPicPr/>
          <p:nvPr/>
        </p:nvPicPr>
        <p:blipFill>
          <a:blip r:embed="rId2"/>
          <a:srcRect l="33998" t="26256" r="35386" b="45693"/>
          <a:stretch/>
        </p:blipFill>
        <p:spPr>
          <a:xfrm>
            <a:off x="214200" y="428760"/>
            <a:ext cx="8643600" cy="6071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TextShape 1"/>
          <p:cNvSpPr txBox="1"/>
          <p:nvPr/>
        </p:nvSpPr>
        <p:spPr>
          <a:xfrm>
            <a:off x="142844" y="357166"/>
            <a:ext cx="2143140" cy="7143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7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6000" b="0" strike="noStrike" spc="-1" dirty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Выводы</a:t>
            </a:r>
            <a:endParaRPr lang="ru-RU" sz="6000" b="0" strike="noStrike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4" name="TextShape 2"/>
          <p:cNvSpPr txBox="1"/>
          <p:nvPr/>
        </p:nvSpPr>
        <p:spPr>
          <a:xfrm>
            <a:off x="285720" y="1214422"/>
            <a:ext cx="8014958" cy="439611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800" b="0" strike="noStrike" spc="-1" dirty="0">
                <a:solidFill>
                  <a:srgbClr val="000000"/>
                </a:solidFill>
                <a:latin typeface="Georgia"/>
              </a:rPr>
              <a:t>  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Georgia"/>
              </a:rPr>
              <a:t>     </a:t>
            </a:r>
            <a:endParaRPr lang="ru-RU" sz="2800" b="0" strike="noStrike" spc="-1" dirty="0" smtClean="0">
              <a:solidFill>
                <a:srgbClr val="000000"/>
              </a:solidFill>
              <a:latin typeface="Georgia"/>
            </a:endParaRPr>
          </a:p>
          <a:p>
            <a:endParaRPr lang="ru-RU" sz="2800" spc="-1" dirty="0" smtClean="0">
              <a:solidFill>
                <a:srgbClr val="000000"/>
              </a:solidFill>
              <a:latin typeface="Georgia"/>
              <a:cs typeface="Calibri" pitchFamily="34" charset="0"/>
            </a:endParaRPr>
          </a:p>
          <a:p>
            <a:endParaRPr lang="ru-RU" sz="2800" b="0" strike="noStrike" spc="-1" dirty="0" smtClean="0">
              <a:solidFill>
                <a:srgbClr val="000000"/>
              </a:solidFill>
              <a:latin typeface="Georgia"/>
              <a:cs typeface="Calibri" pitchFamily="34" charset="0"/>
            </a:endParaRPr>
          </a:p>
          <a:p>
            <a:endParaRPr lang="ru-RU" sz="2800" spc="-1" dirty="0" smtClean="0">
              <a:solidFill>
                <a:srgbClr val="000000"/>
              </a:solidFill>
              <a:latin typeface="Georgia"/>
              <a:cs typeface="Calibri" pitchFamily="34" charset="0"/>
            </a:endParaRPr>
          </a:p>
          <a:p>
            <a:endParaRPr lang="ru-RU" sz="2800" b="0" strike="noStrike" spc="-1" dirty="0" smtClean="0">
              <a:solidFill>
                <a:srgbClr val="000000"/>
              </a:solidFill>
              <a:latin typeface="Georgia"/>
              <a:cs typeface="Calibri" pitchFamily="34" charset="0"/>
            </a:endParaRPr>
          </a:p>
          <a:p>
            <a:pPr marL="365760" indent="-255600" algn="just">
              <a:lnSpc>
                <a:spcPct val="100000"/>
              </a:lnSpc>
              <a:spcBef>
                <a:spcPts val="300"/>
              </a:spcBef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Georgia"/>
              </a:rPr>
              <a:t>    </a:t>
            </a:r>
            <a:endParaRPr lang="ru-RU" sz="2800" b="0" strike="noStrike" spc="-1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146" name="AutoShape 2" descr="https://zst-center.ru/wp-content/uploads/2022/01/BazarnyY-v-SPbGa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500042"/>
            <a:ext cx="2071702" cy="6550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/>
          </p:nvPr>
        </p:nvSpPr>
        <p:spPr>
          <a:xfrm>
            <a:off x="142844" y="1428736"/>
            <a:ext cx="4330156" cy="4153064"/>
          </a:xfrm>
        </p:spPr>
        <p:txBody>
          <a:bodyPr>
            <a:noAutofit/>
          </a:bodyPr>
          <a:lstStyle/>
          <a:p>
            <a:pPr algn="l"/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Здоровьесберегающие технологии, </a:t>
            </a:r>
            <a:r>
              <a:rPr lang="ru-RU" sz="2800" dirty="0" smtClean="0"/>
              <a:t>русского учёного, врача и педагога-новатора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sz="2800" b="1" dirty="0" smtClean="0"/>
              <a:t>В.Ф. Базарного </a:t>
            </a:r>
            <a:r>
              <a:rPr lang="ru-RU" sz="280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можно применять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 любом классе. Данные технологии помогают сохранить здоровье учеников и сделать процесс обучения увлекательным, и интересным.</a:t>
            </a:r>
            <a:endParaRPr lang="ru-RU" sz="2800" b="0" strike="noStrike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/>
          </p:nvPr>
        </p:nvSpPr>
        <p:spPr>
          <a:xfrm>
            <a:off x="4674240" y="928670"/>
            <a:ext cx="4015800" cy="55007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C:\Users\Елена Николаевна\Desktop\BazarnyY-v-SPbGa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714488"/>
            <a:ext cx="400052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TextShape 1"/>
          <p:cNvSpPr txBox="1"/>
          <p:nvPr/>
        </p:nvSpPr>
        <p:spPr>
          <a:xfrm>
            <a:off x="457200" y="236160"/>
            <a:ext cx="8228880" cy="16619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ru-RU" sz="1800" b="0" strike="noStrike" spc="-1" dirty="0" smtClean="0">
              <a:solidFill>
                <a:srgbClr val="002060"/>
              </a:solidFill>
              <a:latin typeface="Georgia"/>
            </a:endParaRPr>
          </a:p>
          <a:p>
            <a:pPr algn="ctr"/>
            <a:endParaRPr lang="ru-RU" sz="1800" b="0" strike="noStrike" spc="-1" dirty="0" smtClean="0">
              <a:solidFill>
                <a:srgbClr val="002060"/>
              </a:solidFill>
              <a:latin typeface="Georgia"/>
            </a:endParaRPr>
          </a:p>
          <a:p>
            <a:pPr algn="ctr"/>
            <a:r>
              <a:rPr lang="ru-RU" sz="1800" b="0" strike="noStrike" spc="-1" dirty="0" smtClean="0">
                <a:solidFill>
                  <a:srgbClr val="002060"/>
                </a:solidFill>
                <a:latin typeface="Georgia"/>
              </a:rPr>
              <a:t> </a:t>
            </a:r>
            <a:r>
              <a:rPr lang="ru-RU" sz="3600" b="1" strike="noStrike" spc="-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Значение здоровьесберегающих технологий</a:t>
            </a:r>
          </a:p>
        </p:txBody>
      </p:sp>
      <p:sp>
        <p:nvSpPr>
          <p:cNvPr id="708" name="TextShape 2"/>
          <p:cNvSpPr txBox="1"/>
          <p:nvPr/>
        </p:nvSpPr>
        <p:spPr>
          <a:xfrm>
            <a:off x="142844" y="1857364"/>
            <a:ext cx="8786874" cy="47149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25000" lnSpcReduction="20000"/>
          </a:bodyPr>
          <a:lstStyle/>
          <a:p>
            <a:endParaRPr lang="ru-RU" sz="2800" b="0" strike="noStrike" spc="-1" dirty="0">
              <a:solidFill>
                <a:srgbClr val="000000"/>
              </a:solidFill>
              <a:latin typeface="Georgia"/>
            </a:endParaRPr>
          </a:p>
          <a:p>
            <a:pPr algn="just">
              <a:lnSpc>
                <a:spcPct val="115000"/>
              </a:lnSpc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imes New Roman"/>
                <a:ea typeface="Microsoft YaHei"/>
              </a:rPr>
              <a:t>          </a:t>
            </a:r>
            <a:endParaRPr lang="ru-RU" sz="2800" b="0" strike="noStrike" spc="-1" dirty="0" smtClean="0">
              <a:solidFill>
                <a:srgbClr val="000000"/>
              </a:solidFill>
              <a:latin typeface="Times New Roman"/>
              <a:ea typeface="Microsoft YaHei"/>
            </a:endParaRPr>
          </a:p>
          <a:p>
            <a:pPr algn="just">
              <a:lnSpc>
                <a:spcPct val="115000"/>
              </a:lnSpc>
            </a:pPr>
            <a:r>
              <a:rPr lang="ru-RU" sz="10600" b="1" strike="noStrike" spc="-1" dirty="0" smtClean="0">
                <a:solidFill>
                  <a:srgbClr val="000000"/>
                </a:solidFill>
                <a:latin typeface="Calibri" pitchFamily="34" charset="0"/>
                <a:ea typeface="Microsoft YaHei"/>
                <a:cs typeface="Calibri" pitchFamily="34" charset="0"/>
              </a:rPr>
              <a:t>	Здоровье </a:t>
            </a:r>
            <a:r>
              <a:rPr lang="ru-RU" sz="10600" b="1" strike="noStrike" spc="-1" dirty="0">
                <a:solidFill>
                  <a:srgbClr val="000000"/>
                </a:solidFill>
                <a:latin typeface="Calibri" pitchFamily="34" charset="0"/>
                <a:ea typeface="Microsoft YaHei"/>
                <a:cs typeface="Calibri" pitchFamily="34" charset="0"/>
              </a:rPr>
              <a:t>–  бесценное достояние </a:t>
            </a:r>
            <a:r>
              <a:rPr lang="ru-RU" sz="10600" b="1" strike="noStrike" spc="-1" dirty="0" smtClean="0">
                <a:solidFill>
                  <a:srgbClr val="000000"/>
                </a:solidFill>
                <a:latin typeface="Calibri" pitchFamily="34" charset="0"/>
                <a:ea typeface="Microsoft YaHei"/>
                <a:cs typeface="Calibri" pitchFamily="34" charset="0"/>
              </a:rPr>
              <a:t>каждого человека и </a:t>
            </a:r>
            <a:r>
              <a:rPr lang="ru-RU" sz="10600" b="1" strike="noStrike" spc="-1" dirty="0">
                <a:solidFill>
                  <a:srgbClr val="000000"/>
                </a:solidFill>
                <a:latin typeface="Calibri" pitchFamily="34" charset="0"/>
                <a:ea typeface="Microsoft YaHei"/>
                <a:cs typeface="Calibri" pitchFamily="34" charset="0"/>
              </a:rPr>
              <a:t>всего общества. </a:t>
            </a:r>
            <a:endParaRPr lang="ru-RU" sz="10600" b="1" strike="noStrike" spc="-1" dirty="0" smtClean="0">
              <a:solidFill>
                <a:srgbClr val="000000"/>
              </a:solidFill>
              <a:latin typeface="Calibri" pitchFamily="34" charset="0"/>
              <a:ea typeface="Microsoft YaHei"/>
              <a:cs typeface="Calibri" pitchFamily="34" charset="0"/>
            </a:endParaRPr>
          </a:p>
          <a:p>
            <a:pPr algn="just">
              <a:lnSpc>
                <a:spcPct val="115000"/>
              </a:lnSpc>
            </a:pPr>
            <a:endParaRPr lang="ru-RU" sz="7200" b="1" strike="noStrike" spc="-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0600" b="1" spc="-1" dirty="0" smtClean="0">
                <a:solidFill>
                  <a:srgbClr val="000000"/>
                </a:solidFill>
                <a:latin typeface="Calibri" pitchFamily="34" charset="0"/>
                <a:ea typeface="Microsoft YaHei"/>
                <a:cs typeface="Calibri" pitchFamily="34" charset="0"/>
              </a:rPr>
              <a:t>	П</a:t>
            </a:r>
            <a:r>
              <a:rPr lang="ru-RU" sz="10600" b="1" strike="noStrike" spc="-1" dirty="0" smtClean="0">
                <a:solidFill>
                  <a:srgbClr val="000000"/>
                </a:solidFill>
                <a:latin typeface="Calibri" pitchFamily="34" charset="0"/>
                <a:ea typeface="Microsoft YaHei"/>
                <a:cs typeface="Calibri" pitchFamily="34" charset="0"/>
              </a:rPr>
              <a:t>еред </a:t>
            </a:r>
            <a:r>
              <a:rPr lang="ru-RU" sz="10600" b="1" strike="noStrike" spc="-1" dirty="0">
                <a:solidFill>
                  <a:srgbClr val="000000"/>
                </a:solidFill>
                <a:latin typeface="Calibri" pitchFamily="34" charset="0"/>
                <a:ea typeface="Microsoft YaHei"/>
                <a:cs typeface="Calibri" pitchFamily="34" charset="0"/>
              </a:rPr>
              <a:t>учителем стоит задача сохранения и укрепления здоровья учеников </a:t>
            </a:r>
            <a:r>
              <a:rPr lang="ru-RU" sz="10600" b="1" strike="noStrike" spc="-1" dirty="0" smtClean="0">
                <a:solidFill>
                  <a:srgbClr val="000000"/>
                </a:solidFill>
                <a:latin typeface="Calibri" pitchFamily="34" charset="0"/>
                <a:ea typeface="Microsoft YaHei"/>
                <a:cs typeface="Calibri" pitchFamily="34" charset="0"/>
              </a:rPr>
              <a:t>в процессе обучения в школе, </a:t>
            </a:r>
            <a:r>
              <a:rPr lang="ru-RU" sz="10600" b="1" strike="noStrike" spc="-1" dirty="0">
                <a:solidFill>
                  <a:srgbClr val="000000"/>
                </a:solidFill>
                <a:latin typeface="Calibri" pitchFamily="34" charset="0"/>
                <a:ea typeface="Microsoft YaHei"/>
                <a:cs typeface="Calibri" pitchFamily="34" charset="0"/>
              </a:rPr>
              <a:t>когда </a:t>
            </a:r>
            <a:r>
              <a:rPr lang="ru-RU" sz="10600" b="1" strike="noStrike" spc="-1" dirty="0" smtClean="0">
                <a:solidFill>
                  <a:srgbClr val="000000"/>
                </a:solidFill>
                <a:latin typeface="Calibri" pitchFamily="34" charset="0"/>
                <a:ea typeface="Microsoft YaHei"/>
                <a:cs typeface="Calibri" pitchFamily="34" charset="0"/>
              </a:rPr>
              <a:t>возрастает </a:t>
            </a:r>
            <a:r>
              <a:rPr lang="ru-RU" sz="10600" b="1" strike="noStrike" spc="-1" dirty="0">
                <a:solidFill>
                  <a:srgbClr val="000000"/>
                </a:solidFill>
                <a:latin typeface="Calibri" pitchFamily="34" charset="0"/>
                <a:ea typeface="Microsoft YaHei"/>
                <a:cs typeface="Calibri" pitchFamily="34" charset="0"/>
              </a:rPr>
              <a:t>психологическая и физическая нагрузка на детский организм</a:t>
            </a:r>
            <a:r>
              <a:rPr lang="ru-RU" sz="10600" b="1" strike="noStrike" spc="-1" dirty="0" smtClean="0">
                <a:solidFill>
                  <a:srgbClr val="000000"/>
                </a:solidFill>
                <a:latin typeface="Calibri" pitchFamily="34" charset="0"/>
                <a:ea typeface="Microsoft YaHei"/>
                <a:cs typeface="Calibri" pitchFamily="34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ru-RU" sz="7200" b="1" strike="noStrike" spc="-1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0600" b="1" strike="noStrike" spc="-1" dirty="0" smtClean="0">
                <a:solidFill>
                  <a:srgbClr val="000000"/>
                </a:solidFill>
                <a:latin typeface="Calibri" pitchFamily="34" charset="0"/>
                <a:ea typeface="Microsoft YaHei"/>
                <a:cs typeface="Calibri" pitchFamily="34" charset="0"/>
              </a:rPr>
              <a:t>	Использование здоровьесберегающих </a:t>
            </a:r>
            <a:r>
              <a:rPr lang="ru-RU" sz="10600" b="1" strike="noStrike" spc="-1" dirty="0">
                <a:solidFill>
                  <a:srgbClr val="000000"/>
                </a:solidFill>
                <a:latin typeface="Calibri" pitchFamily="34" charset="0"/>
                <a:ea typeface="Microsoft YaHei"/>
                <a:cs typeface="Calibri" pitchFamily="34" charset="0"/>
              </a:rPr>
              <a:t>технологий </a:t>
            </a:r>
            <a:r>
              <a:rPr lang="ru-RU" sz="10600" b="1" strike="noStrike" spc="-1" dirty="0" smtClean="0">
                <a:solidFill>
                  <a:srgbClr val="000000"/>
                </a:solidFill>
                <a:latin typeface="Calibri" pitchFamily="34" charset="0"/>
                <a:ea typeface="Microsoft YaHei"/>
                <a:cs typeface="Calibri" pitchFamily="34" charset="0"/>
              </a:rPr>
              <a:t>является приоритетным </a:t>
            </a:r>
            <a:r>
              <a:rPr lang="ru-RU" sz="10600" b="1" strike="noStrike" spc="-1" dirty="0">
                <a:solidFill>
                  <a:srgbClr val="000000"/>
                </a:solidFill>
                <a:latin typeface="Calibri" pitchFamily="34" charset="0"/>
                <a:ea typeface="Microsoft YaHei"/>
                <a:cs typeface="Calibri" pitchFamily="34" charset="0"/>
              </a:rPr>
              <a:t>направлением в деятельности педагога, работающего с детьми младшего школьного </a:t>
            </a:r>
            <a:r>
              <a:rPr lang="ru-RU" sz="10600" b="1" strike="noStrike" spc="-1" dirty="0" smtClean="0">
                <a:solidFill>
                  <a:srgbClr val="000000"/>
                </a:solidFill>
                <a:latin typeface="Calibri" pitchFamily="34" charset="0"/>
                <a:ea typeface="Microsoft YaHei"/>
                <a:cs typeface="Calibri" pitchFamily="34" charset="0"/>
              </a:rPr>
              <a:t>возраста.</a:t>
            </a:r>
            <a:endParaRPr lang="ru-RU" sz="10600" b="1" strike="noStrike" spc="-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CustomShape 1"/>
          <p:cNvSpPr/>
          <p:nvPr/>
        </p:nvSpPr>
        <p:spPr>
          <a:xfrm>
            <a:off x="410760" y="428760"/>
            <a:ext cx="8228880" cy="92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smtClean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Литература</a:t>
            </a:r>
            <a:endParaRPr lang="ru-RU" sz="44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 algn="just">
              <a:lnSpc>
                <a:spcPct val="100000"/>
              </a:lnSpc>
              <a:spcBef>
                <a:spcPts val="641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1.Здоровьесберегающие технологии в учебной и профессиональной деятельности.</a:t>
            </a:r>
            <a:endParaRPr lang="ru-RU" sz="1600" b="0" strike="noStrike" spc="-1" dirty="0">
              <a:latin typeface="Calibri" pitchFamily="34" charset="0"/>
              <a:cs typeface="Calibri" pitchFamily="34" charset="0"/>
            </a:endParaRPr>
          </a:p>
          <a:p>
            <a:pPr marL="343080" indent="-342360" algn="just">
              <a:lnSpc>
                <a:spcPct val="100000"/>
              </a:lnSpc>
              <a:spcBef>
                <a:spcPts val="641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Учебник для обучающихся по направлениям медицинское и психологическое образование.</a:t>
            </a:r>
            <a:endParaRPr lang="ru-RU" sz="1600" b="0" strike="noStrike" spc="-1" dirty="0">
              <a:latin typeface="Calibri" pitchFamily="34" charset="0"/>
              <a:cs typeface="Calibri" pitchFamily="34" charset="0"/>
            </a:endParaRPr>
          </a:p>
          <a:p>
            <a:pPr marL="343080" indent="-342360" algn="just">
              <a:lnSpc>
                <a:spcPct val="100000"/>
              </a:lnSpc>
              <a:spcBef>
                <a:spcPts val="641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О.Б. Полякова, Т.И.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Бонкало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Москва, 2023 г.</a:t>
            </a:r>
            <a:endParaRPr lang="ru-RU" sz="1600" b="0" strike="noStrike" spc="-1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.Абрамова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И. В., Бочкарева Т. И. Здоровьесберегающие технологии в начальной школе (Методическое пособие) издание 3, дополненное. Самара, 2004 </a:t>
            </a:r>
            <a:endParaRPr lang="ru-RU" sz="1600" b="0" strike="noStrike" spc="-1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3.Бабенкова Е. А., Федоровская О. М. Игры, которые лечат. Творческий центр СФЕРА, Москва, 2010 </a:t>
            </a:r>
            <a:endParaRPr lang="ru-RU" sz="1600" b="0" strike="noStrike" spc="-1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4.Копылов Ю. А., Полянская Н. В. Физическая культура и здоровье школьника: от А до Я. Советы родителям. Москва, 2011 </a:t>
            </a:r>
            <a:endParaRPr lang="ru-RU" sz="1600" b="0" strike="noStrike" spc="-1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5.Назарова Т. Н. Научно-методическая деятельность учителя. Методические исследования, технологические находки. Волгоград: Учитель, 2011 </a:t>
            </a:r>
            <a:endParaRPr lang="ru-RU" sz="1600" b="0" strike="noStrike" spc="-1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6.Ковалько В. И. «Здоровьесберегающие технологии в школе. 1–4 классы»..,Москва, Издательство «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Вако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»,2005 г. </a:t>
            </a:r>
            <a:endParaRPr lang="ru-RU" sz="1600" b="0" strike="noStrike" spc="-1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7.Смирнов Н. К. «Здоровьесберегающие образовательные технологии в современной школе»., Москва, Издательство «АПК и ПРО», 2002 г.</a:t>
            </a:r>
            <a:endParaRPr lang="ru-RU" sz="1600" b="0" strike="noStrike" spc="-1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8.Советова Е. В. «Эффективные образовательные технологии»., Ростов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/Д, Издательство «Феникс», 2007 г.</a:t>
            </a:r>
            <a:endParaRPr lang="ru-RU" sz="1600" b="0" strike="noStrike" spc="-1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CustomShape 1"/>
          <p:cNvSpPr/>
          <p:nvPr/>
        </p:nvSpPr>
        <p:spPr>
          <a:xfrm>
            <a:off x="2823840" y="-75600"/>
            <a:ext cx="3495600" cy="608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Электронные источники информации: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  <p:graphicFrame>
        <p:nvGraphicFramePr>
          <p:cNvPr id="799" name="Table 2"/>
          <p:cNvGraphicFramePr/>
          <p:nvPr/>
        </p:nvGraphicFramePr>
        <p:xfrm>
          <a:off x="428596" y="1207185"/>
          <a:ext cx="8286808" cy="5116042"/>
        </p:xfrm>
        <a:graphic>
          <a:graphicData uri="http://schemas.openxmlformats.org/drawingml/2006/table">
            <a:tbl>
              <a:tblPr/>
              <a:tblGrid>
                <a:gridCol w="729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№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/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Сайт 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3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ru-RU" sz="1200" dirty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 u="sng" strike="noStrike" spc="-1" dirty="0">
                          <a:solidFill>
                            <a:srgbClr val="67AFBD"/>
                          </a:solidFill>
                          <a:uFillTx/>
                          <a:latin typeface="Calibri"/>
                          <a:ea typeface="Times New Roman"/>
                          <a:hlinkClick r:id="rId2"/>
                        </a:rPr>
                        <a:t>Здоровьесберегающие технологии по ФГОС</a:t>
                      </a:r>
                      <a:endParaRPr lang="ru-RU" sz="12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 u="sng" strike="noStrike" spc="-1" dirty="0" err="1">
                          <a:solidFill>
                            <a:srgbClr val="67AFBD"/>
                          </a:solidFill>
                          <a:uFillTx/>
                          <a:latin typeface="Calibri"/>
                          <a:ea typeface="Times New Roman"/>
                          <a:hlinkClick r:id="rId3"/>
                        </a:rPr>
                        <a:t>pedopyt.ru</a:t>
                      </a:r>
                      <a:r>
                        <a:rPr lang="ru-RU" sz="1200" b="0" u="sng" strike="noStrike" spc="-1" dirty="0">
                          <a:solidFill>
                            <a:srgbClr val="67AFBD"/>
                          </a:solidFill>
                          <a:uFillTx/>
                          <a:latin typeface="Calibri"/>
                          <a:ea typeface="Times New Roman"/>
                          <a:hlinkClick r:id="rId3"/>
                        </a:rPr>
                        <a:t>›</a:t>
                      </a:r>
                      <a:r>
                        <a:rPr lang="ru-RU" sz="1200" b="0" u="sng" strike="noStrike" spc="-1" dirty="0" err="1">
                          <a:solidFill>
                            <a:srgbClr val="67AFBD"/>
                          </a:solidFill>
                          <a:uFillTx/>
                          <a:latin typeface="Calibri"/>
                          <a:ea typeface="Times New Roman"/>
                          <a:hlinkClick r:id="rId3"/>
                        </a:rPr>
                        <a:t>categories</a:t>
                      </a:r>
                      <a:r>
                        <a:rPr lang="ru-RU" sz="1200" b="0" u="sng" strike="noStrike" spc="-1" dirty="0">
                          <a:solidFill>
                            <a:srgbClr val="67AFBD"/>
                          </a:solidFill>
                          <a:uFillTx/>
                          <a:latin typeface="Calibri"/>
                          <a:ea typeface="Times New Roman"/>
                          <a:hlinkClick r:id="rId3"/>
                        </a:rPr>
                        <a:t>/10/</a:t>
                      </a:r>
                      <a:r>
                        <a:rPr lang="ru-RU" sz="1200" b="0" u="sng" strike="noStrike" spc="-1" dirty="0" err="1">
                          <a:solidFill>
                            <a:srgbClr val="67AFBD"/>
                          </a:solidFill>
                          <a:uFillTx/>
                          <a:latin typeface="Calibri"/>
                          <a:ea typeface="Times New Roman"/>
                          <a:hlinkClick r:id="rId3"/>
                        </a:rPr>
                        <a:t>articles</a:t>
                      </a:r>
                      <a:r>
                        <a:rPr lang="ru-RU" sz="1200" b="0" u="sng" strike="noStrike" spc="-1" dirty="0">
                          <a:solidFill>
                            <a:srgbClr val="67AFBD"/>
                          </a:solidFill>
                          <a:uFillTx/>
                          <a:latin typeface="Calibri"/>
                          <a:ea typeface="Times New Roman"/>
                          <a:hlinkClick r:id="rId3"/>
                        </a:rPr>
                        <a:t>/2309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ru-RU" sz="1200" dirty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 u="sng" strike="noStrike" spc="-1" dirty="0">
                          <a:solidFill>
                            <a:srgbClr val="67AFBD"/>
                          </a:solidFill>
                          <a:uFillTx/>
                          <a:latin typeface="Calibri"/>
                          <a:ea typeface="Times New Roman"/>
                          <a:hlinkClick r:id="rId4"/>
                        </a:rPr>
                        <a:t>Как правильно спать на уроке: 15 шагов </a:t>
                      </a:r>
                      <a:r>
                        <a:rPr lang="ru-RU" sz="1200" b="1" u="sng" strike="noStrike" spc="-1" dirty="0" smtClean="0">
                          <a:solidFill>
                            <a:srgbClr val="67AFBD"/>
                          </a:solidFill>
                          <a:uFillTx/>
                          <a:latin typeface="Calibri"/>
                          <a:ea typeface="Times New Roman"/>
                          <a:hlinkClick r:id="rId4"/>
                        </a:rPr>
                        <a:t>(</a:t>
                      </a:r>
                      <a:r>
                        <a:rPr lang="ru-RU" sz="1200" b="1" u="sng" strike="noStrike" spc="-1" dirty="0">
                          <a:solidFill>
                            <a:srgbClr val="67AFBD"/>
                          </a:solidFill>
                          <a:uFillTx/>
                          <a:latin typeface="Calibri"/>
                          <a:ea typeface="Times New Roman"/>
                          <a:hlinkClick r:id="rId4"/>
                        </a:rPr>
                        <a:t>с картинками)...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8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ru-RU" sz="1200" dirty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5"/>
                        </a:rPr>
                        <a:t>https://2school.gosuslugi.ru/netcat_files/userfiles/zdorovo/Zdorovesberegayuschie_metodiki_V.F._Bazarnogo_dlya_shkolnikov.pdf</a:t>
                      </a:r>
                      <a:endParaRPr lang="ru-RU" sz="1200" dirty="0" smtClean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0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6"/>
                        </a:rPr>
                        <a:t>https://nsportal.ru/shkola/fizkultura-i-sport/library/2015/01/24/uprazhneniya-s-massazhnym-myachom</a:t>
                      </a:r>
                      <a:endParaRPr lang="ru-RU" sz="1200" dirty="0" smtClean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0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7"/>
                        </a:rPr>
                        <a:t>https://infourok.ru/zdorovesberegayuschie-tehnologiiuprazhneniya-s-massazhnimi-kovrikami-i-dorozhkami-3027906.html</a:t>
                      </a:r>
                      <a:endParaRPr lang="ru-RU" sz="1200" dirty="0" smtClean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32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8"/>
                        </a:rPr>
                        <a:t>https://infourok.ru/uprazhneniya-dlya-glaz-dlya-uchaschihsya-nachalnoy-shkoli-3159784.html</a:t>
                      </a:r>
                      <a:endParaRPr lang="ru-RU" sz="1200" dirty="0" smtClean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6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9"/>
                        </a:rPr>
                        <a:t>https://infourok.ru/sbornik-fizminutki-na-urokah-nachalnoy-shkoli-3574478.html</a:t>
                      </a:r>
                      <a:endParaRPr lang="ru-RU" sz="1200" dirty="0" smtClean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6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10"/>
                        </a:rPr>
                        <a:t>http://domtvorserg.nnov.eduru.ru/media/2022/05/25/1297641950/Czvetopis.Lutoshkin.pdf</a:t>
                      </a:r>
                      <a:endParaRPr lang="ru-RU" sz="1200" dirty="0" smtClean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7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11"/>
                        </a:rPr>
                        <a:t>https://www.prodlenka.org/metodicheskie-razrabotki/73606-zdorovesberegajuschie-tehnologii-dinamicheski</a:t>
                      </a:r>
                      <a:endParaRPr lang="ru-RU" sz="1200" dirty="0" smtClean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6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12"/>
                        </a:rPr>
                        <a:t>https://multiurok.ru/files/sbornik-artikuliatsionnoi-gimnastiki-1.html</a:t>
                      </a:r>
                      <a:endParaRPr lang="ru-RU" sz="1200" dirty="0" smtClean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75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13"/>
                        </a:rPr>
                        <a:t>https://multiurok.ru/files/zdorovesberegaiushchie-tekhnologii-22.html</a:t>
                      </a:r>
                      <a:endParaRPr lang="ru-RU" sz="1200" dirty="0" smtClean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00" name="CustomShape 3"/>
          <p:cNvSpPr/>
          <p:nvPr/>
        </p:nvSpPr>
        <p:spPr>
          <a:xfrm>
            <a:off x="2823840" y="-75600"/>
            <a:ext cx="4891432" cy="64633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Электронные источники информации:</a:t>
            </a:r>
            <a:endParaRPr lang="ru-RU" sz="2000" b="0" strike="noStrike" spc="-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42844" y="714357"/>
            <a:ext cx="8858312" cy="42862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Электронные источники информации: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CustomShape 1"/>
          <p:cNvSpPr/>
          <p:nvPr/>
        </p:nvSpPr>
        <p:spPr>
          <a:xfrm>
            <a:off x="357120" y="500040"/>
            <a:ext cx="8228880" cy="71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Спасибо за внимание!</a:t>
            </a:r>
            <a:endParaRPr lang="ru-RU" sz="36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4" name="TextShape 3"/>
          <p:cNvSpPr txBox="1"/>
          <p:nvPr/>
        </p:nvSpPr>
        <p:spPr>
          <a:xfrm>
            <a:off x="0" y="1600200"/>
            <a:ext cx="8229240" cy="61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algn="r">
              <a:lnSpc>
                <a:spcPct val="100000"/>
              </a:lnSpc>
              <a:spcBef>
                <a:spcPts val="300"/>
              </a:spcBef>
            </a:pPr>
            <a:endParaRPr lang="ru-RU" sz="32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</a:pPr>
            <a:endParaRPr lang="ru-RU" sz="32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</a:pPr>
            <a:endParaRPr lang="ru-RU" sz="32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</a:pPr>
            <a:endParaRPr lang="ru-RU" sz="32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</a:pPr>
            <a:endParaRPr lang="ru-RU" sz="3200" b="0" strike="noStrike" spc="-1">
              <a:latin typeface="Arial"/>
            </a:endParaRPr>
          </a:p>
        </p:txBody>
      </p:sp>
      <p:pic>
        <p:nvPicPr>
          <p:cNvPr id="805" name="Picture 1" descr="C:\Users\Елена Николаевна\Desktop\1410783202_kraski-oseni-17.jpg"/>
          <p:cNvPicPr/>
          <p:nvPr/>
        </p:nvPicPr>
        <p:blipFill>
          <a:blip r:embed="rId2"/>
          <a:stretch/>
        </p:blipFill>
        <p:spPr>
          <a:xfrm>
            <a:off x="285840" y="1214280"/>
            <a:ext cx="8357760" cy="546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CustomShape 2"/>
          <p:cNvSpPr/>
          <p:nvPr/>
        </p:nvSpPr>
        <p:spPr>
          <a:xfrm>
            <a:off x="357120" y="35712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1" name="CustomShape 3"/>
          <p:cNvSpPr/>
          <p:nvPr/>
        </p:nvSpPr>
        <p:spPr>
          <a:xfrm>
            <a:off x="214200" y="785794"/>
            <a:ext cx="8471880" cy="57860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0000" lnSpcReduction="20000"/>
          </a:bodyPr>
          <a:lstStyle/>
          <a:p>
            <a:pPr marL="343080" indent="-342360"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     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    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5800" b="1" strike="noStrike" spc="-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Здоровьесберегающие </a:t>
            </a:r>
            <a:r>
              <a:rPr lang="ru-RU" sz="5800" b="1" strike="noStrike" spc="-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образовательные технологии </a:t>
            </a:r>
            <a:r>
              <a:rPr lang="ru-RU" sz="5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можно определить как науку, искусство и обязанность так обучать и воспитывать учащихся, чтобы они смогли потом вырастить здоровыми и счастливыми своих детей, будучи им достойным примером</a:t>
            </a:r>
            <a:r>
              <a:rPr lang="ru-RU" sz="50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5000" b="0" strike="noStrike" spc="-1" dirty="0">
              <a:latin typeface="Calibri" pitchFamily="34" charset="0"/>
              <a:cs typeface="Calibri" pitchFamily="34" charset="0"/>
            </a:endParaRPr>
          </a:p>
          <a:p>
            <a:pPr marL="343080" indent="-342360" algn="just">
              <a:lnSpc>
                <a:spcPct val="100000"/>
              </a:lnSpc>
              <a:spcBef>
                <a:spcPts val="641"/>
              </a:spcBef>
            </a:pPr>
            <a:r>
              <a:rPr sz="5000">
                <a:latin typeface="Calibri" pitchFamily="34" charset="0"/>
                <a:cs typeface="Calibri" pitchFamily="34" charset="0"/>
              </a:rPr>
              <a:t/>
            </a:r>
            <a:br>
              <a:rPr sz="5000">
                <a:latin typeface="Calibri" pitchFamily="34" charset="0"/>
                <a:cs typeface="Calibri" pitchFamily="34" charset="0"/>
              </a:rPr>
            </a:br>
            <a:r>
              <a:rPr lang="ru-RU" sz="5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 системной последовательности приобщение школы и каждого учителя к </a:t>
            </a:r>
            <a:r>
              <a:rPr lang="ru-RU" sz="5000" b="0" strike="noStrike" spc="-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здоровьесберегающим</a:t>
            </a:r>
            <a:r>
              <a:rPr lang="ru-RU" sz="50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технологиям </a:t>
            </a:r>
            <a:r>
              <a:rPr lang="ru-RU" sz="5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выглядит так:</a:t>
            </a:r>
            <a:endParaRPr lang="ru-RU" sz="5000" b="0" strike="noStrike" spc="-1" dirty="0">
              <a:latin typeface="Calibri" pitchFamily="34" charset="0"/>
              <a:cs typeface="Calibri" pitchFamily="34" charset="0"/>
            </a:endParaRPr>
          </a:p>
          <a:p>
            <a:pPr marL="343080" indent="-342360" algn="just">
              <a:lnSpc>
                <a:spcPct val="100000"/>
              </a:lnSpc>
              <a:spcBef>
                <a:spcPts val="641"/>
              </a:spcBef>
            </a:pPr>
            <a:r>
              <a:rPr sz="5000">
                <a:latin typeface="Calibri" pitchFamily="34" charset="0"/>
                <a:cs typeface="Calibri" pitchFamily="34" charset="0"/>
              </a:rPr>
              <a:t/>
            </a:r>
            <a:br>
              <a:rPr sz="5000">
                <a:latin typeface="Calibri" pitchFamily="34" charset="0"/>
                <a:cs typeface="Calibri" pitchFamily="34" charset="0"/>
              </a:rPr>
            </a:br>
            <a:r>
              <a:rPr lang="ru-RU" sz="5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1) осознание проблемы негативного воздействия школы на здоровье учащихся и необходимости ее незамедлительного разрешения;</a:t>
            </a:r>
            <a:endParaRPr lang="ru-RU" sz="5000" b="0" strike="noStrike" spc="-1" dirty="0">
              <a:latin typeface="Calibri" pitchFamily="34" charset="0"/>
              <a:cs typeface="Calibri" pitchFamily="34" charset="0"/>
            </a:endParaRPr>
          </a:p>
          <a:p>
            <a:pPr marL="343080" indent="-342360" algn="just">
              <a:lnSpc>
                <a:spcPct val="100000"/>
              </a:lnSpc>
              <a:spcBef>
                <a:spcPts val="641"/>
              </a:spcBef>
            </a:pPr>
            <a:r>
              <a:rPr sz="5000">
                <a:latin typeface="Calibri" pitchFamily="34" charset="0"/>
                <a:cs typeface="Calibri" pitchFamily="34" charset="0"/>
              </a:rPr>
              <a:t/>
            </a:r>
            <a:br>
              <a:rPr sz="5000">
                <a:latin typeface="Calibri" pitchFamily="34" charset="0"/>
                <a:cs typeface="Calibri" pitchFamily="34" charset="0"/>
              </a:rPr>
            </a:br>
            <a:r>
              <a:rPr lang="ru-RU" sz="5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2) признание педагогами школы своей солидарной ответственности за неблагополучие состояния здоровья школьников;</a:t>
            </a:r>
            <a:endParaRPr lang="ru-RU" sz="5000" b="0" strike="noStrike" spc="-1" dirty="0">
              <a:latin typeface="Calibri" pitchFamily="34" charset="0"/>
              <a:cs typeface="Calibri" pitchFamily="34" charset="0"/>
            </a:endParaRPr>
          </a:p>
          <a:p>
            <a:pPr marL="343080" indent="-342360" algn="just">
              <a:lnSpc>
                <a:spcPct val="100000"/>
              </a:lnSpc>
              <a:spcBef>
                <a:spcPts val="641"/>
              </a:spcBef>
            </a:pPr>
            <a:r>
              <a:rPr sz="5000">
                <a:latin typeface="Calibri" pitchFamily="34" charset="0"/>
                <a:cs typeface="Calibri" pitchFamily="34" charset="0"/>
              </a:rPr>
              <a:t/>
            </a:r>
            <a:br>
              <a:rPr sz="5000">
                <a:latin typeface="Calibri" pitchFamily="34" charset="0"/>
                <a:cs typeface="Calibri" pitchFamily="34" charset="0"/>
              </a:rPr>
            </a:br>
            <a:r>
              <a:rPr lang="ru-RU" sz="5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3) овладение необходимыми </a:t>
            </a:r>
            <a:r>
              <a:rPr lang="ru-RU" sz="5000" b="0" strike="noStrike" spc="-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здоровьесберегающими</a:t>
            </a:r>
            <a:r>
              <a:rPr lang="ru-RU" sz="5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технологиями (обретение компетенций);</a:t>
            </a:r>
            <a:endParaRPr lang="ru-RU" sz="5000" b="0" strike="noStrike" spc="-1" dirty="0">
              <a:latin typeface="Calibri" pitchFamily="34" charset="0"/>
              <a:cs typeface="Calibri" pitchFamily="34" charset="0"/>
            </a:endParaRPr>
          </a:p>
          <a:p>
            <a:pPr marL="343080" indent="-342360" algn="just">
              <a:lnSpc>
                <a:spcPct val="100000"/>
              </a:lnSpc>
              <a:spcBef>
                <a:spcPts val="641"/>
              </a:spcBef>
            </a:pPr>
            <a:r>
              <a:rPr sz="5000">
                <a:latin typeface="Calibri" pitchFamily="34" charset="0"/>
                <a:cs typeface="Calibri" pitchFamily="34" charset="0"/>
              </a:rPr>
              <a:t/>
            </a:r>
            <a:br>
              <a:rPr sz="5000">
                <a:latin typeface="Calibri" pitchFamily="34" charset="0"/>
                <a:cs typeface="Calibri" pitchFamily="34" charset="0"/>
              </a:rPr>
            </a:br>
            <a:r>
              <a:rPr lang="ru-RU" sz="5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4) реализация полученной подготовки на практике, в тесном взаимодействии друг с другом, с медиками, с самими учащимися и их родителями.</a:t>
            </a:r>
            <a:r>
              <a:rPr sz="5000">
                <a:latin typeface="Calibri" pitchFamily="34" charset="0"/>
                <a:cs typeface="Calibri" pitchFamily="34" charset="0"/>
              </a:rPr>
              <a:t/>
            </a:r>
            <a:br>
              <a:rPr sz="5000">
                <a:latin typeface="Calibri" pitchFamily="34" charset="0"/>
                <a:cs typeface="Calibri" pitchFamily="34" charset="0"/>
              </a:rPr>
            </a:br>
            <a:r>
              <a:rPr lang="ru-RU" sz="5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5000" b="0" strike="noStrike" spc="-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447800"/>
          </a:xfrm>
        </p:spPr>
        <p:txBody>
          <a:bodyPr/>
          <a:lstStyle/>
          <a:p>
            <a:pPr algn="ctr"/>
            <a:r>
              <a:rPr lang="ru-RU" b="1" strike="noStrike" spc="-1" dirty="0" smtClean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b="1" strike="noStrike" spc="-1" dirty="0" smtClean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strike="noStrike" spc="-1" dirty="0" smtClean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b="1" strike="noStrike" spc="-1" dirty="0" smtClean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strike="noStrike" spc="-1" dirty="0" smtClean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ru-RU" sz="4000" b="1" strike="noStrike" spc="-1" dirty="0" smtClean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Классификация  Костенко Л.В.</a:t>
            </a:r>
            <a:r>
              <a:rPr lang="ru-RU" b="0" strike="noStrike" spc="-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b="0" strike="noStrike" spc="-1" dirty="0" smtClean="0">
                <a:latin typeface="Calibri" pitchFamily="34" charset="0"/>
                <a:cs typeface="Calibri" pitchFamily="34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0" y="1604963"/>
            <a:ext cx="8715404" cy="4662487"/>
          </a:xfrm>
        </p:spPr>
        <p:txBody>
          <a:bodyPr>
            <a:normAutofit lnSpcReduction="10000"/>
          </a:bodyPr>
          <a:lstStyle/>
          <a:p>
            <a:pPr marL="343080" indent="-342360" algn="just">
              <a:lnSpc>
                <a:spcPct val="100000"/>
              </a:lnSpc>
              <a:spcBef>
                <a:spcPts val="641"/>
              </a:spcBef>
            </a:pPr>
            <a:endParaRPr lang="ru-RU" spc="-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</a:pPr>
            <a:r>
              <a:rPr lang="ru-RU" sz="400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Для анализа работы по использованию на уроке здоровьесберегающих технологий  взята классификация </a:t>
            </a:r>
            <a:r>
              <a:rPr lang="ru-RU" sz="4000" b="1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Костенко Л.В. </a:t>
            </a: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</a:pPr>
            <a:r>
              <a:rPr lang="ru-RU" sz="400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Краткая характеристика и уровни гигиенической рациональности  урока даны в таблице.  </a:t>
            </a:r>
            <a:endParaRPr lang="ru-RU" sz="4000" b="0" strike="noStrike" spc="-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CustomShape 1"/>
          <p:cNvSpPr/>
          <p:nvPr/>
        </p:nvSpPr>
        <p:spPr>
          <a:xfrm>
            <a:off x="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/>
              <a:t/>
            </a:r>
            <a:br>
              <a:rPr/>
            </a:br>
            <a:endParaRPr lang="ru-RU" dirty="0" smtClean="0"/>
          </a:p>
          <a:p>
            <a:pPr algn="ctr">
              <a:lnSpc>
                <a:spcPct val="100000"/>
              </a:lnSpc>
            </a:pPr>
            <a:endParaRPr lang="ru-RU" sz="3600" b="1" strike="noStrike" spc="-1" dirty="0" smtClean="0">
              <a:solidFill>
                <a:srgbClr val="010D67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Использование </a:t>
            </a:r>
            <a:r>
              <a:rPr lang="ru-RU" sz="3600" b="1" strike="noStrike" spc="-1" dirty="0">
                <a:solidFill>
                  <a:srgbClr val="010D67"/>
                </a:solidFill>
                <a:latin typeface="Calibri" pitchFamily="34" charset="0"/>
                <a:cs typeface="Calibri" pitchFamily="34" charset="0"/>
              </a:rPr>
              <a:t>на уроках здоровьесберегающих технологий Классификация  Костенко Л.В.</a:t>
            </a:r>
            <a:r>
              <a:t/>
            </a:r>
            <a:br/>
            <a:endParaRPr lang="ru-RU" sz="3600" b="0" strike="noStrike" spc="-1" dirty="0">
              <a:latin typeface="Arial"/>
            </a:endParaRPr>
          </a:p>
        </p:txBody>
      </p:sp>
      <p:graphicFrame>
        <p:nvGraphicFramePr>
          <p:cNvPr id="713" name="Table 2"/>
          <p:cNvGraphicFramePr/>
          <p:nvPr/>
        </p:nvGraphicFramePr>
        <p:xfrm>
          <a:off x="357120" y="2000160"/>
          <a:ext cx="8072280" cy="4754880"/>
        </p:xfrm>
        <a:graphic>
          <a:graphicData uri="http://schemas.openxmlformats.org/drawingml/2006/table">
            <a:tbl>
              <a:tblPr/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8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№ п/п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Технология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Характеристика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Использование</a:t>
                      </a:r>
                      <a:endParaRPr lang="ru-RU" sz="900" b="0" strike="noStrike" spc="-1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Обстановка и гигиенические условия в классе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Температура и свежесть воздуха, освещение класса и доски, монотонные неприятные звуковые раздражители.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Учитываются, контролируется</a:t>
                      </a:r>
                      <a:endParaRPr lang="ru-RU" sz="900" b="0" strike="noStrike" spc="-1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Количество видов учебной деятельности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Виды учебной деятельности: опрос, письмо, чтение, слушание, рассказ, ответы на вопросы, решение примеров, рассматривание, списывание и т. д.  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Планируется и контролируется</a:t>
                      </a:r>
                      <a:endParaRPr lang="ru-RU" sz="900" b="0" strike="noStrike" spc="-1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Средняя продолжительность и частота чередования видов деятельности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Учет вида работы и её продолжительности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Планируется и контролируется</a:t>
                      </a:r>
                      <a:endParaRPr lang="ru-RU" sz="900" b="0" strike="noStrike" spc="-1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Количество видов преподавания	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Виды преподавания: словесный, наглядный, самостоятельная работа, аудиовизуальный, практическая работа, самостоятельная работа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Планируется и контролируется</a:t>
                      </a:r>
                      <a:endParaRPr lang="ru-RU" sz="900" b="0" strike="noStrike" spc="-1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4" name="Table 1"/>
          <p:cNvGraphicFramePr/>
          <p:nvPr/>
        </p:nvGraphicFramePr>
        <p:xfrm>
          <a:off x="214200" y="285840"/>
          <a:ext cx="8500680" cy="6360353"/>
        </p:xfrm>
        <a:graphic>
          <a:graphicData uri="http://schemas.openxmlformats.org/drawingml/2006/table">
            <a:tbl>
              <a:tblPr/>
              <a:tblGrid>
                <a:gridCol w="46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97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Чередование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видов преподавания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Последовательность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видов преподавания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b="0" strike="noStrike" spc="-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800" b="0" strike="noStrike" spc="-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800" b="0" strike="noStrike" spc="-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Планируется </a:t>
                      </a: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и контролируется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5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Наличие и место методов, способствующих активизации	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Метод свободного выбора (свободная беседа, выбор способа действия, свобода творчества).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Активные методы (ученик в роли: учителя, исследователя, деловая игра, дискуссия). Методы, направленные на самопознание и развитие (интеллекта, эмоций, общения, самооценки, взаимооценки).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Применяются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7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Место и длительность применения ТСО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Умение учителя использовать ТСО как средство для дискуссии, беседы, обсуждения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Применяется, учитывается длительность и место в теме урока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Поза учащегося, чередование позы	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Правильная посадка ученика, смена видов деятельности требует смены позы.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Наблюдается и контролируется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05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Наличие, место, содержание и продолжительность на уроке моментов оздоровления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Физкультминутки, динамические паузы, дыхательная гимнастика, гимнастика для глаз, массаж активных точек.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Планируется и проводится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5" name="Table 1"/>
          <p:cNvGraphicFramePr/>
          <p:nvPr/>
        </p:nvGraphicFramePr>
        <p:xfrm>
          <a:off x="142920" y="285840"/>
          <a:ext cx="8643600" cy="6146640"/>
        </p:xfrm>
        <a:graphic>
          <a:graphicData uri="http://schemas.openxmlformats.org/drawingml/2006/table">
            <a:tbl>
              <a:tblPr/>
              <a:tblGrid>
                <a:gridCol w="63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1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77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Наличие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мотивации деятельности учащихся на уроке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Внешняя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мотивация: оценка, похвала,  поддержка, соревновательный момент. Стимуляция внутренней мотивации: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стремление больше узнать, радость от активности, интерес к изучаемому материалу.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700" b="0" strike="noStrike" spc="-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700" b="0" strike="noStrike" spc="-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700" b="0" strike="noStrike" spc="-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700" b="0" strike="noStrike" spc="-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7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Формируется </a:t>
                      </a:r>
                      <a:r>
                        <a:rPr lang="ru-RU" sz="7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и развивается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Психологический климат на уроке	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Взаимоотношения на уроке: учитель — ученик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7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Учитывается, </a:t>
                      </a:r>
                      <a:endParaRPr lang="ru-RU" sz="7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7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анализируется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Эмоциональные разрядки на уроке	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Шутка, улыбка, юмористическая или поучительная картинка, поговорка, афоризм, музыкальная минутка, четверостишие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7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Планируется и проводится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Определяется в ходе наблюдения по возрастанию двигательных или пассивных отвлечений в процессе учебной деятельности	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Момент наступления утомления и снижения учебной активности.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7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Наблюдается и учитывается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Темп ведения урока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Скорость проведения этапов урока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7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Планируется и учитывается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901</TotalTime>
  <Words>1676</Words>
  <Application>Microsoft Office PowerPoint</Application>
  <PresentationFormat>Экран (4:3)</PresentationFormat>
  <Paragraphs>275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42</vt:i4>
      </vt:variant>
    </vt:vector>
  </HeadingPairs>
  <TitlesOfParts>
    <vt:vector size="66" baseType="lpstr">
      <vt:lpstr>Microsoft YaHei</vt:lpstr>
      <vt:lpstr>Arial</vt:lpstr>
      <vt:lpstr>바탕</vt:lpstr>
      <vt:lpstr>Calibri</vt:lpstr>
      <vt:lpstr>DejaVu Sans</vt:lpstr>
      <vt:lpstr>Georgia</vt:lpstr>
      <vt:lpstr>Symbol</vt:lpstr>
      <vt:lpstr>Times New Roman</vt:lpstr>
      <vt:lpstr>Trebuchet MS</vt:lpstr>
      <vt:lpstr>Wingdings</vt:lpstr>
      <vt:lpstr>Wingdings 2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Классификация  Костенко Л.В.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Массажные мячики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Электронные источники информации: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Здоровьесбережение в             образовательном процессе   На примере своего опыта работы в школе 32</dc:title>
  <dc:creator>Кабинет №36</dc:creator>
  <cp:lastModifiedBy>Старостина Светлана Юрьевна</cp:lastModifiedBy>
  <cp:revision>155</cp:revision>
  <dcterms:created xsi:type="dcterms:W3CDTF">2023-10-27T05:17:00Z</dcterms:created>
  <dcterms:modified xsi:type="dcterms:W3CDTF">2024-08-13T13:02:00Z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35</vt:i4>
  </property>
</Properties>
</file>