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443" r:id="rId2"/>
    <p:sldId id="428" r:id="rId3"/>
    <p:sldId id="405" r:id="rId4"/>
    <p:sldId id="425" r:id="rId5"/>
    <p:sldId id="446" r:id="rId6"/>
    <p:sldId id="374" r:id="rId7"/>
    <p:sldId id="345" r:id="rId8"/>
    <p:sldId id="406" r:id="rId9"/>
    <p:sldId id="426" r:id="rId10"/>
    <p:sldId id="436" r:id="rId11"/>
    <p:sldId id="408" r:id="rId12"/>
    <p:sldId id="410" r:id="rId13"/>
    <p:sldId id="409" r:id="rId14"/>
    <p:sldId id="422" r:id="rId15"/>
    <p:sldId id="342" r:id="rId16"/>
    <p:sldId id="376" r:id="rId17"/>
    <p:sldId id="377" r:id="rId18"/>
    <p:sldId id="384" r:id="rId19"/>
    <p:sldId id="385" r:id="rId20"/>
    <p:sldId id="439" r:id="rId21"/>
    <p:sldId id="437" r:id="rId22"/>
    <p:sldId id="444" r:id="rId23"/>
    <p:sldId id="438" r:id="rId24"/>
    <p:sldId id="442" r:id="rId25"/>
    <p:sldId id="441" r:id="rId26"/>
    <p:sldId id="389" r:id="rId27"/>
    <p:sldId id="447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34559" autoAdjust="0"/>
    <p:restoredTop sz="86353" autoAdjust="0"/>
  </p:normalViewPr>
  <p:slideViewPr>
    <p:cSldViewPr>
      <p:cViewPr>
        <p:scale>
          <a:sx n="66" d="100"/>
          <a:sy n="66" d="100"/>
        </p:scale>
        <p:origin x="-1188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A601A8-A95A-4553-9ABC-D7034F17DBDB}" type="datetimeFigureOut">
              <a:rPr lang="ru-RU" smtClean="0"/>
              <a:pPr/>
              <a:t>03.07.2024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97F241-3F89-4497-8215-1399BBDE9F9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03.07.2024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03.07.2024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03.07.2024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33.jpeg"/><Relationship Id="rId3" Type="http://schemas.openxmlformats.org/officeDocument/2006/relationships/image" Target="../media/image25.jpeg"/><Relationship Id="rId7" Type="http://schemas.openxmlformats.org/officeDocument/2006/relationships/image" Target="../media/image13.jpeg"/><Relationship Id="rId12" Type="http://schemas.openxmlformats.org/officeDocument/2006/relationships/image" Target="../media/image3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11" Type="http://schemas.openxmlformats.org/officeDocument/2006/relationships/image" Target="../media/image31.png"/><Relationship Id="rId5" Type="http://schemas.openxmlformats.org/officeDocument/2006/relationships/image" Target="../media/image27.jpeg"/><Relationship Id="rId10" Type="http://schemas.openxmlformats.org/officeDocument/2006/relationships/image" Target="../media/image30.jpeg"/><Relationship Id="rId4" Type="http://schemas.openxmlformats.org/officeDocument/2006/relationships/image" Target="../media/image26.png"/><Relationship Id="rId9" Type="http://schemas.openxmlformats.org/officeDocument/2006/relationships/image" Target="../media/image29.jpeg"/><Relationship Id="rId14" Type="http://schemas.openxmlformats.org/officeDocument/2006/relationships/image" Target="../media/image34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1296144"/>
          </a:xfrm>
        </p:spPr>
        <p:txBody>
          <a:bodyPr>
            <a:norm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Филиал МБОУ СОШ с.Бисерово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Афанасьевского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муниципального округа Кировской области «ООШ д.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Архипята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979712" y="3933056"/>
            <a:ext cx="6400800" cy="1752600"/>
          </a:xfrm>
        </p:spPr>
        <p:txBody>
          <a:bodyPr>
            <a:normAutofit/>
          </a:bodyPr>
          <a:lstStyle/>
          <a:p>
            <a:pPr algn="r"/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Работу выполнила учитель биологии высшей категории 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Бузмакова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Тамара Алексеевна</a:t>
            </a:r>
          </a:p>
          <a:p>
            <a:pPr algn="r"/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2276872"/>
            <a:ext cx="7272808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Методическое сопровождение к уроку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«Строение и разнообразие цветков. Изучение строения цветка»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Цветок петунии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3946" y="1600200"/>
            <a:ext cx="697610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308" y="332656"/>
            <a:ext cx="8713141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892480" cy="1928802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Цветок – орган полового 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(семенного) размножения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В половом размножении участвуют два пола: 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мужской      и   женский      </a:t>
            </a: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7861" y="2492896"/>
            <a:ext cx="6401481" cy="4079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5" descr="C:\Users\ADMIN\Desktop\Разговоры о важном\жен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1500174"/>
            <a:ext cx="323850" cy="420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ADMIN\Desktop\Разговоры о важном\муж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3624447" flipV="1">
            <a:off x="2416966" y="1418059"/>
            <a:ext cx="374486" cy="45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sun9-79.userapi.com/impg/viEQA7GCjR5TZd2FszqHK9eb2l749WYkaFJDRQ/OKo9P28sfOM.jpg?size=1334x602&amp;quality=96&amp;sign=461ea8998ecfb876367a62a8d4a62c1a&amp;c_uniq_tag=46WccZ1fxrUr3gZZNrLEqMpUdT6igpitu2sWSEpbOyI&amp;type=album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000108"/>
            <a:ext cx="8215370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Объясните, какие цветки однополые, какие двуполые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57158" y="1500174"/>
            <a:ext cx="8501122" cy="5000660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5" name="Содержимое 3"/>
          <p:cNvSpPr txBox="1">
            <a:spLocks/>
          </p:cNvSpPr>
          <p:nvPr/>
        </p:nvSpPr>
        <p:spPr>
          <a:xfrm>
            <a:off x="323528" y="1484784"/>
            <a:ext cx="8501122" cy="50006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Огурцы – однодомные растения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C:\Users\ADMIN\Desktop\Разговоры о важном\2a35f7073bf4bfa3a0329598245bdab8.jpeg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85752" y="1928802"/>
            <a:ext cx="4286248" cy="4395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788024" y="1844824"/>
            <a:ext cx="3960440" cy="38164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 цветении огурцов мы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можем наблюдать цветки,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которые называют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пустоцветом.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 Почему их так называют?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  Какая часть цветка в них отсутствует?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93955" y="260648"/>
            <a:ext cx="8459955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 flipV="1">
            <a:off x="10072726" y="6857999"/>
            <a:ext cx="285752" cy="571528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786874" cy="1143000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Строение тычинки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11960" y="1340768"/>
            <a:ext cx="4789196" cy="530294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Какое строение имеют тычинки?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Каждая тычинка состоит из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тычиночной нити и пыльника. 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Пыльник имеет многослойную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стенку и сложное строение. 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Он состоит из двух половинок.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каждой из которой находятся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 две пыльцевые камеры.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пыльцевых камерах образуется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пыльца или пыльцевые зёрна как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их ещё называют.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C:\Users\ADMIN\Desktop\Разговоры о важном\тычинка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060848"/>
            <a:ext cx="3162300" cy="370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Строение пестика</a:t>
            </a:r>
            <a:endParaRPr lang="ru-RU" sz="32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7207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Пестик состоит из трёх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частей.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завязи расположен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семязачаток.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 внутри зародышевый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мешок.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Именно из них развиваются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семена, а из всей завязи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плод.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C:\Users\ADMIN\Desktop\Разговоры о важном\пестик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628800"/>
            <a:ext cx="3456384" cy="43924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368412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Однодомные растения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61920" y="1785926"/>
            <a:ext cx="4210080" cy="461488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 огурца и кукурузы на одном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растении расположены и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мужские и женские цветки. </a:t>
            </a: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Для человека это похоже на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семью, которая живёт в одном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доме. </a:t>
            </a: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6" name="Содержимое 5" descr="C:\Users\ADMIN\Desktop\Разговоры о важном\одн.pn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3140968"/>
            <a:ext cx="2238177" cy="3502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ADMIN\Desktop\Разговоры о важном\дв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844824"/>
            <a:ext cx="2088232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Двудомные растения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7544" y="1412776"/>
            <a:ext cx="4038600" cy="452596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Мужские и женские цветки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расположены на разных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растениях, т.е. как бы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существуют в двух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отдельных домах.</a:t>
            </a: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Облепиха, тополь, ива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двудомные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растения. </a:t>
            </a:r>
          </a:p>
          <a:p>
            <a:endParaRPr lang="ru-RU" dirty="0"/>
          </a:p>
        </p:txBody>
      </p:sp>
      <p:pic>
        <p:nvPicPr>
          <p:cNvPr id="6" name="Содержимое 5" descr="C:\Users\ADMIN\Desktop\Разговоры о важном\img14_25.pn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484784"/>
            <a:ext cx="1944216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ADMIN\Desktop\Разговоры о важном\img11 (1)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1628800"/>
            <a:ext cx="2341462" cy="2157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 l="11451" t="-3150" r="10143"/>
          <a:stretch>
            <a:fillRect/>
          </a:stretch>
        </p:blipFill>
        <p:spPr bwMode="auto">
          <a:xfrm>
            <a:off x="6948264" y="4293096"/>
            <a:ext cx="1944216" cy="235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4929198"/>
            <a:ext cx="2312591" cy="1733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3528" y="1052736"/>
            <a:ext cx="4464496" cy="5073427"/>
          </a:xfrm>
        </p:spPr>
        <p:txBody>
          <a:bodyPr anchor="ctr">
            <a:normAutofit fontScale="77500" lnSpcReduction="20000"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Цветы возникли задолго до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появления человека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Их прямые предки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неизвестны.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Однако учёные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Цюрихского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университета считают, что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цветы впервые появились 245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млн. лет назад вместе с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первыми динозаврами.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Тогда их, кстати, опыляли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жуки, потому, что пчелы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появились на Земле лишь через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100 миллионов лет</a:t>
            </a:r>
            <a:r>
              <a:rPr lang="ru-RU" dirty="0" smtClean="0"/>
              <a:t>. </a:t>
            </a:r>
          </a:p>
          <a:p>
            <a:endParaRPr lang="ru-RU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628800"/>
            <a:ext cx="4005616" cy="3438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Динамическая пауза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429288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У меня в руках маленькое грушевое зёрнышко. </a:t>
            </a: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Я опускаю его в тёплую, влажную землю. </a:t>
            </a: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Оттуда вырастает большая красивая груша. </a:t>
            </a: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А на ней листочки, листочки, листочки. </a:t>
            </a: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А потом цветочки, цветочки, цветочки. </a:t>
            </a: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А затем крупные, крупные груши. </a:t>
            </a: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Я срываю – одну, вторую, третью (складывает в корзину).</a:t>
            </a: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Выбираю самую вкусную сочную грушу и съедаю её. </a:t>
            </a: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М-М-М! </a:t>
            </a: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У меня на ладони осталось маленькое  грушевое семечко. </a:t>
            </a: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Я опускаю его в ….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Описание (характеристика) цветка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42844" y="428604"/>
            <a:ext cx="8786874" cy="6215106"/>
          </a:xfrm>
        </p:spPr>
        <p:txBody>
          <a:bodyPr>
            <a:noAutofit/>
          </a:bodyPr>
          <a:lstStyle/>
          <a:p>
            <a:pPr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1.Способ прикрепления к стеблю: наличие или отсутствие цветоножки.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1.1.Определение названия расширенной части цветоножки.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2. Строение околоцветника: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2.1.Двойной или простой.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2.2.Свободный или сросшийся.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2.3.Правильный или неправильный.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3. Состав главных частей цветка (пестиков и тычинок):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3.1.Наличие пестиков и тычинок в одном цветке.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3.2.Наличие или пестиков, или тычинок в одном цветке.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3.3.Отсутствие главных частей цветка.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3.4.Количество пестиков и тычинок в одном цветке.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4. Строение пестика и тычинки, их значение.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4.1.Строение пестика: рыльце, столбик, завязь.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4.2.Строение тычинки: пыльник, тычиночная нить.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Разговоры о важном\пести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41516" y="0"/>
            <a:ext cx="1202484" cy="1357298"/>
          </a:xfrm>
          <a:prstGeom prst="rect">
            <a:avLst/>
          </a:prstGeom>
          <a:noFill/>
        </p:spPr>
      </p:pic>
      <p:cxnSp>
        <p:nvCxnSpPr>
          <p:cNvPr id="20" name="Прямая со стрелкой 19"/>
          <p:cNvCxnSpPr/>
          <p:nvPr/>
        </p:nvCxnSpPr>
        <p:spPr>
          <a:xfrm rot="10800000">
            <a:off x="2071670" y="1571612"/>
            <a:ext cx="500066" cy="1428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27" name="Рисунок 26" descr="C:\Users\ADMIN\Desktop\Разговоры о важном\img2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928670"/>
            <a:ext cx="558920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7" name="Прямая со стрелкой 46"/>
          <p:cNvCxnSpPr>
            <a:endCxn id="36" idx="1"/>
          </p:cNvCxnSpPr>
          <p:nvPr/>
        </p:nvCxnSpPr>
        <p:spPr>
          <a:xfrm>
            <a:off x="5715008" y="2428868"/>
            <a:ext cx="153136" cy="640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>
            <a:endCxn id="44" idx="0"/>
          </p:cNvCxnSpPr>
          <p:nvPr/>
        </p:nvCxnSpPr>
        <p:spPr>
          <a:xfrm>
            <a:off x="7000892" y="3929066"/>
            <a:ext cx="678629" cy="1428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4" name="Прямая со стрелкой 113"/>
          <p:cNvCxnSpPr>
            <a:stCxn id="36" idx="3"/>
          </p:cNvCxnSpPr>
          <p:nvPr/>
        </p:nvCxnSpPr>
        <p:spPr>
          <a:xfrm>
            <a:off x="7452320" y="2492896"/>
            <a:ext cx="432048" cy="720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grpSp>
        <p:nvGrpSpPr>
          <p:cNvPr id="3" name="Группа 54"/>
          <p:cNvGrpSpPr/>
          <p:nvPr/>
        </p:nvGrpSpPr>
        <p:grpSpPr>
          <a:xfrm>
            <a:off x="0" y="-1"/>
            <a:ext cx="9144000" cy="6858002"/>
            <a:chOff x="0" y="-1"/>
            <a:chExt cx="9144000" cy="6858002"/>
          </a:xfrm>
        </p:grpSpPr>
        <p:pic>
          <p:nvPicPr>
            <p:cNvPr id="1026" name="Picture 2" descr="C:\Users\ADMIN\Desktop\Разговоры о важном\1-4461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429388" y="-1"/>
              <a:ext cx="1086087" cy="1417035"/>
            </a:xfrm>
            <a:prstGeom prst="rect">
              <a:avLst/>
            </a:prstGeom>
            <a:noFill/>
          </p:spPr>
        </p:pic>
        <p:sp>
          <p:nvSpPr>
            <p:cNvPr id="11" name="TextBox 10"/>
            <p:cNvSpPr txBox="1"/>
            <p:nvPr/>
          </p:nvSpPr>
          <p:spPr>
            <a:xfrm>
              <a:off x="2857488" y="2214554"/>
              <a:ext cx="2928958" cy="52322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Строение цветка</a:t>
              </a:r>
              <a:endPara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4" name="Прямая со стрелкой 13"/>
            <p:cNvCxnSpPr/>
            <p:nvPr/>
          </p:nvCxnSpPr>
          <p:spPr>
            <a:xfrm rot="16200000" flipH="1">
              <a:off x="4714879" y="3143248"/>
              <a:ext cx="2000260" cy="1285883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2" name="Прямая со стрелкой 11"/>
            <p:cNvCxnSpPr>
              <a:endCxn id="23" idx="1"/>
            </p:cNvCxnSpPr>
            <p:nvPr/>
          </p:nvCxnSpPr>
          <p:spPr>
            <a:xfrm flipV="1">
              <a:off x="3929058" y="1821645"/>
              <a:ext cx="928694" cy="39291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23" name="Прямоугольник 22"/>
            <p:cNvSpPr/>
            <p:nvPr/>
          </p:nvSpPr>
          <p:spPr>
            <a:xfrm>
              <a:off x="4857752" y="1571612"/>
              <a:ext cx="2714644" cy="500066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Главные части цветка</a:t>
              </a:r>
              <a:endPara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6" name="Рисунок 25" descr="C:\Users\ADMIN\Desktop\Разговоры о важном\de97aa7d9a64e158468fbabe4e971ee1-800x.jpg"/>
            <p:cNvPicPr/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858116" y="2143116"/>
              <a:ext cx="1285884" cy="10715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" name="Рисунок 28" descr="C:\Users\ADMIN\Desktop\Разговоры о важном\slide-4.jpg"/>
            <p:cNvPicPr/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071538" y="785794"/>
              <a:ext cx="928694" cy="857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" name="Рисунок 29" descr="C:\Users\ADMIN\Desktop\Разговоры о важном\муж.jpg"/>
            <p:cNvPicPr/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143372" y="4071942"/>
              <a:ext cx="428628" cy="357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" name="Рисунок 31" descr="C:\Users\ADMIN\Desktop\Разговоры о важном\муж.jpg"/>
            <p:cNvPicPr/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000760" y="0"/>
              <a:ext cx="357190" cy="357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" name="Рисунок 32" descr="C:\Users\ADMIN\Desktop\Разговоры о важном\жен.jpg"/>
            <p:cNvPicPr/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flipH="1">
              <a:off x="7715272" y="214290"/>
              <a:ext cx="428628" cy="357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" name="Рисунок 34" descr="C:\Users\ADMIN\Desktop\Разговоры о важном\n304779.jpg"/>
            <p:cNvPicPr/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071802" y="3929066"/>
              <a:ext cx="357190" cy="50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" name="Прямоугольник 35"/>
            <p:cNvSpPr/>
            <p:nvPr/>
          </p:nvSpPr>
          <p:spPr>
            <a:xfrm>
              <a:off x="5868144" y="2204864"/>
              <a:ext cx="1584176" cy="57606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b="1" dirty="0" smtClean="0">
                  <a:latin typeface="Times New Roman" pitchFamily="18" charset="0"/>
                  <a:cs typeface="Times New Roman" pitchFamily="18" charset="0"/>
                </a:rPr>
                <a:t>Диаграмма цветка</a:t>
              </a:r>
              <a:endParaRPr lang="ru-RU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44" name="Рисунок 43" descr="C:\Users\ADMIN\Desktop\Разговоры о важном\024d5c9ec7f20e02020a2648b8f39c8e83.jpg"/>
            <p:cNvPicPr/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6215042" y="4071942"/>
              <a:ext cx="2928958" cy="581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53" name="Прямая со стрелкой 52"/>
            <p:cNvCxnSpPr/>
            <p:nvPr/>
          </p:nvCxnSpPr>
          <p:spPr>
            <a:xfrm>
              <a:off x="5429256" y="2786058"/>
              <a:ext cx="1214446" cy="928694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54" name="Прямоугольник 53"/>
            <p:cNvSpPr/>
            <p:nvPr/>
          </p:nvSpPr>
          <p:spPr>
            <a:xfrm>
              <a:off x="6715140" y="3429000"/>
              <a:ext cx="2000264" cy="500066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latin typeface="Times New Roman" pitchFamily="18" charset="0"/>
                  <a:cs typeface="Times New Roman" pitchFamily="18" charset="0"/>
                </a:rPr>
                <a:t>Формула цветка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9" name="Прямая со стрелкой 58"/>
            <p:cNvCxnSpPr/>
            <p:nvPr/>
          </p:nvCxnSpPr>
          <p:spPr>
            <a:xfrm rot="10800000">
              <a:off x="1428728" y="571480"/>
              <a:ext cx="2000264" cy="1643074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66" name="Прямоугольник 65"/>
            <p:cNvSpPr/>
            <p:nvPr/>
          </p:nvSpPr>
          <p:spPr>
            <a:xfrm>
              <a:off x="0" y="214290"/>
              <a:ext cx="2500298" cy="357190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Другие части цветка</a:t>
              </a:r>
              <a:endPara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000364" y="0"/>
              <a:ext cx="2807469" cy="15326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72" name="Прямая со стрелкой 71"/>
            <p:cNvCxnSpPr/>
            <p:nvPr/>
          </p:nvCxnSpPr>
          <p:spPr>
            <a:xfrm>
              <a:off x="2143108" y="642918"/>
              <a:ext cx="1571636" cy="787406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74" name="Прямоугольник 73"/>
            <p:cNvSpPr/>
            <p:nvPr/>
          </p:nvSpPr>
          <p:spPr>
            <a:xfrm>
              <a:off x="0" y="2428868"/>
              <a:ext cx="2500298" cy="71438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Типы цветка по строению околоцветника</a:t>
              </a:r>
              <a:endPara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76" name="Прямая со стрелкой 75"/>
            <p:cNvCxnSpPr>
              <a:stCxn id="11" idx="1"/>
            </p:cNvCxnSpPr>
            <p:nvPr/>
          </p:nvCxnSpPr>
          <p:spPr>
            <a:xfrm rot="10800000" flipV="1">
              <a:off x="2214546" y="2476164"/>
              <a:ext cx="642942" cy="16701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79" name="Прямоугольник 78"/>
            <p:cNvSpPr/>
            <p:nvPr/>
          </p:nvSpPr>
          <p:spPr>
            <a:xfrm>
              <a:off x="1285852" y="1714488"/>
              <a:ext cx="1500198" cy="35719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latin typeface="Times New Roman" pitchFamily="18" charset="0"/>
                  <a:cs typeface="Times New Roman" pitchFamily="18" charset="0"/>
                </a:rPr>
                <a:t>Двойной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83" name="Прямая со стрелкой 82"/>
            <p:cNvCxnSpPr/>
            <p:nvPr/>
          </p:nvCxnSpPr>
          <p:spPr>
            <a:xfrm rot="5400000" flipH="1" flipV="1">
              <a:off x="429390" y="2285198"/>
              <a:ext cx="285752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6" name="Прямая со стрелкой 85"/>
            <p:cNvCxnSpPr/>
            <p:nvPr/>
          </p:nvCxnSpPr>
          <p:spPr>
            <a:xfrm rot="5400000" flipH="1" flipV="1">
              <a:off x="1785918" y="2214554"/>
              <a:ext cx="285752" cy="142876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92" name="Прямая со стрелкой 91"/>
            <p:cNvCxnSpPr>
              <a:stCxn id="74" idx="2"/>
            </p:cNvCxnSpPr>
            <p:nvPr/>
          </p:nvCxnSpPr>
          <p:spPr>
            <a:xfrm rot="5400000">
              <a:off x="982249" y="3161102"/>
              <a:ext cx="285755" cy="250046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97" name="Прямоугольник 96"/>
            <p:cNvSpPr/>
            <p:nvPr/>
          </p:nvSpPr>
          <p:spPr>
            <a:xfrm>
              <a:off x="0" y="3429000"/>
              <a:ext cx="2411760" cy="792088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Функция : защита главных частей цветка</a:t>
              </a:r>
              <a:endPara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00" name="Прямая со стрелкой 99"/>
            <p:cNvCxnSpPr/>
            <p:nvPr/>
          </p:nvCxnSpPr>
          <p:spPr>
            <a:xfrm flipV="1">
              <a:off x="6429388" y="1214422"/>
              <a:ext cx="500066" cy="32146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102" name="Прямоугольник 101"/>
            <p:cNvSpPr/>
            <p:nvPr/>
          </p:nvSpPr>
          <p:spPr>
            <a:xfrm>
              <a:off x="7596336" y="1556792"/>
              <a:ext cx="1547664" cy="5148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 smtClean="0">
                  <a:latin typeface="Times New Roman" pitchFamily="18" charset="0"/>
                  <a:cs typeface="Times New Roman" pitchFamily="18" charset="0"/>
                </a:rPr>
                <a:t>Семенного размножения</a:t>
              </a:r>
              <a:endParaRPr lang="ru-RU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04" name="Прямая со стрелкой 103"/>
            <p:cNvCxnSpPr/>
            <p:nvPr/>
          </p:nvCxnSpPr>
          <p:spPr>
            <a:xfrm rot="5400000">
              <a:off x="1821637" y="3321843"/>
              <a:ext cx="1857388" cy="78581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6143637" y="5143512"/>
              <a:ext cx="2786081" cy="1714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1" name="Прямоугольник 50"/>
            <p:cNvSpPr/>
            <p:nvPr/>
          </p:nvSpPr>
          <p:spPr>
            <a:xfrm>
              <a:off x="6300192" y="4857760"/>
              <a:ext cx="2629526" cy="515456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Типы цветка по строению венчика</a:t>
              </a:r>
              <a:endPara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1" name="Прямоугольник 70"/>
            <p:cNvSpPr/>
            <p:nvPr/>
          </p:nvSpPr>
          <p:spPr>
            <a:xfrm>
              <a:off x="3143240" y="3071810"/>
              <a:ext cx="1928826" cy="642942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latin typeface="Times New Roman" pitchFamily="18" charset="0"/>
                  <a:cs typeface="Times New Roman" pitchFamily="18" charset="0"/>
                </a:rPr>
                <a:t>Типы цветка </a:t>
              </a:r>
            </a:p>
            <a:p>
              <a:pPr algn="ctr"/>
              <a:r>
                <a:rPr lang="ru-RU" b="1" dirty="0" smtClean="0">
                  <a:latin typeface="Times New Roman" pitchFamily="18" charset="0"/>
                  <a:cs typeface="Times New Roman" pitchFamily="18" charset="0"/>
                </a:rPr>
                <a:t>по полу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3" name="Прямоугольник 92"/>
            <p:cNvSpPr/>
            <p:nvPr/>
          </p:nvSpPr>
          <p:spPr>
            <a:xfrm>
              <a:off x="0" y="1714488"/>
              <a:ext cx="1200120" cy="35719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Простой</a:t>
              </a:r>
              <a:endPara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11" name="Рисунок 110" descr="C:\Users\ADMIN\Desktop\Разговоры о важном\жен.jpg"/>
            <p:cNvPicPr/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flipH="1">
              <a:off x="5143504" y="4143380"/>
              <a:ext cx="285752" cy="357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62" name="Прямая со стрелкой 61"/>
            <p:cNvCxnSpPr/>
            <p:nvPr/>
          </p:nvCxnSpPr>
          <p:spPr>
            <a:xfrm flipV="1">
              <a:off x="7358082" y="1071547"/>
              <a:ext cx="785818" cy="571503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68" name="Прямоугольник 67"/>
            <p:cNvSpPr/>
            <p:nvPr/>
          </p:nvSpPr>
          <p:spPr>
            <a:xfrm>
              <a:off x="0" y="4572008"/>
              <a:ext cx="2500298" cy="71438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Типы цветка по симметрии</a:t>
              </a:r>
              <a:endPara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5" name="Picture 2" descr="C:\Users\ADMIN\Desktop\Разговоры о важном\OKo9P28sfOM.jpg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2643174" y="4500570"/>
              <a:ext cx="3224970" cy="2264318"/>
            </a:xfrm>
            <a:prstGeom prst="rect">
              <a:avLst/>
            </a:prstGeom>
            <a:noFill/>
          </p:spPr>
        </p:pic>
        <p:pic>
          <p:nvPicPr>
            <p:cNvPr id="91" name="Рисунок 90" descr="C:\Users\ADMIN\Desktop\Разговоры о важном\1ae2cd18f996746900d600ec50115559eb.jpg"/>
            <p:cNvPicPr/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0" y="5357827"/>
              <a:ext cx="2428892" cy="1500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99" name="Прямая со стрелкой 98"/>
            <p:cNvCxnSpPr/>
            <p:nvPr/>
          </p:nvCxnSpPr>
          <p:spPr>
            <a:xfrm>
              <a:off x="2571736" y="500042"/>
              <a:ext cx="928694" cy="642942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12" name="Прямая со стрелкой 111"/>
            <p:cNvCxnSpPr/>
            <p:nvPr/>
          </p:nvCxnSpPr>
          <p:spPr>
            <a:xfrm rot="5400000" flipH="1" flipV="1">
              <a:off x="-35735" y="1178719"/>
              <a:ext cx="500066" cy="42859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19" name="Прямая со стрелкой 118"/>
            <p:cNvCxnSpPr/>
            <p:nvPr/>
          </p:nvCxnSpPr>
          <p:spPr>
            <a:xfrm flipH="1">
              <a:off x="3131840" y="3645024"/>
              <a:ext cx="216024" cy="35605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7" name="Прямая со стрелкой 126"/>
            <p:cNvCxnSpPr/>
            <p:nvPr/>
          </p:nvCxnSpPr>
          <p:spPr>
            <a:xfrm>
              <a:off x="5004048" y="3717032"/>
              <a:ext cx="282332" cy="35491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1" name="Прямая со стрелкой 130"/>
            <p:cNvCxnSpPr/>
            <p:nvPr/>
          </p:nvCxnSpPr>
          <p:spPr>
            <a:xfrm rot="16200000" flipH="1">
              <a:off x="4050656" y="3878338"/>
              <a:ext cx="285752" cy="10715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7" name="Прямая со стрелкой 106"/>
            <p:cNvCxnSpPr/>
            <p:nvPr/>
          </p:nvCxnSpPr>
          <p:spPr>
            <a:xfrm flipH="1">
              <a:off x="3779912" y="2714620"/>
              <a:ext cx="6270" cy="42634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58" name="Прямоугольник 57"/>
          <p:cNvSpPr/>
          <p:nvPr/>
        </p:nvSpPr>
        <p:spPr>
          <a:xfrm>
            <a:off x="2915816" y="1484784"/>
            <a:ext cx="1857388" cy="28575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цветоножкой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715436" cy="57150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628654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Выводы: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1.Изучили необходимую информацию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2.Раскрыли содержание понятия «цветок».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3.Выяснили роль цветка в жизни растения и человека.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4.Провели биологическое исследование строения цветка.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5. Научились распознавать и характеризовать цветок как генеративный орган покрытосеменного растения.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6.Соверщенствовали умение извлекать информацию из разных источников (текст, рисунок, таблицы), структурировать её в виде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майнд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карты и плана характеристики цветка.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7.Выявили сходство и различие между обоеполыми и однополыми цветками: двудомными и однодомными растениями.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8. Составили план характеристики цветка.</a:t>
            </a: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Обобщение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9456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623039">
                <a:tc gridSpan="3">
                  <a:txBody>
                    <a:bodyPr/>
                    <a:lstStyle/>
                    <a:p>
                      <a:pPr marL="457200"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Многообразие </a:t>
                      </a:r>
                      <a:r>
                        <a:rPr lang="ru-RU" sz="24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цветков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903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По способу прикрепления к стеблю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По типу околоцветника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По составу главных частей цветка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35146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Сидячий (отсутствие цветоножки)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С простым околоцветником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Однополый (мужской)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903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С цветоножкой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С двойным околоцветником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Однополый (Женский)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90337">
                <a:tc>
                  <a:txBody>
                    <a:bodyPr/>
                    <a:lstStyle/>
                    <a:p>
                      <a:pPr marL="457200"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Обоеполый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658228" cy="785818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Домашнее задание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(по выбору)</a:t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142984"/>
            <a:ext cx="8472518" cy="498317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1.Выполнить задания по Рабочему листу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2.Создать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майнд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карту «Строение цветка» по статье учебника, используя все выделенные слова.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3.Выполнить тест.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 Посмотреть видео «Красивые и ароматные».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3393273" y="2464587"/>
            <a:ext cx="2357454" cy="192882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5724128" y="260648"/>
            <a:ext cx="2571768" cy="200026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кем тебе было интереснее всего работать в группе? Почему?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6500826" y="2357430"/>
            <a:ext cx="2428892" cy="221457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Кто и как помогал тебе на уроке при решении задач?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5940152" y="4653136"/>
            <a:ext cx="2489500" cy="220486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Какие уже имеющиеся у тебя знания понадобились на уроке?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00034" y="214290"/>
            <a:ext cx="2571768" cy="214314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0" y="2420888"/>
            <a:ext cx="2357422" cy="214314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611560" y="4581128"/>
            <a:ext cx="2448272" cy="213285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Где ты применишь полученные знания</a:t>
            </a:r>
            <a:r>
              <a:rPr lang="ru-RU" dirty="0" smtClean="0"/>
              <a:t>?</a:t>
            </a:r>
            <a:endParaRPr lang="ru-RU" dirty="0"/>
          </a:p>
        </p:txBody>
      </p:sp>
      <p:cxnSp>
        <p:nvCxnSpPr>
          <p:cNvPr id="15" name="Соединительная линия уступом 14"/>
          <p:cNvCxnSpPr/>
          <p:nvPr/>
        </p:nvCxnSpPr>
        <p:spPr>
          <a:xfrm>
            <a:off x="2571736" y="1214422"/>
            <a:ext cx="2500330" cy="1357322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Соединительная линия уступом 16"/>
          <p:cNvCxnSpPr/>
          <p:nvPr/>
        </p:nvCxnSpPr>
        <p:spPr>
          <a:xfrm rot="5400000" flipH="1" flipV="1">
            <a:off x="5036347" y="1321579"/>
            <a:ext cx="1285884" cy="1214446"/>
          </a:xfrm>
          <a:prstGeom prst="bentConnector3">
            <a:avLst>
              <a:gd name="adj1" fmla="val 10945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Соединительная линия уступом 30"/>
          <p:cNvCxnSpPr>
            <a:stCxn id="51" idx="7"/>
          </p:cNvCxnSpPr>
          <p:nvPr/>
        </p:nvCxnSpPr>
        <p:spPr>
          <a:xfrm rot="5400000" flipH="1" flipV="1">
            <a:off x="5565267" y="2486270"/>
            <a:ext cx="707210" cy="1592539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Соединительная линия уступом 36"/>
          <p:cNvCxnSpPr/>
          <p:nvPr/>
        </p:nvCxnSpPr>
        <p:spPr>
          <a:xfrm flipV="1">
            <a:off x="2571736" y="3857628"/>
            <a:ext cx="1628780" cy="107157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Соединительная линия уступом 42"/>
          <p:cNvCxnSpPr/>
          <p:nvPr/>
        </p:nvCxnSpPr>
        <p:spPr>
          <a:xfrm rot="10800000">
            <a:off x="4572000" y="3929066"/>
            <a:ext cx="2147910" cy="1062046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827584" y="692697"/>
            <a:ext cx="1800200" cy="1323439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 тебе понравилось на уроке больше всего?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95536" y="2780928"/>
            <a:ext cx="16430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 что бы ты себя похвалил(а ) на уроке?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Улыбающееся лицо 50"/>
          <p:cNvSpPr/>
          <p:nvPr/>
        </p:nvSpPr>
        <p:spPr>
          <a:xfrm>
            <a:off x="3793329" y="3429000"/>
            <a:ext cx="1557342" cy="1414466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TextBox 51"/>
          <p:cNvSpPr txBox="1"/>
          <p:nvPr/>
        </p:nvSpPr>
        <p:spPr>
          <a:xfrm>
            <a:off x="3214678" y="214290"/>
            <a:ext cx="24288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Рефлексия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3" name="Соединительная линия уступом 32"/>
          <p:cNvCxnSpPr/>
          <p:nvPr/>
        </p:nvCxnSpPr>
        <p:spPr>
          <a:xfrm>
            <a:off x="2071670" y="2928934"/>
            <a:ext cx="2071702" cy="928694"/>
          </a:xfrm>
          <a:prstGeom prst="bentConnector3">
            <a:avLst>
              <a:gd name="adj1" fmla="val 8834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Литература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643602"/>
          </a:xfrm>
        </p:spPr>
        <p:txBody>
          <a:bodyPr>
            <a:noAutofit/>
          </a:bodyPr>
          <a:lstStyle/>
          <a:p>
            <a:pPr lvl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 Чередниченко И.П.,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Оданович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М.В.,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Сивоглазов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В.И. Биология Методические рекомендации. 6 класс. Учебное пособие для общеобразовательных организаций. М.: «Просвещение» 2021.</a:t>
            </a:r>
          </a:p>
          <a:p>
            <a:pPr lvl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Нога Г.С. «Опыты и наблюдения над растениями».М. «Просвещение». 1976г.</a:t>
            </a:r>
          </a:p>
          <a:p>
            <a:pPr lvl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Трайтак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Д.И.,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Трайтак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Н.Д. Сборник задач и упражнений по биологии растений, бактерий, грибов и лишайников. М.: Мнемозина, 1998. Пособие для учащихся 6 – 7 классов общеобразовательных учреждений.</a:t>
            </a:r>
          </a:p>
          <a:p>
            <a:pPr lvl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 Биология. Живой организм. Биологические карты. М., Дрофа, 2001.</a:t>
            </a:r>
          </a:p>
          <a:p>
            <a:pPr lvl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4. Хуторской А.В. 55 методов творческого обучения: Методическое пособие. – М.: Издательство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Эйдос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»; Издательство Института образования человека, 2012. – 42 с.</a:t>
            </a:r>
          </a:p>
          <a:p>
            <a:pPr lvl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Vserebusy.ru/razqadat-rebus-cvety-cvety-astra.jpq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6. ФГОС  от 31 мая 2021 года № 287.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88640"/>
            <a:ext cx="8858280" cy="122899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Проблема исследования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83968" y="1600200"/>
            <a:ext cx="4402832" cy="478112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Эволюция цветка шла в сторону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усложнения.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Ещё великий немецкий поэт Гёте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предложил рассматривать 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цветок как видоизменённый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побег. 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Почему цветок - 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видоизменённый побег?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Внимательно рассмотрите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схему образования частей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цветка и объясните, из каких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видоизменённых органов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растения образовался цветок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08" y="1628800"/>
            <a:ext cx="3689336" cy="4919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Алгоритм исследования                                                                    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000109"/>
            <a:ext cx="9144000" cy="64294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b="1" dirty="0" smtClean="0"/>
              <a:t>  -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Зачем растениям нужны цветы и почему они такие красивые?                                                               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</a:t>
            </a:r>
          </a:p>
          <a:p>
            <a:endParaRPr lang="ru-RU" sz="24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14282" y="1571612"/>
            <a:ext cx="8715436" cy="507209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Тема исследования: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Строение и разнообразие цветков.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Изучение строения цветка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Цель исследования: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Исследовать строение и многообразие цветков, их роль в жизни растения.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Объект: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цветок.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Предмет: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части цветка, их взаимосвязи и функции.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Выдвижение и отбор гипотез.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Если узнать о строении цветка и его значение в жизни человека, то можно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использовать эти знания с пользой для себя.          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Если мы исследуем строение и разнообразие цветков, то  сможем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определить, в чём сходство в строении цветков и в чём их различие.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Выбор методов решения проблемной ситуации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Методы: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1.Работа с информацией;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2.Описание;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3.Эксперимент;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Сравнение и анализ.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Составление плана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исследования по задачам: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1.Роль цветка в жизни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растения.  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2.Что такое цветок.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3.Строение цветка.                                                                                           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4.Многообразие цветков.                                                                                                                  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5.Сравненить строение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цветков разных растений.      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6.Составить по аналогии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план характеристики цветка?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Проверка гипотезы 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(сопровождение выступлений групп)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81518" cy="504351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К стеблю цветок обычно </a:t>
            </a: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прикреплён с помощью </a:t>
            </a: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цветоножки. </a:t>
            </a: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Цветоножка заканчивается</a:t>
            </a: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расширенной частью цветка –</a:t>
            </a: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цветоложе. </a:t>
            </a: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Именно здесь располагаются </a:t>
            </a: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остальные элементы цветка.</a:t>
            </a: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Заметим, что в их</a:t>
            </a: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расположении есть </a:t>
            </a: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определённая закономерность.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Содержимое 4" descr="C:\Users\ADMIN\Desktop\Разговоры о важном\1676775388_gas-kvas-com-p-risunok-na-temu-tsvetkovie-rasteniya-10.pn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720" y="1916832"/>
            <a:ext cx="4244280" cy="3478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98" y="0"/>
            <a:ext cx="910660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699" y="0"/>
            <a:ext cx="910660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6" y="0"/>
            <a:ext cx="910660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ADMIN\Desktop\Разговоры о важном\9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052736"/>
            <a:ext cx="7632848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274638"/>
            <a:ext cx="8640960" cy="79690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Типы цветков по строению околоцветника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39298" y="-571528"/>
            <a:ext cx="8304667" cy="214314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5373216"/>
            <a:ext cx="9144000" cy="16561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яблони околоцветник состоит из чашечки и венчика. Такой околоцветник называют двойным (вишня, капуста, роза)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Если все листочки более менее одинаковые, то такой околоплодник – простой (у однодольных растений: лилия, тюльпан.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Свободный или сросшийся околоцветник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55" y="1571612"/>
            <a:ext cx="850108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17585</TotalTime>
  <Words>1144</Words>
  <Application>Microsoft Office PowerPoint</Application>
  <PresentationFormat>Экран (4:3)</PresentationFormat>
  <Paragraphs>222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Филиал МБОУ СОШ с.Бисерово Афанасьевского муниципального округа Кировской области «ООШ д. Архипята»</vt:lpstr>
      <vt:lpstr> Актуальность</vt:lpstr>
      <vt:lpstr>Проблема исследования </vt:lpstr>
      <vt:lpstr>  Алгоритм исследования                                                                      </vt:lpstr>
      <vt:lpstr>Выбор методов решения проблемной ситуации</vt:lpstr>
      <vt:lpstr> Проверка гипотезы  (сопровождение выступлений групп)</vt:lpstr>
      <vt:lpstr>Слайд 7</vt:lpstr>
      <vt:lpstr>Типы цветков по строению околоцветника</vt:lpstr>
      <vt:lpstr> Свободный или сросшийся околоцветник</vt:lpstr>
      <vt:lpstr> Цветок петунии</vt:lpstr>
      <vt:lpstr>Слайд 11</vt:lpstr>
      <vt:lpstr>Цветок – орган полового  (семенного) размножения  В половом размножении участвуют два пола:  мужской      и   женский      </vt:lpstr>
      <vt:lpstr> Объясните, какие цветки однополые, какие двуполые</vt:lpstr>
      <vt:lpstr>   Огурцы – однодомные растения  </vt:lpstr>
      <vt:lpstr>Слайд 15</vt:lpstr>
      <vt:lpstr> Строение тычинки </vt:lpstr>
      <vt:lpstr> Строение пестика</vt:lpstr>
      <vt:lpstr> Однодомные растения </vt:lpstr>
      <vt:lpstr> Двудомные растения</vt:lpstr>
      <vt:lpstr>Динамическая пауза</vt:lpstr>
      <vt:lpstr>Описание (характеристика) цветка </vt:lpstr>
      <vt:lpstr>Слайд 22</vt:lpstr>
      <vt:lpstr> </vt:lpstr>
      <vt:lpstr>Обобщение</vt:lpstr>
      <vt:lpstr>  Домашнее задание (по выбору) </vt:lpstr>
      <vt:lpstr>Слайд 26</vt:lpstr>
      <vt:lpstr>Литература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95</cp:revision>
  <dcterms:created xsi:type="dcterms:W3CDTF">2023-12-14T16:38:58Z</dcterms:created>
  <dcterms:modified xsi:type="dcterms:W3CDTF">2024-07-03T10:36:21Z</dcterms:modified>
</cp:coreProperties>
</file>