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5"/>
  </p:notesMasterIdLst>
  <p:sldIdLst>
    <p:sldId id="284" r:id="rId2"/>
    <p:sldId id="285" r:id="rId3"/>
    <p:sldId id="286" r:id="rId4"/>
    <p:sldId id="287" r:id="rId5"/>
    <p:sldId id="288" r:id="rId6"/>
    <p:sldId id="275" r:id="rId7"/>
    <p:sldId id="276" r:id="rId8"/>
    <p:sldId id="289" r:id="rId9"/>
    <p:sldId id="262" r:id="rId10"/>
    <p:sldId id="264" r:id="rId11"/>
    <p:sldId id="290" r:id="rId12"/>
    <p:sldId id="265" r:id="rId13"/>
    <p:sldId id="291" r:id="rId14"/>
    <p:sldId id="266" r:id="rId15"/>
    <p:sldId id="279" r:id="rId16"/>
    <p:sldId id="267" r:id="rId17"/>
    <p:sldId id="268" r:id="rId18"/>
    <p:sldId id="292" r:id="rId19"/>
    <p:sldId id="293" r:id="rId20"/>
    <p:sldId id="294" r:id="rId21"/>
    <p:sldId id="271" r:id="rId22"/>
    <p:sldId id="282" r:id="rId23"/>
    <p:sldId id="28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610" autoAdjust="0"/>
  </p:normalViewPr>
  <p:slideViewPr>
    <p:cSldViewPr snapToGrid="0">
      <p:cViewPr varScale="1">
        <p:scale>
          <a:sx n="93" d="100"/>
          <a:sy n="93" d="100"/>
        </p:scale>
        <p:origin x="12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DBA7F-3B31-4480-BD86-710E72A04894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3A85E-01B2-4129-9934-A934AA1025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75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3A85E-01B2-4129-9934-A934AA1025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532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3A85E-01B2-4129-9934-A934AA1025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35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A85E-01B2-4129-9934-A934AA1025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52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A85E-01B2-4129-9934-A934AA1025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023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3A85E-01B2-4129-9934-A934AA1025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22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A85E-01B2-4129-9934-A934AA1025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025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3A85E-01B2-4129-9934-A934AA10251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65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4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88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4078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822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5550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126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148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74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5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7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92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73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90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15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31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36D5-0496-4561-8A25-0DAC8E8BE6E8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2BC5F4-CFE7-488C-BBBE-F771E2A1E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52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1999" y="688370"/>
            <a:ext cx="8808721" cy="3863082"/>
          </a:xfrm>
        </p:spPr>
        <p:txBody>
          <a:bodyPr>
            <a:noAutofit/>
          </a:bodyPr>
          <a:lstStyle/>
          <a:p>
            <a:pPr algn="ctr"/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sz="6600" b="1" i="1" dirty="0">
                <a:solidFill>
                  <a:schemeClr val="accent1">
                    <a:lumMod val="75000"/>
                  </a:schemeClr>
                </a:solidFill>
              </a:rPr>
              <a:t>Комплексный </a:t>
            </a:r>
            <a:br>
              <a:rPr lang="ru-RU" sz="66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6600" b="1" i="1" dirty="0">
                <a:solidFill>
                  <a:schemeClr val="accent1">
                    <a:lumMod val="75000"/>
                  </a:schemeClr>
                </a:solidFill>
              </a:rPr>
              <a:t>анализ</a:t>
            </a:r>
            <a:br>
              <a:rPr lang="ru-RU" sz="66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6600" b="1" i="1" dirty="0">
                <a:solidFill>
                  <a:schemeClr val="accent1">
                    <a:lumMod val="75000"/>
                  </a:schemeClr>
                </a:solidFill>
              </a:rPr>
              <a:t> текста</a:t>
            </a:r>
            <a:r>
              <a:rPr lang="ru-RU" sz="80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80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dirty="0"/>
              <a:t> 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71481" y="4349051"/>
            <a:ext cx="6680771" cy="2430665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</a:rPr>
              <a:t>Занятие подготовила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Нагибина Светлана Витальевна,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учитель русского языка и литературы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МБОУ </a:t>
            </a:r>
            <a:r>
              <a:rPr lang="ru-RU" sz="2800" dirty="0">
                <a:solidFill>
                  <a:schemeClr val="tx1"/>
                </a:solidFill>
              </a:rPr>
              <a:t>СОШ №54.</a:t>
            </a:r>
          </a:p>
        </p:txBody>
      </p:sp>
    </p:spTree>
    <p:extLst>
      <p:ext uri="{BB962C8B-B14F-4D97-AF65-F5344CB8AC3E}">
        <p14:creationId xmlns:p14="http://schemas.microsoft.com/office/powerpoint/2010/main" val="196944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663" y="152401"/>
            <a:ext cx="10655788" cy="914400"/>
          </a:xfrm>
        </p:spPr>
        <p:txBody>
          <a:bodyPr>
            <a:normAutofit/>
          </a:bodyPr>
          <a:lstStyle/>
          <a:p>
            <a:r>
              <a:rPr lang="ru-RU" b="1" dirty="0"/>
              <a:t>Вторая группа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01385"/>
            <a:ext cx="11124713" cy="5845996"/>
          </a:xfrm>
        </p:spPr>
        <p:txBody>
          <a:bodyPr>
            <a:normAutofit fontScale="92500" lnSpcReduction="20000"/>
          </a:bodyPr>
          <a:lstStyle/>
          <a:p>
            <a:endParaRPr lang="ru-RU" sz="2200" dirty="0">
              <a:solidFill>
                <a:schemeClr val="tx1"/>
              </a:solidFill>
            </a:endParaRPr>
          </a:p>
          <a:p>
            <a:r>
              <a:rPr lang="ru-RU" sz="3500" dirty="0" smtClean="0">
                <a:solidFill>
                  <a:schemeClr val="tx1"/>
                </a:solidFill>
              </a:rPr>
              <a:t>1.</a:t>
            </a:r>
            <a:r>
              <a:rPr lang="ru-RU" sz="3500" dirty="0" smtClean="0">
                <a:solidFill>
                  <a:schemeClr val="tx1"/>
                </a:solidFill>
              </a:rPr>
              <a:t>Определите </a:t>
            </a:r>
            <a:r>
              <a:rPr lang="ru-RU" sz="3500" dirty="0">
                <a:solidFill>
                  <a:schemeClr val="tx1"/>
                </a:solidFill>
              </a:rPr>
              <a:t>идею текста, ответьте на вопросы.</a:t>
            </a:r>
          </a:p>
          <a:p>
            <a:r>
              <a:rPr lang="ru-RU" sz="3500" dirty="0">
                <a:solidFill>
                  <a:schemeClr val="tx1"/>
                </a:solidFill>
              </a:rPr>
              <a:t>- Как вы понимаете смысл слова «человечность»?</a:t>
            </a:r>
          </a:p>
          <a:p>
            <a:r>
              <a:rPr lang="ru-RU" sz="3500" dirty="0">
                <a:solidFill>
                  <a:schemeClr val="tx1"/>
                </a:solidFill>
              </a:rPr>
              <a:t>- Где можно найти лексическое значение слова? </a:t>
            </a:r>
          </a:p>
          <a:p>
            <a:r>
              <a:rPr lang="ru-RU" sz="3500" dirty="0">
                <a:solidFill>
                  <a:schemeClr val="tx1"/>
                </a:solidFill>
              </a:rPr>
              <a:t>- Какие «Толковые словари» вы знаете?  </a:t>
            </a:r>
          </a:p>
          <a:p>
            <a:r>
              <a:rPr lang="ru-RU" sz="3500" dirty="0" smtClean="0">
                <a:solidFill>
                  <a:schemeClr val="tx1"/>
                </a:solidFill>
              </a:rPr>
              <a:t>Обратитесь </a:t>
            </a:r>
            <a:r>
              <a:rPr lang="ru-RU" sz="3500" dirty="0">
                <a:solidFill>
                  <a:schemeClr val="tx1"/>
                </a:solidFill>
              </a:rPr>
              <a:t>к разным словарям ( Ожегов, Даль, Ушаков) и определите значение слова «человечность», прокомментируйте ваш ответ. </a:t>
            </a:r>
          </a:p>
          <a:p>
            <a:r>
              <a:rPr lang="ru-RU" sz="3500" dirty="0" smtClean="0">
                <a:solidFill>
                  <a:schemeClr val="tx1"/>
                </a:solidFill>
              </a:rPr>
              <a:t>Подберите </a:t>
            </a:r>
            <a:r>
              <a:rPr lang="ru-RU" sz="3500" dirty="0">
                <a:solidFill>
                  <a:schemeClr val="tx1"/>
                </a:solidFill>
              </a:rPr>
              <a:t>и запишите синонимы к слову «человечность». </a:t>
            </a:r>
          </a:p>
          <a:p>
            <a:r>
              <a:rPr lang="ru-RU" sz="3500" dirty="0" smtClean="0">
                <a:solidFill>
                  <a:schemeClr val="tx1"/>
                </a:solidFill>
              </a:rPr>
              <a:t>2.Определите </a:t>
            </a:r>
            <a:r>
              <a:rPr lang="ru-RU" sz="3500" dirty="0">
                <a:solidFill>
                  <a:schemeClr val="tx1"/>
                </a:solidFill>
              </a:rPr>
              <a:t>границы второй </a:t>
            </a:r>
            <a:r>
              <a:rPr lang="ru-RU" sz="3500" dirty="0" err="1">
                <a:solidFill>
                  <a:schemeClr val="tx1"/>
                </a:solidFill>
              </a:rPr>
              <a:t>микротемы</a:t>
            </a:r>
            <a:r>
              <a:rPr lang="ru-RU" sz="3500" dirty="0">
                <a:solidFill>
                  <a:schemeClr val="tx1"/>
                </a:solidFill>
              </a:rPr>
              <a:t>, дайте название для соответствующего пункта цитатного плана.</a:t>
            </a:r>
          </a:p>
          <a:p>
            <a:endParaRPr lang="ru-RU" sz="3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6947" y="1821950"/>
            <a:ext cx="9625263" cy="2873339"/>
          </a:xfrm>
        </p:spPr>
        <p:txBody>
          <a:bodyPr>
            <a:noAutofit/>
          </a:bodyPr>
          <a:lstStyle/>
          <a:p>
            <a:r>
              <a:rPr lang="ru-RU" sz="4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«Превозмогать себя и возвращаться к должному в себе – вот что такое истинная человечность</a:t>
            </a:r>
            <a:r>
              <a:rPr lang="ru-RU" sz="4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  <a:r>
              <a:rPr lang="ru-RU" sz="65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6500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65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</a:t>
            </a:r>
            <a:r>
              <a:rPr lang="ru-RU" sz="4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Конфуций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6630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386" y="164123"/>
            <a:ext cx="10608896" cy="703385"/>
          </a:xfrm>
        </p:spPr>
        <p:txBody>
          <a:bodyPr>
            <a:normAutofit/>
          </a:bodyPr>
          <a:lstStyle/>
          <a:p>
            <a:r>
              <a:rPr lang="ru-RU" b="1" dirty="0"/>
              <a:t>Третья группа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306" y="1109609"/>
            <a:ext cx="10106527" cy="4867024"/>
          </a:xfrm>
        </p:spPr>
        <p:txBody>
          <a:bodyPr>
            <a:normAutofit fontScale="92500"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1.Определите </a:t>
            </a:r>
            <a:r>
              <a:rPr lang="ru-RU" sz="3200" dirty="0">
                <a:solidFill>
                  <a:schemeClr val="tx1"/>
                </a:solidFill>
              </a:rPr>
              <a:t>тему текста, </a:t>
            </a:r>
            <a:r>
              <a:rPr lang="ru-RU" sz="3200" dirty="0" smtClean="0">
                <a:solidFill>
                  <a:schemeClr val="tx1"/>
                </a:solidFill>
              </a:rPr>
              <a:t>выполните задания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– Как вы понимаете смысл слова «доброта»?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Обратитесь </a:t>
            </a:r>
            <a:r>
              <a:rPr lang="ru-RU" sz="3200" dirty="0">
                <a:solidFill>
                  <a:schemeClr val="tx1"/>
                </a:solidFill>
              </a:rPr>
              <a:t>к разным словарям ( Ожегов, Даль, Ушаков) и определите значение слова «доброта», прокомментируйте ваш ответ.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Подберите </a:t>
            </a:r>
            <a:r>
              <a:rPr lang="ru-RU" sz="3200" dirty="0">
                <a:solidFill>
                  <a:schemeClr val="tx1"/>
                </a:solidFill>
              </a:rPr>
              <a:t>и запишите синонимы к слову «доброта».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Подберите </a:t>
            </a:r>
            <a:r>
              <a:rPr lang="ru-RU" sz="3200" dirty="0">
                <a:solidFill>
                  <a:schemeClr val="tx1"/>
                </a:solidFill>
              </a:rPr>
              <a:t>и запишите антонимы к слову «доброта».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2.Определите </a:t>
            </a:r>
            <a:r>
              <a:rPr lang="ru-RU" sz="3200" dirty="0">
                <a:solidFill>
                  <a:schemeClr val="tx1"/>
                </a:solidFill>
              </a:rPr>
              <a:t>границы третьей </a:t>
            </a:r>
            <a:r>
              <a:rPr lang="ru-RU" sz="3200" dirty="0" err="1">
                <a:solidFill>
                  <a:schemeClr val="tx1"/>
                </a:solidFill>
              </a:rPr>
              <a:t>микротемы</a:t>
            </a:r>
            <a:r>
              <a:rPr lang="ru-RU" sz="3200" dirty="0">
                <a:solidFill>
                  <a:schemeClr val="tx1"/>
                </a:solidFill>
              </a:rPr>
              <a:t>, дайте название соответствующему пункту плана.</a:t>
            </a:r>
          </a:p>
          <a:p>
            <a:pPr marL="457200" indent="-457200">
              <a:buFontTx/>
              <a:buChar char="-"/>
            </a:pPr>
            <a:endParaRPr lang="ru-RU" sz="3200" b="1" dirty="0"/>
          </a:p>
          <a:p>
            <a:pPr marL="457200" indent="-457200">
              <a:buFontTx/>
              <a:buChar char="-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8575" y="1881962"/>
            <a:ext cx="10086920" cy="3061339"/>
          </a:xfrm>
        </p:spPr>
        <p:txBody>
          <a:bodyPr>
            <a:noAutofit/>
          </a:bodyPr>
          <a:lstStyle/>
          <a:p>
            <a:r>
              <a:rPr lang="ru-RU" sz="4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«Доброта – язык, который могут слышать глухие и видеть слепые»                                                                                 </a:t>
            </a:r>
            <a:br>
              <a:rPr lang="ru-RU" sz="4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</a:t>
            </a:r>
            <a:r>
              <a:rPr lang="ru-RU" sz="4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Марк </a:t>
            </a:r>
            <a:r>
              <a:rPr lang="ru-RU" sz="4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Твен</a:t>
            </a:r>
            <a:br>
              <a:rPr lang="ru-RU" sz="4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2008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422" y="718929"/>
            <a:ext cx="10526835" cy="726830"/>
          </a:xfrm>
        </p:spPr>
        <p:txBody>
          <a:bodyPr>
            <a:normAutofit/>
          </a:bodyPr>
          <a:lstStyle/>
          <a:p>
            <a:r>
              <a:rPr lang="ru-RU" b="1" dirty="0"/>
              <a:t>Четвёртая группа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816" y="1520577"/>
            <a:ext cx="9630199" cy="3246634"/>
          </a:xfrm>
        </p:spPr>
        <p:txBody>
          <a:bodyPr>
            <a:normAutofit/>
          </a:bodyPr>
          <a:lstStyle/>
          <a:p>
            <a:endParaRPr lang="ru-RU" i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Выделите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три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микротемы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которые раскрывают идейное содержание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текста.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2.З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апишите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их цитатами из текста, чтобы получился цитатный план.</a:t>
            </a:r>
          </a:p>
          <a:p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9560" y="289560"/>
            <a:ext cx="10119360" cy="6568440"/>
          </a:xfrm>
        </p:spPr>
        <p:txBody>
          <a:bodyPr>
            <a:normAutofit/>
          </a:bodyPr>
          <a:lstStyle/>
          <a:p>
            <a:r>
              <a:rPr lang="ru-RU" sz="4400" i="1" dirty="0">
                <a:solidFill>
                  <a:schemeClr val="accent1">
                    <a:lumMod val="75000"/>
                  </a:schemeClr>
                </a:solidFill>
              </a:rPr>
              <a:t>Примерный цитатный план.</a:t>
            </a:r>
            <a:br>
              <a:rPr lang="ru-RU" sz="4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Без доброты нет подлинной теплоты сердца, невозможна душевная красота.</a:t>
            </a:r>
            <a:b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Добрые чувства должны уходить своими корнями в детство.</a:t>
            </a:r>
            <a:b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Следование путём добра – путь самый приемлемый и единственный.</a:t>
            </a:r>
            <a:b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9554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521" y="175846"/>
            <a:ext cx="10996930" cy="1570761"/>
          </a:xfrm>
        </p:spPr>
        <p:txBody>
          <a:bodyPr>
            <a:normAutofit/>
          </a:bodyPr>
          <a:lstStyle/>
          <a:p>
            <a:r>
              <a:rPr lang="ru-RU" b="1" dirty="0"/>
              <a:t>Пятая группа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317" y="1890447"/>
            <a:ext cx="11485338" cy="32260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1.Определите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стиль речи предложенного текста. Аргументируйте свой ответ.</a:t>
            </a: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Какова сфера употребления данного стиля?</a:t>
            </a:r>
          </a:p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2.Определите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какой  тип речи представлен в  этом тексте. Аргументируйте свой ответ.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892" y="222739"/>
            <a:ext cx="10538558" cy="1143724"/>
          </a:xfrm>
        </p:spPr>
        <p:txBody>
          <a:bodyPr/>
          <a:lstStyle/>
          <a:p>
            <a:r>
              <a:rPr lang="ru-RU" b="1" dirty="0"/>
              <a:t>Шестая группа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603" y="1910993"/>
            <a:ext cx="9549378" cy="2866489"/>
          </a:xfrm>
        </p:spPr>
        <p:txBody>
          <a:bodyPr>
            <a:normAutofit fontScale="77500" lnSpcReduction="20000"/>
          </a:bodyPr>
          <a:lstStyle/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3800" dirty="0" smtClean="0">
                <a:solidFill>
                  <a:schemeClr val="tx1"/>
                </a:solidFill>
              </a:rPr>
              <a:t>1.Вспомните </a:t>
            </a:r>
            <a:r>
              <a:rPr lang="ru-RU" sz="3800" dirty="0">
                <a:solidFill>
                  <a:schemeClr val="tx1"/>
                </a:solidFill>
              </a:rPr>
              <a:t>и запишите в тетрадь известные вам приемы сжатия текста </a:t>
            </a:r>
            <a:r>
              <a:rPr lang="ru-RU" sz="3800" dirty="0" smtClean="0">
                <a:solidFill>
                  <a:schemeClr val="tx1"/>
                </a:solidFill>
              </a:rPr>
              <a:t>(исключение, обобщение, упрощение ).</a:t>
            </a:r>
          </a:p>
          <a:p>
            <a:endParaRPr lang="ru-RU" sz="3800" dirty="0">
              <a:solidFill>
                <a:schemeClr val="tx1"/>
              </a:solidFill>
            </a:endParaRPr>
          </a:p>
          <a:p>
            <a:r>
              <a:rPr lang="ru-RU" sz="3800" dirty="0" smtClean="0">
                <a:solidFill>
                  <a:schemeClr val="tx1"/>
                </a:solidFill>
              </a:rPr>
              <a:t>2.Используя </a:t>
            </a:r>
            <a:r>
              <a:rPr lang="ru-RU" sz="3800" dirty="0">
                <a:solidFill>
                  <a:schemeClr val="tx1"/>
                </a:solidFill>
              </a:rPr>
              <a:t>данные приемы, запишите сжато </a:t>
            </a:r>
            <a:r>
              <a:rPr lang="ru-RU" sz="3800" dirty="0" smtClean="0">
                <a:solidFill>
                  <a:schemeClr val="tx1"/>
                </a:solidFill>
              </a:rPr>
              <a:t>первый </a:t>
            </a:r>
            <a:r>
              <a:rPr lang="ru-RU" sz="3800" dirty="0">
                <a:solidFill>
                  <a:schemeClr val="tx1"/>
                </a:solidFill>
              </a:rPr>
              <a:t>абзац текста. </a:t>
            </a:r>
            <a:r>
              <a:rPr lang="ru-RU" sz="3800" dirty="0" smtClean="0">
                <a:solidFill>
                  <a:schemeClr val="tx1"/>
                </a:solidFill>
              </a:rPr>
              <a:t>Какой </a:t>
            </a:r>
            <a:r>
              <a:rPr lang="ru-RU" sz="3800" dirty="0">
                <a:solidFill>
                  <a:schemeClr val="tx1"/>
                </a:solidFill>
              </a:rPr>
              <a:t>прием вы использовали?</a:t>
            </a:r>
          </a:p>
          <a:p>
            <a:pPr>
              <a:buFontTx/>
              <a:buChar char="-"/>
            </a:pPr>
            <a:endParaRPr lang="ru-RU" sz="3200" dirty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767" y="647093"/>
            <a:ext cx="102717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</a:t>
            </a:r>
            <a:r>
              <a:rPr lang="ru-RU" sz="4800" u="sng" dirty="0">
                <a:solidFill>
                  <a:schemeClr val="accent1"/>
                </a:solidFill>
              </a:rPr>
              <a:t>Получившийся </a:t>
            </a:r>
            <a:r>
              <a:rPr lang="ru-RU" sz="4800" u="sng" dirty="0" smtClean="0">
                <a:solidFill>
                  <a:schemeClr val="accent1"/>
                </a:solidFill>
              </a:rPr>
              <a:t>вариант</a:t>
            </a:r>
          </a:p>
          <a:p>
            <a:endParaRPr lang="ru-RU" sz="4800" u="sng" dirty="0">
              <a:solidFill>
                <a:schemeClr val="accent1"/>
              </a:solidFill>
            </a:endParaRP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Я вспоминал сотни ответов мальчишек на вопрос, какими они хотят стать. Они называли многие ценные человеческие качества, но никто не говорил о доброте. Неужели доброта не является такой же доблестью, как мужество и храбрость? Без неё нет теплоты сердца, невозможна душевная красота.</a:t>
            </a:r>
          </a:p>
        </p:txBody>
      </p:sp>
    </p:spTree>
    <p:extLst>
      <p:ext uri="{BB962C8B-B14F-4D97-AF65-F5344CB8AC3E}">
        <p14:creationId xmlns:p14="http://schemas.microsoft.com/office/powerpoint/2010/main" val="274456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9052" y="257909"/>
            <a:ext cx="4811027" cy="1137139"/>
          </a:xfrm>
        </p:spPr>
        <p:txBody>
          <a:bodyPr>
            <a:noAutofit/>
          </a:bodyPr>
          <a:lstStyle/>
          <a:p>
            <a:pPr algn="ctr"/>
            <a:r>
              <a:rPr lang="ru-RU" sz="4100" b="1" dirty="0"/>
              <a:t>2 этап</a:t>
            </a:r>
            <a:br>
              <a:rPr lang="ru-RU" sz="4100" b="1" dirty="0"/>
            </a:br>
            <a:r>
              <a:rPr lang="ru-RU" sz="4100" b="1" dirty="0"/>
              <a:t>Блиц-опрос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7095" y="1304818"/>
            <a:ext cx="11053010" cy="4784834"/>
          </a:xfrm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chemeClr val="accent1"/>
                </a:solidFill>
              </a:rPr>
              <a:t>1 группа</a:t>
            </a:r>
          </a:p>
          <a:p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Какое утверждение соответствует содержанию текста?</a:t>
            </a:r>
          </a:p>
          <a:p>
            <a:pPr>
              <a:buFontTx/>
              <a:buChar char="-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Современное поколение не рассматривает доброту как доблесть.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Школа добрых чувств должна начинаться в детстве.</a:t>
            </a:r>
          </a:p>
          <a:p>
            <a:pPr>
              <a:buFontTx/>
              <a:buChar char="-"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Человечность воспитывается одновременно с познанием родного слова.</a:t>
            </a:r>
          </a:p>
          <a:p>
            <a:r>
              <a:rPr lang="ru-RU" sz="2800" b="1" u="sng" dirty="0">
                <a:solidFill>
                  <a:schemeClr val="accent1"/>
                </a:solidFill>
              </a:rPr>
              <a:t>2 группа</a:t>
            </a:r>
          </a:p>
          <a:p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Укажите слово с чередующейся гласной в корне.</a:t>
            </a:r>
          </a:p>
          <a:p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волнениях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рождается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переживания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растений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2" y="365760"/>
            <a:ext cx="10223538" cy="6273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ЦЕЛИ</a:t>
            </a:r>
            <a:r>
              <a:rPr lang="ru-RU" sz="36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4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подготовка к государственному выпускному экзамену по русскому языку;</a:t>
            </a: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4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совершенствование навыков правописания; </a:t>
            </a: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4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обобщение и расширение сведений об особенностях текстов, относящихся к публицистическому стилю.</a:t>
            </a:r>
            <a:endParaRPr lang="ru-RU" sz="4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9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0840" y="246186"/>
            <a:ext cx="5044440" cy="867507"/>
          </a:xfrm>
        </p:spPr>
        <p:txBody>
          <a:bodyPr>
            <a:noAutofit/>
          </a:bodyPr>
          <a:lstStyle/>
          <a:p>
            <a:r>
              <a:rPr lang="ru-RU" sz="5000" b="1" dirty="0"/>
              <a:t>Блиц-опрос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8547" y="1113693"/>
            <a:ext cx="11138903" cy="5447528"/>
          </a:xfrm>
        </p:spPr>
        <p:txBody>
          <a:bodyPr>
            <a:noAutofit/>
          </a:bodyPr>
          <a:lstStyle/>
          <a:p>
            <a:r>
              <a:rPr lang="ru-RU" sz="2400" b="1" u="sng" dirty="0">
                <a:solidFill>
                  <a:schemeClr val="accent1"/>
                </a:solidFill>
              </a:rPr>
              <a:t>3 группа.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Замените словосочетание 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эмоциональную школу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построенное на основе согласования, синонимичным словосочетанием со связью управление.</a:t>
            </a:r>
          </a:p>
          <a:p>
            <a:r>
              <a:rPr lang="ru-RU" sz="2400" b="1" u="sng" dirty="0">
                <a:solidFill>
                  <a:schemeClr val="accent1"/>
                </a:solidFill>
              </a:rPr>
              <a:t>4 группа.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Среди предложений 6-9 найдите предложение с обособленным распространённым определением, объясните постановку знаков препинания. </a:t>
            </a:r>
          </a:p>
          <a:p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</a:p>
          <a:p>
            <a:r>
              <a:rPr lang="ru-R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Если добрые чувства (не) </a:t>
            </a:r>
            <a:r>
              <a:rPr lang="ru-RU" sz="3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воспита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..ы в детстве, их (н..)когда (не) </a:t>
            </a:r>
            <a:r>
              <a:rPr lang="ru-RU" sz="3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воспитаеш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.., потому (что) они усваиваются </a:t>
            </a:r>
            <a:r>
              <a:rPr lang="ru-RU" sz="3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одновреме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sz="3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н,нн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)о с познанием первых и важнейших истин, главная из которых – это </a:t>
            </a:r>
            <a:r>
              <a:rPr lang="ru-RU" sz="3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sz="3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н,нн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)ость жизни</a:t>
            </a:r>
            <a:r>
              <a:rPr lang="ru-RU" sz="30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sz="3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чужой, своей, жизни животного мира и р..</a:t>
            </a:r>
            <a:r>
              <a:rPr lang="ru-RU" sz="30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стений</a:t>
            </a:r>
            <a:r>
              <a:rPr lang="ru-RU" sz="30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sz="3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3547" y="351693"/>
            <a:ext cx="3492242" cy="610834"/>
          </a:xfrm>
        </p:spPr>
        <p:txBody>
          <a:bodyPr>
            <a:noAutofit/>
          </a:bodyPr>
          <a:lstStyle/>
          <a:p>
            <a:r>
              <a:rPr lang="ru-RU" sz="4400" b="1" dirty="0"/>
              <a:t>Блиц-опрос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0459" y="962527"/>
            <a:ext cx="10994524" cy="5181419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</a:rPr>
              <a:t>5 группа</a:t>
            </a: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Среди предложений 4-6 найдите сложноподчинённое предложение, </a:t>
            </a:r>
            <a:r>
              <a:rPr lang="ru-RU" sz="3200" dirty="0">
                <a:solidFill>
                  <a:schemeClr val="tx1"/>
                </a:solidFill>
              </a:rPr>
              <a:t>аргументируйте свой ответ.</a:t>
            </a:r>
          </a:p>
          <a:p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</a:rPr>
              <a:t>6 группа</a:t>
            </a:r>
          </a:p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Выпишите из предложения 7 слова с пропусками букв, вставьте пропущенные буквы, объясняя условия выбора орфограммы.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16967" y="240633"/>
            <a:ext cx="3303873" cy="62564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/>
            </a:r>
            <a:br>
              <a:rPr lang="ru-RU" sz="4800" b="1" dirty="0"/>
            </a:br>
            <a:r>
              <a:rPr lang="ru-RU" sz="4800" b="1" dirty="0"/>
              <a:t>3 этап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37283" y="866274"/>
            <a:ext cx="9463239" cy="480506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4000" dirty="0"/>
              <a:t>               </a:t>
            </a:r>
            <a:r>
              <a:rPr lang="ru-RU" sz="4000" u="sng" dirty="0">
                <a:solidFill>
                  <a:schemeClr val="accent1"/>
                </a:solidFill>
              </a:rPr>
              <a:t>Домашнее </a:t>
            </a:r>
            <a:r>
              <a:rPr lang="ru-RU" sz="4000" u="sng" dirty="0" smtClean="0">
                <a:solidFill>
                  <a:schemeClr val="accent1"/>
                </a:solidFill>
              </a:rPr>
              <a:t>задание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Напишите </a:t>
            </a:r>
            <a:r>
              <a:rPr lang="ru-RU" sz="3200" dirty="0">
                <a:solidFill>
                  <a:schemeClr val="tx1"/>
                </a:solidFill>
              </a:rPr>
              <a:t>сочинение – рассуждение</a:t>
            </a:r>
            <a:r>
              <a:rPr lang="ru-RU" sz="3200" b="1" i="1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на тему    </a:t>
            </a:r>
            <a:r>
              <a:rPr lang="ru-RU" sz="3200" dirty="0" smtClean="0">
                <a:solidFill>
                  <a:schemeClr val="tx1"/>
                </a:solidFill>
              </a:rPr>
              <a:t>                </a:t>
            </a:r>
            <a:r>
              <a:rPr lang="ru-RU" sz="3200" dirty="0" smtClean="0">
                <a:solidFill>
                  <a:schemeClr val="accent1"/>
                </a:solidFill>
              </a:rPr>
              <a:t>«</a:t>
            </a:r>
            <a:r>
              <a:rPr lang="ru-RU" sz="3200" b="1" dirty="0">
                <a:solidFill>
                  <a:schemeClr val="accent1"/>
                </a:solidFill>
              </a:rPr>
              <a:t>Я добрый человек?</a:t>
            </a:r>
            <a:r>
              <a:rPr lang="ru-RU" sz="3200" dirty="0">
                <a:solidFill>
                  <a:schemeClr val="accent1"/>
                </a:solidFill>
              </a:rPr>
              <a:t>»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качестве аргументов вы можете привести примеры проявления этого качества в реальных жизненных ситуациях. </a:t>
            </a:r>
            <a:r>
              <a:rPr lang="ru-RU" sz="3200" dirty="0" smtClean="0">
                <a:solidFill>
                  <a:schemeClr val="tx1"/>
                </a:solidFill>
              </a:rPr>
              <a:t>Объём </a:t>
            </a:r>
            <a:r>
              <a:rPr lang="ru-RU" sz="3200" dirty="0">
                <a:solidFill>
                  <a:schemeClr val="tx1"/>
                </a:solidFill>
              </a:rPr>
              <a:t>– не менее 70 слов.</a:t>
            </a:r>
          </a:p>
        </p:txBody>
      </p:sp>
    </p:spTree>
    <p:extLst>
      <p:ext uri="{BB962C8B-B14F-4D97-AF65-F5344CB8AC3E}">
        <p14:creationId xmlns:p14="http://schemas.microsoft.com/office/powerpoint/2010/main" val="137290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378" y="1366462"/>
            <a:ext cx="8596668" cy="3287731"/>
          </a:xfrm>
        </p:spPr>
        <p:txBody>
          <a:bodyPr>
            <a:noAutofit/>
          </a:bodyPr>
          <a:lstStyle/>
          <a:p>
            <a:pPr algn="ctr"/>
            <a:r>
              <a:rPr lang="ru-RU" sz="9600" b="1" i="1" dirty="0"/>
              <a:t>Спасибо </a:t>
            </a:r>
            <a:br>
              <a:rPr lang="ru-RU" sz="9600" b="1" i="1" dirty="0"/>
            </a:br>
            <a:r>
              <a:rPr lang="ru-RU" sz="9600" b="1" i="1" dirty="0"/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16495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939" y="1"/>
            <a:ext cx="4820110" cy="838199"/>
          </a:xfrm>
        </p:spPr>
        <p:txBody>
          <a:bodyPr>
            <a:normAutofit/>
          </a:bodyPr>
          <a:lstStyle/>
          <a:p>
            <a:pPr algn="ctr"/>
            <a:r>
              <a:rPr lang="ru-RU" b="1" i="1" dirty="0"/>
              <a:t>ЗАДАЧИ: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0520" y="838200"/>
            <a:ext cx="11658599" cy="5867401"/>
          </a:xfrm>
        </p:spPr>
        <p:txBody>
          <a:bodyPr>
            <a:noAutofit/>
          </a:bodyPr>
          <a:lstStyle/>
          <a:p>
            <a:r>
              <a:rPr lang="ru-RU" sz="2200" b="1" u="sng" dirty="0">
                <a:solidFill>
                  <a:schemeClr val="accent1"/>
                </a:solidFill>
              </a:rPr>
              <a:t>Образовательные:</a:t>
            </a:r>
          </a:p>
          <a:p>
            <a:pPr marL="457200" indent="-457200"/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Продолжить работу с текстом;</a:t>
            </a:r>
          </a:p>
          <a:p>
            <a:pPr marL="457200" indent="-457200"/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Отрабатывать навыки по написанию сжатого изложения;</a:t>
            </a:r>
          </a:p>
          <a:p>
            <a:pPr marL="457200" indent="-457200"/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Готовить к творческому заданию  по написанию сочинения-рассуждения; </a:t>
            </a:r>
          </a:p>
          <a:p>
            <a:pPr marL="457200" indent="-457200"/>
            <a:r>
              <a:rPr lang="ru-RU" sz="2200" b="1" u="sng" dirty="0">
                <a:solidFill>
                  <a:schemeClr val="accent1"/>
                </a:solidFill>
              </a:rPr>
              <a:t>Развивающие</a:t>
            </a:r>
          </a:p>
          <a:p>
            <a:r>
              <a:rPr lang="ru-RU" sz="2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Развивать 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умение выделять главное, сравнивать, обобщать;</a:t>
            </a:r>
          </a:p>
          <a:p>
            <a:r>
              <a:rPr lang="ru-RU" sz="2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Развивать 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умение логически излагать свои мысли, используя литературный язык;</a:t>
            </a:r>
          </a:p>
          <a:p>
            <a:r>
              <a:rPr lang="ru-RU" sz="2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Развивать 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умение аргументировать, давать доказательные ответы;</a:t>
            </a:r>
          </a:p>
          <a:p>
            <a:pPr marL="457200" indent="-457200"/>
            <a:r>
              <a:rPr lang="ru-RU" sz="2200" b="1" u="sng" dirty="0">
                <a:solidFill>
                  <a:schemeClr val="accent1"/>
                </a:solidFill>
              </a:rPr>
              <a:t>Воспитательные</a:t>
            </a:r>
          </a:p>
          <a:p>
            <a:r>
              <a:rPr lang="ru-RU" sz="2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Воспитывать 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любовь к русскому языку посредством литературного текста;</a:t>
            </a:r>
          </a:p>
          <a:p>
            <a:r>
              <a:rPr lang="ru-RU" sz="2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Формировать </a:t>
            </a:r>
            <a:r>
              <a:rPr lang="ru-RU" sz="2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правильное отношение к нравственным категориям;</a:t>
            </a:r>
          </a:p>
          <a:p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Воспитывать 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чувство доброты.</a:t>
            </a:r>
          </a:p>
          <a:p>
            <a:pPr marL="457200" indent="-457200">
              <a:buAutoNum type="arabicPeriod"/>
            </a:pPr>
            <a:endParaRPr lang="ru-RU" sz="22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3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5138" y="164123"/>
            <a:ext cx="11582400" cy="681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Ключевые понятия: </a:t>
            </a: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</a:t>
            </a:r>
            <a:endParaRPr lang="ru-RU" sz="3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Тема текста</a:t>
            </a: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Лексическое значение слова</a:t>
            </a:r>
            <a:endParaRPr lang="ru-RU" sz="3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Идея текста</a:t>
            </a:r>
            <a:endParaRPr lang="ru-RU" sz="3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Стиль текста</a:t>
            </a:r>
            <a:endParaRPr lang="ru-RU" sz="3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Тип речи</a:t>
            </a:r>
            <a:endParaRPr lang="ru-RU" sz="3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Орфограммы</a:t>
            </a:r>
            <a:endParaRPr lang="ru-RU" sz="3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6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Пунктограммы</a:t>
            </a:r>
            <a:endParaRPr lang="ru-RU" sz="36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7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" y="525780"/>
            <a:ext cx="12054840" cy="625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5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«А что есть чтение – как не </a:t>
            </a:r>
            <a:r>
              <a:rPr lang="ru-RU" sz="5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разгадывание</a:t>
            </a:r>
            <a:r>
              <a:rPr lang="ru-RU" sz="5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извлечение тайного, оставшегося за строками, за пределами слов… Чтение – прежде   всего сотворчество»</a:t>
            </a:r>
            <a:r>
              <a:rPr lang="ru-RU" sz="5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Марина Цветаева</a:t>
            </a:r>
            <a:endParaRPr lang="ru-RU" sz="54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111688" y="6250672"/>
            <a:ext cx="3787875" cy="4913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" name="Содержимое 9" descr="64070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335839" cy="7119991"/>
          </a:xfrm>
        </p:spPr>
      </p:pic>
    </p:spTree>
    <p:extLst>
      <p:ext uri="{BB962C8B-B14F-4D97-AF65-F5344CB8AC3E}">
        <p14:creationId xmlns:p14="http://schemas.microsoft.com/office/powerpoint/2010/main" val="325834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650" y="286603"/>
            <a:ext cx="3575550" cy="1643797"/>
          </a:xfrm>
        </p:spPr>
        <p:txBody>
          <a:bodyPr>
            <a:noAutofit/>
          </a:bodyPr>
          <a:lstStyle/>
          <a:p>
            <a:r>
              <a:rPr lang="ru-RU" sz="4400" b="1" dirty="0"/>
              <a:t>Поговорим </a:t>
            </a:r>
            <a:br>
              <a:rPr lang="ru-RU" sz="4400" b="1" dirty="0"/>
            </a:br>
            <a:r>
              <a:rPr lang="ru-RU" sz="4400" b="1" dirty="0"/>
              <a:t>о доброте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0650" y="2045494"/>
            <a:ext cx="4185623" cy="5762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63" y="2160983"/>
            <a:ext cx="3324137" cy="4587609"/>
          </a:xfrm>
        </p:spPr>
      </p:pic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026" y="286603"/>
            <a:ext cx="3275462" cy="5032157"/>
          </a:xfr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9002">
            <a:off x="7538380" y="2054779"/>
            <a:ext cx="2327731" cy="331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3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1"/>
            <a:ext cx="11871960" cy="717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Я вспоминал сотни ответов мальчишек на вопрос: каким человеком тебе хочется стать. (2) Сильным, храбрым, мужественным, умным, находчивым, бесстрашным… (3) И никто не сказал – добрым. (4) Почему доброта не ставится в один ряд с такими доблестями, как мужество и храбрость? (5) Но ведь без доброты, подлинной теплоты сердца невозможна душевная красота.(6) Опыт подтверждает, что добрые чувства должны уходить своими корнями в детство.(7) Если добрые чувства (не) </a:t>
            </a:r>
            <a:r>
              <a:rPr lang="ru-RU" sz="225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воспита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..ы в детстве, их (н..)когда (не) </a:t>
            </a:r>
            <a:r>
              <a:rPr lang="ru-RU" sz="225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воспитаеш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.., потому (что) они усваиваются </a:t>
            </a:r>
            <a:r>
              <a:rPr lang="ru-RU" sz="225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одновреме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sz="225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н,нн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)о с познанием первых и важнейших истин, главная из которых – это </a:t>
            </a:r>
            <a:r>
              <a:rPr lang="ru-RU" sz="225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це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sz="225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н,нн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)ость жизни, чужой, своей, жизни животного мира и р..</a:t>
            </a:r>
            <a:r>
              <a:rPr lang="ru-RU" sz="225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стений</a:t>
            </a:r>
            <a:r>
              <a:rPr lang="ru-RU" sz="225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(8) Человечность, доброта, доброжелательность рождаются в заботах, волнениях, радостях и печалях. (9)Добрые чувства, эмоциональная культура – это средоточие человечности. (10) Сегодня, когда в мире и так достаточно зла, нам стоит быть более терпимыми, внимательными и добрыми по отношению друг к другу, по отношению к окружающему живому миру и совершать самые смелые поступки во имя добра.(11) Следование путем добра – путь самый приемлемый и единственный для человека. Он испытан, он верен, он полезен и человеку в одиночку, и всему обществу в целом.</a:t>
            </a:r>
            <a:endParaRPr lang="ru-RU" sz="225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59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63" y="0"/>
            <a:ext cx="7379369" cy="1524000"/>
          </a:xfrm>
        </p:spPr>
        <p:txBody>
          <a:bodyPr>
            <a:normAutofit/>
          </a:bodyPr>
          <a:lstStyle/>
          <a:p>
            <a:r>
              <a:rPr lang="ru-RU" dirty="0"/>
              <a:t>                                 </a:t>
            </a:r>
            <a:r>
              <a:rPr lang="ru-RU" b="1" dirty="0"/>
              <a:t>1 этап</a:t>
            </a:r>
            <a:br>
              <a:rPr lang="ru-RU" b="1" dirty="0"/>
            </a:br>
            <a:r>
              <a:rPr lang="ru-RU" b="1" dirty="0"/>
              <a:t>Первая группа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494" y="2333494"/>
            <a:ext cx="10828961" cy="253645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1.Докажите</a:t>
            </a:r>
            <a:r>
              <a:rPr lang="ru-RU" sz="3200" dirty="0">
                <a:solidFill>
                  <a:schemeClr val="tx1"/>
                </a:solidFill>
              </a:rPr>
              <a:t>, что данный отрывок является текстом.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2.</a:t>
            </a:r>
            <a:r>
              <a:rPr lang="ru-RU" sz="3200" dirty="0" smtClean="0">
                <a:solidFill>
                  <a:schemeClr val="tx1"/>
                </a:solidFill>
              </a:rPr>
              <a:t>Определите </a:t>
            </a:r>
            <a:r>
              <a:rPr lang="ru-RU" sz="3200" dirty="0">
                <a:solidFill>
                  <a:schemeClr val="tx1"/>
                </a:solidFill>
              </a:rPr>
              <a:t>границы первой </a:t>
            </a:r>
            <a:r>
              <a:rPr lang="ru-RU" sz="3200" dirty="0" err="1">
                <a:solidFill>
                  <a:schemeClr val="tx1"/>
                </a:solidFill>
              </a:rPr>
              <a:t>микротемы</a:t>
            </a:r>
            <a:r>
              <a:rPr lang="ru-RU" sz="3200" dirty="0">
                <a:solidFill>
                  <a:schemeClr val="tx1"/>
                </a:solidFill>
              </a:rPr>
              <a:t>, найдите в тексте название для соответствующего пункта цитатного плана.</a:t>
            </a:r>
          </a:p>
          <a:p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FontTx/>
              <a:buChar char="-"/>
            </a:pP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Tx/>
              <a:buChar char="-"/>
            </a:pP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659</TotalTime>
  <Words>1016</Words>
  <Application>Microsoft Office PowerPoint</Application>
  <PresentationFormat>Широкоэкранный</PresentationFormat>
  <Paragraphs>109</Paragraphs>
  <Slides>23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Грань</vt:lpstr>
      <vt:lpstr>         Комплексный  анализ  текста  </vt:lpstr>
      <vt:lpstr>Презентация PowerPoint</vt:lpstr>
      <vt:lpstr>ЗАДАЧИ:</vt:lpstr>
      <vt:lpstr>Презентация PowerPoint</vt:lpstr>
      <vt:lpstr>Презентация PowerPoint</vt:lpstr>
      <vt:lpstr>Презентация PowerPoint</vt:lpstr>
      <vt:lpstr>Поговорим  о доброте</vt:lpstr>
      <vt:lpstr>Презентация PowerPoint</vt:lpstr>
      <vt:lpstr>                                 1 этап Первая группа</vt:lpstr>
      <vt:lpstr>Вторая группа</vt:lpstr>
      <vt:lpstr>«Превозмогать себя и возвращаться к должному в себе – вот что такое истинная человечность»                            Конфуций</vt:lpstr>
      <vt:lpstr>Третья группа</vt:lpstr>
      <vt:lpstr>«Доброта – язык, который могут слышать глухие и видеть слепые»                                                                                                                    Марк Твен </vt:lpstr>
      <vt:lpstr>Четвёртая группа</vt:lpstr>
      <vt:lpstr>Примерный цитатный план.  1. Без доброты нет подлинной теплоты сердца, невозможна душевная красота.  2. Добрые чувства должны уходить своими корнями в детство.  3. Следование путём добра – путь самый приемлемый и единственный. </vt:lpstr>
      <vt:lpstr>Пятая группа</vt:lpstr>
      <vt:lpstr>Шестая группа</vt:lpstr>
      <vt:lpstr>Презентация PowerPoint</vt:lpstr>
      <vt:lpstr>2 этап Блиц-опрос </vt:lpstr>
      <vt:lpstr>Блиц-опрос</vt:lpstr>
      <vt:lpstr>Блиц-опрос</vt:lpstr>
      <vt:lpstr> 3 этап</vt:lpstr>
      <vt:lpstr>Спасибо 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Комплексный анализ текста</dc:title>
  <dc:creator>User</dc:creator>
  <cp:lastModifiedBy>Светлана</cp:lastModifiedBy>
  <cp:revision>123</cp:revision>
  <dcterms:created xsi:type="dcterms:W3CDTF">2019-06-20T09:28:30Z</dcterms:created>
  <dcterms:modified xsi:type="dcterms:W3CDTF">2024-05-28T05:48:59Z</dcterms:modified>
</cp:coreProperties>
</file>