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1" r:id="rId26"/>
    <p:sldId id="285" r:id="rId27"/>
    <p:sldId id="283" r:id="rId28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FF99"/>
    <a:srgbClr val="FBFEE6"/>
    <a:srgbClr val="FF00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17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31A0-11E2-43A2-AF3D-62B858D451E2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8E64-2EAF-484D-9CD8-D0F86DEC3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2257-E5F8-42FF-B552-8A2A02CDC641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1D84-0F67-4ACB-A3A0-17787DF2D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41477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05EF-21FF-4993-A403-6B1198BBB667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3B6-7BD1-4414-9E71-261F9E32C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1740-52F5-44E5-99C1-121E6C263E78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C381-F8E2-4B78-B1C7-690A3E0D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B16D-F988-4251-8666-4A039C0E9E4C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123B-E297-487E-922C-5533E1182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3616" y="2434167"/>
            <a:ext cx="2175272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14613" y="2434167"/>
            <a:ext cx="2175272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F5FD-270D-40CE-9500-503A2FF13C30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5CCF-EFAC-4DBD-92CE-6813EAABF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CEC8-286A-4B52-A35F-ED01567D6347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3409-B941-492B-B2CA-91BFD388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DA27-F508-425E-950F-61C2AA789344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CE14-DE3C-4094-9171-9639061F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0E86-E1BB-44FA-994A-6B0C5695E366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7641-2BD0-4907-95FC-2D6A08096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4ABE4-E706-4F23-B737-FC93DFF14981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BC88-82A5-4347-9071-4778E6EA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17F8-0196-496E-8744-C04C1606D222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A09A-2C3E-4CFB-B354-A1EE52D8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71488" y="2433638"/>
            <a:ext cx="5915025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46198-64C4-409A-AED0-BAB0E447AB43}" type="datetimeFigureOut">
              <a:rPr lang="ru-RU"/>
              <a:pPr>
                <a:defRPr/>
              </a:pPr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899CD-2FAF-4607-A4AC-D1B2125E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freepik.com/free-photo/check--electrocardiogram--heart--test_473897.htm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3" Type="http://schemas.openxmlformats.org/officeDocument/2006/relationships/slide" Target="slide10.xml"/><Relationship Id="rId21" Type="http://schemas.openxmlformats.org/officeDocument/2006/relationships/slide" Target="slide20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5.xml"/><Relationship Id="rId16" Type="http://schemas.openxmlformats.org/officeDocument/2006/relationships/slide" Target="slide17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9.xml"/><Relationship Id="rId2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6785"/>
            <a:ext cx="6683991" cy="3183467"/>
          </a:xfrm>
        </p:spPr>
        <p:txBody>
          <a:bodyPr rtlCol="0">
            <a:normAutofit/>
          </a:bodyPr>
          <a:lstStyle/>
          <a:p>
            <a:pPr indent="1979613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Игра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«В мире функций»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3317" name="Picture 4" descr="https://im0-tub-ru.yandex.net/i?id=907cacf8423c3ed8c8585eab7b2b38a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5441950"/>
            <a:ext cx="33972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s://im0-tub-ru.yandex.net/i?id=93b04af3a1b68b87104546b566e0c49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0"/>
            <a:ext cx="34385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063" y="341313"/>
            <a:ext cx="5143500" cy="1416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истории… </a:t>
            </a:r>
            <a:endParaRPr lang="ru-RU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0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40013" y="2087376"/>
            <a:ext cx="4217987" cy="4568825"/>
          </a:xfrm>
        </p:spPr>
        <p:txBody>
          <a:bodyPr/>
          <a:lstStyle/>
          <a:p>
            <a:pPr eaLnBrk="1" hangingPunct="1"/>
            <a:r>
              <a:rPr lang="ru-RU" sz="2600" dirty="0" smtClean="0">
                <a:solidFill>
                  <a:schemeClr val="bg1"/>
                </a:solidFill>
              </a:rPr>
              <a:t>Французский философ, математик и физик.  Он одним из первых пытался дать точное определение функции. В его работах появляется представление о переменной величине и прямоугольной системе координат. Именно этому математику принадлежит идея обозначать переменные буквами </a:t>
            </a:r>
            <a:r>
              <a:rPr lang="en-US" sz="2600" dirty="0" smtClean="0">
                <a:solidFill>
                  <a:schemeClr val="bg1"/>
                </a:solidFill>
              </a:rPr>
              <a:t>x, y, z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ru-RU" sz="2600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Рисунок 6" descr="img4.jpg"/>
          <p:cNvPicPr>
            <a:picLocks noChangeAspect="1"/>
          </p:cNvPicPr>
          <p:nvPr/>
        </p:nvPicPr>
        <p:blipFill>
          <a:blip r:embed="rId3" cstate="print"/>
          <a:srcRect l="10037" t="15691" r="58060" b="33713"/>
          <a:stretch>
            <a:fillRect/>
          </a:stretch>
        </p:blipFill>
        <p:spPr bwMode="auto">
          <a:xfrm>
            <a:off x="305081" y="2277316"/>
            <a:ext cx="213201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Р.Декарт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254000"/>
            <a:ext cx="4821237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истории… </a:t>
            </a:r>
            <a:endParaRPr lang="ru-RU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Подзаголовок 8"/>
          <p:cNvSpPr txBox="1">
            <a:spLocks/>
          </p:cNvSpPr>
          <p:nvPr/>
        </p:nvSpPr>
        <p:spPr bwMode="auto">
          <a:xfrm>
            <a:off x="2640013" y="2230811"/>
            <a:ext cx="4217987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Швейцарский, немецкий и российский математик и механик. Дал окончательную формулировку определения функции с аналитической точки зрения в 1748 году.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7" name="Рисунок 6" descr="img3.jpg"/>
          <p:cNvPicPr>
            <a:picLocks noChangeAspect="1"/>
          </p:cNvPicPr>
          <p:nvPr/>
        </p:nvPicPr>
        <p:blipFill>
          <a:blip r:embed="rId3" cstate="print"/>
          <a:srcRect l="77463" t="55721" r="3731" b="10049"/>
          <a:stretch>
            <a:fillRect/>
          </a:stretch>
        </p:blipFill>
        <p:spPr bwMode="auto">
          <a:xfrm>
            <a:off x="268288" y="2295619"/>
            <a:ext cx="20145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Л.Эйлер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3" y="217488"/>
            <a:ext cx="4784725" cy="1768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истории… </a:t>
            </a:r>
            <a:endParaRPr lang="ru-RU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2" descr="https://im0-tub-ru.yandex.net/i?id=18fa899f9d0701e14526fd50c2de1865-srl&amp;n=13"/>
          <p:cNvPicPr>
            <a:picLocks noChangeAspect="1" noChangeArrowheads="1"/>
          </p:cNvPicPr>
          <p:nvPr/>
        </p:nvPicPr>
        <p:blipFill>
          <a:blip r:embed="rId3" cstate="print"/>
          <a:srcRect l="14326" r="6937"/>
          <a:stretch>
            <a:fillRect/>
          </a:stretch>
        </p:blipFill>
        <p:spPr bwMode="auto">
          <a:xfrm>
            <a:off x="268755" y="2043206"/>
            <a:ext cx="2338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одзаголовок 8"/>
          <p:cNvSpPr txBox="1">
            <a:spLocks/>
          </p:cNvSpPr>
          <p:nvPr/>
        </p:nvSpPr>
        <p:spPr bwMode="auto">
          <a:xfrm>
            <a:off x="2474259" y="2008748"/>
            <a:ext cx="438374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Немецкий математик, физик, философ, изобретатель и историк. Начал употреблять слово «функция» с 1673 года. В 1698 году именно он ввел в употребление такие термины как «переменная», «константа».  Его имя носит формула для вычисления определенных интегралов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565" y="7333129"/>
            <a:ext cx="455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Г.В.Лейбниц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0" y="215900"/>
            <a:ext cx="485616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истории… </a:t>
            </a:r>
            <a:endParaRPr lang="ru-RU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https://im0-tub-ru.yandex.net/i?id=bc5eec356ec573f80b129d76140a118f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52" y="2295432"/>
            <a:ext cx="2060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одзаголовок 8"/>
          <p:cNvSpPr txBox="1">
            <a:spLocks/>
          </p:cNvSpPr>
          <p:nvPr/>
        </p:nvSpPr>
        <p:spPr bwMode="auto">
          <a:xfrm>
            <a:off x="2640013" y="1990819"/>
            <a:ext cx="42179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Французский математик, живший в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XVIII 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веке. Свою первую научную работу он написал в 13-летнем возрасте. Именно этот математик первым обозначал в своих трудах функцию символом </a:t>
            </a:r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А.К.Клеро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3" y="215900"/>
            <a:ext cx="4657725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истории… </a:t>
            </a:r>
            <a:endParaRPr lang="ru-RU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2" descr="https://im0-tub-ru.yandex.net/i?id=4dc1fa50bef46d66f48ebdace551924c-l&amp;n=13"/>
          <p:cNvPicPr>
            <a:picLocks noChangeAspect="1" noChangeArrowheads="1"/>
          </p:cNvPicPr>
          <p:nvPr/>
        </p:nvPicPr>
        <p:blipFill>
          <a:blip r:embed="rId3" cstate="print"/>
          <a:srcRect l="6607" r="5714"/>
          <a:stretch>
            <a:fillRect/>
          </a:stretch>
        </p:blipFill>
        <p:spPr bwMode="auto">
          <a:xfrm>
            <a:off x="358869" y="2188135"/>
            <a:ext cx="214153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одзаголовок 8"/>
          <p:cNvSpPr txBox="1">
            <a:spLocks/>
          </p:cNvSpPr>
          <p:nvPr/>
        </p:nvSpPr>
        <p:spPr bwMode="auto">
          <a:xfrm>
            <a:off x="2640013" y="2097088"/>
            <a:ext cx="42179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Русский математик, один из создателей неевклидовой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геометрии.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Описание функции, совпадающее с современным, встречается уже в учебниках математики начала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XIX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 в. Активным сторонником такого понимания функции был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наш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соотечественник.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260" y="6902823"/>
            <a:ext cx="5217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Н.И.Лобачевский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только в математике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2" name="Подзаголовок 8"/>
          <p:cNvSpPr txBox="1">
            <a:spLocks/>
          </p:cNvSpPr>
          <p:nvPr/>
        </p:nvSpPr>
        <p:spPr bwMode="auto">
          <a:xfrm>
            <a:off x="1065213" y="2097741"/>
            <a:ext cx="5608637" cy="37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3600" dirty="0">
                <a:solidFill>
                  <a:schemeClr val="bg1"/>
                </a:solidFill>
                <a:latin typeface="Calibri" pitchFamily="34" charset="0"/>
              </a:rPr>
              <a:t>График работы главного органа кровеносной системы человека и животных</a:t>
            </a:r>
          </a:p>
        </p:txBody>
      </p:sp>
      <p:pic>
        <p:nvPicPr>
          <p:cNvPr id="27653" name="photoimg473897" descr="проверить, ЭКГ, сердце, тес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729" y="4083330"/>
            <a:ext cx="4287931" cy="28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72988" y="7153835"/>
            <a:ext cx="485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Кардиограмма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только в математике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473200" y="2210267"/>
            <a:ext cx="5384800" cy="4065027"/>
          </a:xfrm>
          <a:prstGeom prst="rect">
            <a:avLst/>
          </a:prstGeom>
        </p:spPr>
        <p:txBody>
          <a:bodyPr/>
          <a:lstStyle/>
          <a:p>
            <a:pPr marL="171450" indent="-17145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Угадайте пословицу </a:t>
            </a:r>
          </a:p>
          <a:p>
            <a:pPr marL="171450" indent="-17145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marL="171450" indent="-17145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4200" b="1" dirty="0">
                <a:solidFill>
                  <a:schemeClr val="bg1"/>
                </a:solidFill>
                <a:latin typeface="+mn-lt"/>
                <a:cs typeface="+mn-cs"/>
              </a:rPr>
              <a:t>«Качество каши можно рассматривать как функцию количества масла в ней»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5716" y="6526306"/>
            <a:ext cx="4607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Кашу маслом не испортишь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только в математике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Подзаголовок 8"/>
          <p:cNvSpPr txBox="1">
            <a:spLocks/>
          </p:cNvSpPr>
          <p:nvPr/>
        </p:nvSpPr>
        <p:spPr bwMode="auto">
          <a:xfrm>
            <a:off x="1039813" y="2223248"/>
            <a:ext cx="5634037" cy="43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</a:rPr>
              <a:t>Этим термином называют и средство художественного изображения  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</a:rPr>
              <a:t>в литературе, и график некоторой функции 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</a:rPr>
              <a:t>в математике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9859" y="6902823"/>
            <a:ext cx="408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Гипербола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только в математике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Подзаголовок 8"/>
          <p:cNvSpPr txBox="1">
            <a:spLocks/>
          </p:cNvSpPr>
          <p:nvPr/>
        </p:nvSpPr>
        <p:spPr bwMode="auto">
          <a:xfrm>
            <a:off x="1065213" y="2115671"/>
            <a:ext cx="5649912" cy="525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3600" dirty="0">
                <a:solidFill>
                  <a:schemeClr val="bg1"/>
                </a:solidFill>
                <a:latin typeface="Calibri" pitchFamily="34" charset="0"/>
              </a:rPr>
              <a:t>График, показывающий колебания почвы, по которому можно предсказать землетрясения и цунами</a:t>
            </a:r>
          </a:p>
        </p:txBody>
      </p:sp>
      <p:pic>
        <p:nvPicPr>
          <p:cNvPr id="30725" name="Picture 2" descr="https://im0-tub-ru.yandex.net/i?id=d3dd67c724cc679c35e997c44154faef-srl&amp;n=13"/>
          <p:cNvPicPr>
            <a:picLocks noChangeAspect="1" noChangeArrowheads="1"/>
          </p:cNvPicPr>
          <p:nvPr/>
        </p:nvPicPr>
        <p:blipFill>
          <a:blip r:embed="rId3" cstate="print"/>
          <a:srcRect l="93" t="12608" r="4192" b="7318"/>
          <a:stretch>
            <a:fillRect/>
          </a:stretch>
        </p:blipFill>
        <p:spPr bwMode="auto">
          <a:xfrm>
            <a:off x="1434353" y="4758858"/>
            <a:ext cx="482301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34352" y="7494494"/>
            <a:ext cx="4464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Сейсмограмма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только в математике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8" name="Подзаголовок 8"/>
          <p:cNvSpPr txBox="1">
            <a:spLocks/>
          </p:cNvSpPr>
          <p:nvPr/>
        </p:nvSpPr>
        <p:spPr bwMode="auto">
          <a:xfrm>
            <a:off x="985838" y="2984501"/>
            <a:ext cx="5872162" cy="29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Разгадайте анаграмму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endParaRPr lang="ru-RU" sz="4400">
              <a:solidFill>
                <a:schemeClr val="bg1"/>
              </a:solidFill>
              <a:latin typeface="Calibri" pitchFamily="34" charset="0"/>
            </a:endParaRP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М  А  И  Т  С  О  П  А  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0164" y="5988423"/>
            <a:ext cx="4231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Асимптота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0"/>
            <a:ext cx="5915025" cy="106106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 игры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174750" y="5311775"/>
            <a:ext cx="5683250" cy="1328738"/>
            <a:chOff x="1248" y="1331"/>
            <a:chExt cx="4773" cy="628"/>
          </a:xfrm>
        </p:grpSpPr>
        <p:sp>
          <p:nvSpPr>
            <p:cNvPr id="14360" name="Line 3"/>
            <p:cNvSpPr>
              <a:spLocks noChangeShapeType="1"/>
            </p:cNvSpPr>
            <p:nvPr/>
          </p:nvSpPr>
          <p:spPr bwMode="gray">
            <a:xfrm flipV="1">
              <a:off x="1425" y="1953"/>
              <a:ext cx="4213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2" name="Text Box 5"/>
            <p:cNvSpPr txBox="1">
              <a:spLocks noChangeArrowheads="1"/>
            </p:cNvSpPr>
            <p:nvPr/>
          </p:nvSpPr>
          <p:spPr bwMode="gray">
            <a:xfrm>
              <a:off x="1801" y="1331"/>
              <a:ext cx="422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solidFill>
                    <a:srgbClr val="FFFF00"/>
                  </a:solidFill>
                  <a:latin typeface="Calibri" pitchFamily="34" charset="0"/>
                </a:rPr>
                <a:t>Соотнеси график с формулой</a:t>
              </a:r>
              <a:endParaRPr lang="en-US" sz="40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4363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8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1146175" y="1550988"/>
            <a:ext cx="5487988" cy="2698750"/>
            <a:chOff x="1248" y="2030"/>
            <a:chExt cx="4609" cy="1275"/>
          </a:xfrm>
        </p:grpSpPr>
        <p:sp>
          <p:nvSpPr>
            <p:cNvPr id="14356" name="Line 8"/>
            <p:cNvSpPr>
              <a:spLocks noChangeShapeType="1"/>
            </p:cNvSpPr>
            <p:nvPr/>
          </p:nvSpPr>
          <p:spPr bwMode="gray">
            <a:xfrm flipV="1">
              <a:off x="1440" y="2427"/>
              <a:ext cx="4259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 sz="3800">
                <a:latin typeface="Calibri" pitchFamily="34" charset="0"/>
              </a:endParaRPr>
            </a:p>
          </p:txBody>
        </p:sp>
        <p:sp>
          <p:nvSpPr>
            <p:cNvPr id="14358" name="Text Box 10"/>
            <p:cNvSpPr txBox="1">
              <a:spLocks noChangeArrowheads="1"/>
            </p:cNvSpPr>
            <p:nvPr/>
          </p:nvSpPr>
          <p:spPr bwMode="gray">
            <a:xfrm>
              <a:off x="1843" y="2534"/>
              <a:ext cx="401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solidFill>
                    <a:srgbClr val="FFFF00"/>
                  </a:solidFill>
                </a:rPr>
                <a:t>Тест «Элементарные функции»</a:t>
              </a:r>
              <a:endParaRPr lang="en-US" sz="3200">
                <a:solidFill>
                  <a:srgbClr val="FFFF00"/>
                </a:solidFill>
              </a:endParaRPr>
            </a:p>
            <a:p>
              <a:endParaRPr lang="en-US" sz="36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435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0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1204913" y="1525588"/>
            <a:ext cx="5653087" cy="2341562"/>
            <a:chOff x="1248" y="2087"/>
            <a:chExt cx="4748" cy="1106"/>
          </a:xfrm>
        </p:grpSpPr>
        <p:sp>
          <p:nvSpPr>
            <p:cNvPr id="14352" name="Line 13"/>
            <p:cNvSpPr>
              <a:spLocks noChangeShapeType="1"/>
            </p:cNvSpPr>
            <p:nvPr/>
          </p:nvSpPr>
          <p:spPr bwMode="gray">
            <a:xfrm flipV="1">
              <a:off x="1425" y="3173"/>
              <a:ext cx="4230" cy="2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gray">
            <a:xfrm>
              <a:off x="1800" y="2087"/>
              <a:ext cx="419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>
                  <a:solidFill>
                    <a:srgbClr val="FFFF00"/>
                  </a:solidFill>
                  <a:latin typeface="Calibri" pitchFamily="34" charset="0"/>
                </a:rPr>
                <a:t>Узнай, что на рисунке</a:t>
              </a:r>
              <a:endParaRPr lang="en-US" sz="36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4355" name="Text Box 1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8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1128713" y="3813175"/>
            <a:ext cx="5254625" cy="1385888"/>
            <a:chOff x="1248" y="3102"/>
            <a:chExt cx="4413" cy="655"/>
          </a:xfrm>
        </p:grpSpPr>
        <p:sp>
          <p:nvSpPr>
            <p:cNvPr id="14348" name="Line 18"/>
            <p:cNvSpPr>
              <a:spLocks noChangeShapeType="1"/>
            </p:cNvSpPr>
            <p:nvPr/>
          </p:nvSpPr>
          <p:spPr bwMode="gray">
            <a:xfrm flipV="1">
              <a:off x="1441" y="3734"/>
              <a:ext cx="422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0" name="Text Box 20"/>
            <p:cNvSpPr txBox="1">
              <a:spLocks noChangeArrowheads="1"/>
            </p:cNvSpPr>
            <p:nvPr/>
          </p:nvSpPr>
          <p:spPr bwMode="gray">
            <a:xfrm>
              <a:off x="1772" y="3102"/>
              <a:ext cx="15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8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4351" name="Text Box 2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8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4342" name="Group 22"/>
          <p:cNvGrpSpPr>
            <a:grpSpLocks/>
          </p:cNvGrpSpPr>
          <p:nvPr/>
        </p:nvGrpSpPr>
        <p:grpSpPr bwMode="auto">
          <a:xfrm>
            <a:off x="1204913" y="6761163"/>
            <a:ext cx="5224462" cy="1042987"/>
            <a:chOff x="1248" y="3163"/>
            <a:chExt cx="4388" cy="493"/>
          </a:xfrm>
        </p:grpSpPr>
        <p:sp>
          <p:nvSpPr>
            <p:cNvPr id="14344" name="Line 23"/>
            <p:cNvSpPr>
              <a:spLocks noChangeShapeType="1"/>
            </p:cNvSpPr>
            <p:nvPr/>
          </p:nvSpPr>
          <p:spPr bwMode="gray">
            <a:xfrm flipV="1">
              <a:off x="1440" y="3626"/>
              <a:ext cx="4171" cy="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Rectangle 24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6" name="Text Box 25"/>
            <p:cNvSpPr txBox="1">
              <a:spLocks noChangeArrowheads="1"/>
            </p:cNvSpPr>
            <p:nvPr/>
          </p:nvSpPr>
          <p:spPr bwMode="gray">
            <a:xfrm>
              <a:off x="1814" y="3163"/>
              <a:ext cx="382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>
                  <a:solidFill>
                    <a:srgbClr val="FFFF00"/>
                  </a:solidFill>
                  <a:latin typeface="Calibri" pitchFamily="34" charset="0"/>
                </a:rPr>
                <a:t>Финальный раунд</a:t>
              </a:r>
              <a:endParaRPr lang="en-US" sz="44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434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8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1963738" y="3897313"/>
            <a:ext cx="51450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200">
                <a:solidFill>
                  <a:srgbClr val="FFFF00"/>
                </a:solidFill>
              </a:rPr>
              <a:t>Что мы знаем о функциях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Считаем устно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Подзаголовок 8"/>
          <p:cNvSpPr txBox="1">
            <a:spLocks/>
          </p:cNvSpPr>
          <p:nvPr/>
        </p:nvSpPr>
        <p:spPr bwMode="auto">
          <a:xfrm>
            <a:off x="825500" y="1765300"/>
            <a:ext cx="584835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150000"/>
              </a:lnSpc>
              <a:spcBef>
                <a:spcPts val="750"/>
              </a:spcBef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Одна из точек принадлежит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графику функции</a:t>
            </a:r>
          </a:p>
          <a:p>
            <a:pPr marL="171450" indent="-171450" algn="ctr" defTabSz="685800">
              <a:lnSpc>
                <a:spcPct val="150000"/>
              </a:lnSpc>
              <a:spcBef>
                <a:spcPts val="750"/>
              </a:spcBef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Какая именно?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(-4; 5)  (-4; -5) (4; 5) (-4; -5)</a:t>
            </a:r>
          </a:p>
          <a:p>
            <a:pPr marL="171450" indent="-171450" algn="ctr" defTabSz="685800">
              <a:lnSpc>
                <a:spcPct val="150000"/>
              </a:lnSpc>
              <a:spcBef>
                <a:spcPts val="750"/>
              </a:spcBef>
            </a:pPr>
            <a:endParaRPr lang="ru-RU" sz="4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773" name="Рисунок 6" descr="рисунок 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568700"/>
            <a:ext cx="16637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5718" y="6902823"/>
            <a:ext cx="4052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Точка (4; 5)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Считаем устно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1146175" y="1963738"/>
            <a:ext cx="5486400" cy="4532312"/>
          </a:xfrm>
          <a:prstGeom prst="rect">
            <a:avLst/>
          </a:prstGeom>
        </p:spPr>
        <p:txBody>
          <a:bodyPr/>
          <a:lstStyle/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4600" dirty="0">
                <a:solidFill>
                  <a:schemeClr val="bg1"/>
                </a:solidFill>
                <a:latin typeface="+mn-lt"/>
                <a:cs typeface="+mn-cs"/>
              </a:rPr>
              <a:t>Чему равно значение  функции </a:t>
            </a:r>
          </a:p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4600" dirty="0">
                <a:solidFill>
                  <a:schemeClr val="bg1"/>
                </a:solidFill>
                <a:latin typeface="+mn-lt"/>
                <a:cs typeface="+mn-cs"/>
              </a:rPr>
              <a:t>в точке вершины параболы?</a:t>
            </a:r>
            <a:endParaRPr lang="ru-RU" sz="4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3797" name="Рисунок 7" descr="рисунок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5110163"/>
            <a:ext cx="43180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-17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Считаем устно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0" name="Подзаголовок 8"/>
          <p:cNvSpPr txBox="1">
            <a:spLocks/>
          </p:cNvSpPr>
          <p:nvPr/>
        </p:nvSpPr>
        <p:spPr bwMode="auto">
          <a:xfrm>
            <a:off x="1022350" y="1963738"/>
            <a:ext cx="566261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spcBef>
                <a:spcPts val="750"/>
              </a:spcBef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Чему равен угловой коэффициент функции прямой пропорциональности, если ее график проходит через точку (-5; 2,5)?</a:t>
            </a:r>
            <a:endParaRPr lang="ru-RU" sz="4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-0,5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Считаем устно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4" name="Подзаголовок 8"/>
          <p:cNvSpPr txBox="1">
            <a:spLocks/>
          </p:cNvSpPr>
          <p:nvPr/>
        </p:nvSpPr>
        <p:spPr bwMode="auto">
          <a:xfrm>
            <a:off x="717550" y="2328863"/>
            <a:ext cx="614045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Сколько целых чисел принадлежит области определения функции?</a:t>
            </a:r>
          </a:p>
        </p:txBody>
      </p:sp>
      <p:pic>
        <p:nvPicPr>
          <p:cNvPr id="35845" name="Рисунок 6" descr="рисунок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4643438"/>
            <a:ext cx="3460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11 чисел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285750"/>
            <a:ext cx="4913313" cy="1766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Считаем устно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Подзаголовок 8"/>
          <p:cNvSpPr txBox="1">
            <a:spLocks/>
          </p:cNvSpPr>
          <p:nvPr/>
        </p:nvSpPr>
        <p:spPr bwMode="auto">
          <a:xfrm>
            <a:off x="893763" y="1987550"/>
            <a:ext cx="5759450" cy="27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</a:rPr>
              <a:t>Точка с какими координатами должна быть выколота на графике функции? </a:t>
            </a:r>
          </a:p>
        </p:txBody>
      </p:sp>
      <p:pic>
        <p:nvPicPr>
          <p:cNvPr id="36869" name="Рисунок 6" descr="рисун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521" y="4372722"/>
            <a:ext cx="3622114" cy="22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9859" y="6902823"/>
            <a:ext cx="408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Точка (1; 2)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64" y="151231"/>
            <a:ext cx="5915025" cy="176741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 раунд – Тест «Элементарные функции»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7890" name="Содержимое 3"/>
          <p:cNvSpPr>
            <a:spLocks noGrp="1"/>
          </p:cNvSpPr>
          <p:nvPr>
            <p:ph idx="1"/>
          </p:nvPr>
        </p:nvSpPr>
        <p:spPr>
          <a:xfrm>
            <a:off x="471488" y="2020888"/>
            <a:ext cx="6146800" cy="6215062"/>
          </a:xfrm>
        </p:spPr>
        <p:txBody>
          <a:bodyPr/>
          <a:lstStyle/>
          <a:p>
            <a:pPr marL="0" indent="538163" algn="just" eaLnBrk="1" hangingPunct="1"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На свободном компьютере должен быть выполнен вход в </a:t>
            </a:r>
            <a:r>
              <a:rPr lang="en-US" sz="3200" dirty="0" smtClean="0">
                <a:solidFill>
                  <a:srgbClr val="FFFF99"/>
                </a:solidFill>
              </a:rPr>
              <a:t>Google</a:t>
            </a:r>
            <a:r>
              <a:rPr lang="ru-RU" sz="3200" dirty="0" smtClean="0">
                <a:solidFill>
                  <a:srgbClr val="FFFF99"/>
                </a:solidFill>
              </a:rPr>
              <a:t>-</a:t>
            </a:r>
            <a:r>
              <a:rPr lang="ru-RU" sz="3200" dirty="0" err="1" smtClean="0">
                <a:solidFill>
                  <a:srgbClr val="FFFF99"/>
                </a:solidFill>
              </a:rPr>
              <a:t>аккаунт</a:t>
            </a:r>
            <a:r>
              <a:rPr lang="ru-RU" sz="3200" dirty="0" smtClean="0">
                <a:solidFill>
                  <a:srgbClr val="FFFF99"/>
                </a:solidFill>
              </a:rPr>
              <a:t>.</a:t>
            </a:r>
          </a:p>
          <a:p>
            <a:pPr marL="0" indent="538163" algn="just" eaLnBrk="1" hangingPunct="1"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С помощью ссылки, которую вы получите в чате ВК, откройте </a:t>
            </a:r>
            <a:r>
              <a:rPr lang="en-US" sz="3200" dirty="0" err="1" smtClean="0">
                <a:solidFill>
                  <a:srgbClr val="FFFF99"/>
                </a:solidFill>
              </a:rPr>
              <a:t>google</a:t>
            </a:r>
            <a:r>
              <a:rPr lang="ru-RU" sz="3200" dirty="0" smtClean="0">
                <a:solidFill>
                  <a:srgbClr val="FFFF99"/>
                </a:solidFill>
              </a:rPr>
              <a:t>-форму «Элементарные функции». </a:t>
            </a:r>
          </a:p>
          <a:p>
            <a:pPr marL="0" indent="538163" algn="just" eaLnBrk="1" hangingPunct="1"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Ответьте на вопросы теста, нажмите кнопку отправить.</a:t>
            </a:r>
          </a:p>
          <a:p>
            <a:pPr marL="0" indent="538163" algn="just" eaLnBrk="1" hangingPunct="1"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Далее можно просмотреть результаты.</a:t>
            </a:r>
          </a:p>
          <a:p>
            <a:pPr marL="0" indent="538163" eaLnBrk="1" hangingPunct="1">
              <a:buFont typeface="Arial" charset="0"/>
              <a:buNone/>
            </a:pPr>
            <a:endParaRPr lang="ru-RU" sz="3200" dirty="0" smtClean="0">
              <a:solidFill>
                <a:srgbClr val="FFFF99"/>
              </a:solidFill>
            </a:endParaRPr>
          </a:p>
        </p:txBody>
      </p:sp>
      <p:sp>
        <p:nvSpPr>
          <p:cNvPr id="3789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19775" y="8158163"/>
            <a:ext cx="725488" cy="7334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19775" y="8158163"/>
            <a:ext cx="725488" cy="7334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049" y="0"/>
            <a:ext cx="6260951" cy="136263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4 раунд  «Соотнеси график </a:t>
            </a:r>
            <a:b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с формулой»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71488" y="1308100"/>
            <a:ext cx="6386512" cy="6927850"/>
          </a:xfrm>
        </p:spPr>
        <p:txBody>
          <a:bodyPr rtlCol="0">
            <a:normAutofit/>
          </a:bodyPr>
          <a:lstStyle/>
          <a:p>
            <a:pPr marL="0" indent="538163" algn="just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rgbClr val="FFFF99"/>
                </a:solidFill>
              </a:rPr>
              <a:t>По ссылке, которую вы получили в чате ВК, откройте </a:t>
            </a:r>
            <a:r>
              <a:rPr lang="en-US" sz="3400" dirty="0" err="1" smtClean="0">
                <a:solidFill>
                  <a:srgbClr val="FFFF99"/>
                </a:solidFill>
              </a:rPr>
              <a:t>google</a:t>
            </a:r>
            <a:r>
              <a:rPr lang="ru-RU" sz="3400" dirty="0" smtClean="0">
                <a:solidFill>
                  <a:srgbClr val="FFFF99"/>
                </a:solidFill>
              </a:rPr>
              <a:t>-презентацию «Соотнеси график с формулой».</a:t>
            </a:r>
          </a:p>
          <a:p>
            <a:pPr marL="0" indent="538163" algn="just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rgbClr val="FFFF99"/>
                </a:solidFill>
              </a:rPr>
              <a:t>Выполните задание на соответствие.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rgbClr val="FFFF99"/>
                </a:solidFill>
              </a:rPr>
              <a:t> </a:t>
            </a:r>
            <a:r>
              <a:rPr lang="ru-RU" sz="4400" b="1" u="sng" dirty="0" smtClean="0">
                <a:solidFill>
                  <a:srgbClr val="FFFF99"/>
                </a:solidFill>
              </a:rPr>
              <a:t>Ответы внесите на отдельный слайд с названием своей команды.</a:t>
            </a:r>
          </a:p>
        </p:txBody>
      </p:sp>
      <p:sp>
        <p:nvSpPr>
          <p:cNvPr id="3891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19775" y="8158163"/>
            <a:ext cx="725488" cy="7334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https://lh3.googleusercontent.com/7zXsmuP2forDLwCLoFdr01buk33yTlFm2BbYcf27XOR7hOl4IyuLJexlveZ3_9nTCzrNTppCnr-lzyixXKTZ0J_Js5dCWlaVtvoGtxnCPZId0Go189vLIqdKT067ax2VF_wcK9tGy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4346575"/>
            <a:ext cx="61769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l="14343" t="24593" r="4721" b="20769"/>
          <a:stretch>
            <a:fillRect/>
          </a:stretch>
        </p:blipFill>
        <p:spPr bwMode="auto">
          <a:xfrm>
            <a:off x="0" y="2962783"/>
            <a:ext cx="48529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 l="14911" t="26778" r="4562" b="15030"/>
          <a:stretch>
            <a:fillRect/>
          </a:stretch>
        </p:blipFill>
        <p:spPr bwMode="auto">
          <a:xfrm>
            <a:off x="2035175" y="1166559"/>
            <a:ext cx="48228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7" y="1978089"/>
            <a:ext cx="6027574" cy="32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393" y="0"/>
            <a:ext cx="5143500" cy="968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Финальный раунд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993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049338"/>
            <a:ext cx="6858000" cy="676275"/>
          </a:xfrm>
        </p:spPr>
        <p:txBody>
          <a:bodyPr/>
          <a:lstStyle/>
          <a:p>
            <a:pPr marL="342900" indent="-342900" algn="r" eaLnBrk="1" hangingPunct="1"/>
            <a:r>
              <a:rPr lang="ru-RU" sz="2800" dirty="0" smtClean="0">
                <a:solidFill>
                  <a:srgbClr val="F2F2F2"/>
                </a:solidFill>
              </a:rPr>
              <a:t>1. В поисковой строке браузера наберите </a:t>
            </a:r>
            <a:r>
              <a:rPr lang="en-US" sz="3200" dirty="0" smtClean="0">
                <a:solidFill>
                  <a:srgbClr val="FBFEE6"/>
                </a:solidFill>
                <a:hlinkClick r:id="rId3"/>
              </a:rPr>
              <a:t>https://quizizz.com/</a:t>
            </a:r>
            <a:endParaRPr lang="ru-RU" sz="3200" dirty="0" smtClean="0">
              <a:solidFill>
                <a:srgbClr val="FBFEE6"/>
              </a:solidFill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407695" y="2699560"/>
            <a:ext cx="3007310" cy="16485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42900" indent="-34290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AFAFA"/>
                </a:solidFill>
                <a:latin typeface="+mn-lt"/>
                <a:cs typeface="+mn-cs"/>
              </a:rPr>
              <a:t>2. В открывшемся окне выберите </a:t>
            </a:r>
            <a:r>
              <a:rPr lang="ru-RU" sz="2400" b="1" dirty="0" smtClean="0">
                <a:solidFill>
                  <a:srgbClr val="FAFAFA"/>
                </a:solidFill>
                <a:latin typeface="+mn-lt"/>
                <a:cs typeface="+mn-cs"/>
              </a:rPr>
              <a:t>команду</a:t>
            </a:r>
            <a:r>
              <a:rPr lang="en-US" sz="2400" b="1" dirty="0" smtClean="0">
                <a:solidFill>
                  <a:srgbClr val="FAFAFA"/>
                </a:solidFill>
                <a:latin typeface="+mn-lt"/>
                <a:cs typeface="+mn-cs"/>
              </a:rPr>
              <a:t> </a:t>
            </a:r>
          </a:p>
          <a:p>
            <a:pPr marL="342900" indent="-34290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AFAFA"/>
                </a:solidFill>
                <a:latin typeface="+mn-lt"/>
                <a:cs typeface="+mn-cs"/>
              </a:rPr>
              <a:t>Enter code</a:t>
            </a:r>
            <a:endParaRPr lang="ru-RU" sz="4000" b="1" dirty="0">
              <a:solidFill>
                <a:srgbClr val="FAFAFA"/>
              </a:solidFill>
              <a:latin typeface="+mn-lt"/>
              <a:cs typeface="+mn-cs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0" y="6102220"/>
            <a:ext cx="2780522" cy="881193"/>
          </a:xfrm>
          <a:prstGeom prst="rect">
            <a:avLst/>
          </a:prstGeom>
        </p:spPr>
        <p:txBody>
          <a:bodyPr/>
          <a:lstStyle/>
          <a:p>
            <a:pPr marL="342900" indent="-34290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3. Введите код игры и название команды в соответствующих окнах</a:t>
            </a:r>
          </a:p>
        </p:txBody>
      </p:sp>
      <p:sp>
        <p:nvSpPr>
          <p:cNvPr id="3994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5425" y="8175625"/>
            <a:ext cx="725488" cy="73501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8579" y="5505061"/>
            <a:ext cx="253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811503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9812" y="5766318"/>
            <a:ext cx="3928188" cy="23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647" y="5373"/>
            <a:ext cx="5915024" cy="1593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 раунд   «Узнай, что на рисунке»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6866" name="Содержимое 3"/>
          <p:cNvSpPr>
            <a:spLocks noGrp="1"/>
          </p:cNvSpPr>
          <p:nvPr>
            <p:ph idx="1"/>
          </p:nvPr>
        </p:nvSpPr>
        <p:spPr>
          <a:xfrm>
            <a:off x="471488" y="1574800"/>
            <a:ext cx="6167437" cy="6694488"/>
          </a:xfrm>
        </p:spPr>
        <p:txBody>
          <a:bodyPr>
            <a:normAutofit/>
          </a:bodyPr>
          <a:lstStyle/>
          <a:p>
            <a:pPr marL="0" indent="538163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Каждая команда выбирает 2 человека, которые работают либо за отдельным компьютером, либо используют  смартфон.</a:t>
            </a:r>
          </a:p>
          <a:p>
            <a:pPr marL="0" indent="538163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На устройстве должен быть выполнен вход в </a:t>
            </a:r>
            <a:r>
              <a:rPr lang="en-US" sz="3200" dirty="0" smtClean="0">
                <a:solidFill>
                  <a:srgbClr val="FFFF99"/>
                </a:solidFill>
              </a:rPr>
              <a:t>Google-</a:t>
            </a:r>
            <a:r>
              <a:rPr lang="ru-RU" sz="3200" dirty="0" err="1" smtClean="0">
                <a:solidFill>
                  <a:srgbClr val="FFFF99"/>
                </a:solidFill>
              </a:rPr>
              <a:t>аккаунт</a:t>
            </a:r>
            <a:r>
              <a:rPr lang="ru-RU" sz="3200" dirty="0" smtClean="0">
                <a:solidFill>
                  <a:srgbClr val="FFFF99"/>
                </a:solidFill>
              </a:rPr>
              <a:t>, который вы сообщили организатору игры.</a:t>
            </a:r>
          </a:p>
          <a:p>
            <a:pPr marL="0" indent="538163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 По ссылке, которую вы получили в чате ВК, откройте </a:t>
            </a:r>
            <a:r>
              <a:rPr lang="en-US" sz="3200" b="1" dirty="0" err="1" smtClean="0">
                <a:solidFill>
                  <a:srgbClr val="FFFF99"/>
                </a:solidFill>
              </a:rPr>
              <a:t>google</a:t>
            </a:r>
            <a:r>
              <a:rPr lang="en-US" sz="3200" b="1" dirty="0" smtClean="0">
                <a:solidFill>
                  <a:srgbClr val="FFFF99"/>
                </a:solidFill>
              </a:rPr>
              <a:t>-</a:t>
            </a:r>
            <a:r>
              <a:rPr lang="ru-RU" sz="3200" b="1" dirty="0" smtClean="0">
                <a:solidFill>
                  <a:srgbClr val="FFFF99"/>
                </a:solidFill>
              </a:rPr>
              <a:t>документ «Узнай, что на рисунке».</a:t>
            </a:r>
          </a:p>
          <a:p>
            <a:pPr marL="0" indent="538163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Выполните задание. </a:t>
            </a:r>
          </a:p>
          <a:p>
            <a:pPr marL="0" indent="538163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rgbClr val="FFFF99"/>
                </a:solidFill>
              </a:rPr>
              <a:t>Максимальное время выполнения задания – 30 минут.</a:t>
            </a:r>
          </a:p>
          <a:p>
            <a:pPr marL="0" indent="538163" eaLnBrk="1" hangingPunct="1">
              <a:lnSpc>
                <a:spcPct val="80000"/>
              </a:lnSpc>
              <a:buFont typeface="Arial" charset="0"/>
              <a:buNone/>
            </a:pPr>
            <a:endParaRPr lang="ru-RU" sz="1400" dirty="0" smtClean="0">
              <a:solidFill>
                <a:srgbClr val="FFFF99"/>
              </a:solidFill>
            </a:endParaRPr>
          </a:p>
          <a:p>
            <a:pPr marL="0" indent="538163" eaLnBrk="1" hangingPunct="1">
              <a:lnSpc>
                <a:spcPct val="80000"/>
              </a:lnSpc>
              <a:buFont typeface="Arial" charset="0"/>
              <a:buNone/>
            </a:pPr>
            <a:endParaRPr lang="ru-RU" sz="3200" dirty="0" smtClean="0">
              <a:solidFill>
                <a:srgbClr val="FFFF99"/>
              </a:solidFill>
            </a:endParaRPr>
          </a:p>
        </p:txBody>
      </p:sp>
      <p:sp>
        <p:nvSpPr>
          <p:cNvPr id="1536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19775" y="8158163"/>
            <a:ext cx="725488" cy="7334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215153"/>
            <a:ext cx="5915025" cy="176741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3 раунд «Что мы знаем о функциях»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01271" y="2398309"/>
          <a:ext cx="5540188" cy="617302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72988"/>
                <a:gridCol w="1344706"/>
                <a:gridCol w="1508780"/>
                <a:gridCol w="1413714"/>
              </a:tblGrid>
              <a:tr h="10288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Ребусы</a:t>
                      </a:r>
                      <a:endParaRPr lang="ru-RU" sz="1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истории…</a:t>
                      </a:r>
                      <a:endParaRPr lang="ru-RU" sz="1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только в математике</a:t>
                      </a:r>
                      <a:endParaRPr lang="ru-RU" sz="1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Считаем  устно</a:t>
                      </a:r>
                      <a:endParaRPr lang="ru-RU" sz="1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28837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8837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8837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8837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8837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 marL="68580" marR="6858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31938" y="3516313"/>
            <a:ext cx="823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10</a:t>
            </a:r>
          </a:p>
        </p:txBody>
      </p:sp>
      <p:sp>
        <p:nvSpPr>
          <p:cNvPr id="6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22575" y="3556000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10</a:t>
            </a:r>
          </a:p>
        </p:txBody>
      </p:sp>
      <p:sp>
        <p:nvSpPr>
          <p:cNvPr id="7" name="Text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555750" y="4510088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20</a:t>
            </a:r>
          </a:p>
        </p:txBody>
      </p:sp>
      <p:sp>
        <p:nvSpPr>
          <p:cNvPr id="8" name="Text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55750" y="5588000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30</a:t>
            </a:r>
          </a:p>
        </p:txBody>
      </p:sp>
      <p:sp>
        <p:nvSpPr>
          <p:cNvPr id="9" name="Text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531938" y="6604000"/>
            <a:ext cx="823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40</a:t>
            </a:r>
          </a:p>
        </p:txBody>
      </p:sp>
      <p:sp>
        <p:nvSpPr>
          <p:cNvPr id="10" name="Text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20825" y="7640638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50</a:t>
            </a:r>
          </a:p>
        </p:txBody>
      </p:sp>
      <p:sp>
        <p:nvSpPr>
          <p:cNvPr id="11" name="Text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846388" y="4532313"/>
            <a:ext cx="823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20</a:t>
            </a:r>
          </a:p>
        </p:txBody>
      </p:sp>
      <p:sp>
        <p:nvSpPr>
          <p:cNvPr id="12" name="Text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822575" y="5567363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30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813050" y="6643688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40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822575" y="7620000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50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135438" y="3522663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10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148138" y="4570413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20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4113213" y="7589838"/>
            <a:ext cx="823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50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4117975" y="6592888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40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121150" y="5561013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30</a:t>
            </a:r>
          </a:p>
        </p:txBody>
      </p:sp>
      <p:sp>
        <p:nvSpPr>
          <p:cNvPr id="20" name="TextBox 19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5507038" y="4538663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20</a:t>
            </a:r>
          </a:p>
        </p:txBody>
      </p:sp>
      <p:sp>
        <p:nvSpPr>
          <p:cNvPr id="21" name="TextBox 20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518150" y="5575300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30</a:t>
            </a:r>
          </a:p>
        </p:txBody>
      </p:sp>
      <p:sp>
        <p:nvSpPr>
          <p:cNvPr id="22" name="TextBox 21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5518150" y="6591300"/>
            <a:ext cx="82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40</a:t>
            </a:r>
          </a:p>
        </p:txBody>
      </p:sp>
      <p:sp>
        <p:nvSpPr>
          <p:cNvPr id="23" name="TextBox 22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5541963" y="7607300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50</a:t>
            </a:r>
          </a:p>
        </p:txBody>
      </p:sp>
      <p:sp>
        <p:nvSpPr>
          <p:cNvPr id="24" name="TextBox 23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5529263" y="3522663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10</a:t>
            </a:r>
          </a:p>
        </p:txBody>
      </p:sp>
      <p:sp>
        <p:nvSpPr>
          <p:cNvPr id="16407" name="AutoShape 24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1613" y="8174038"/>
            <a:ext cx="725487" cy="7350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487363"/>
            <a:ext cx="4359275" cy="1766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Ребусы </a:t>
            </a:r>
            <a:endParaRPr lang="ru-RU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Содержимое 4" descr="параб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28" t="22028" r="8128" b="3952"/>
          <a:stretch>
            <a:fillRect/>
          </a:stretch>
        </p:blipFill>
        <p:spPr>
          <a:xfrm>
            <a:off x="1540529" y="2153023"/>
            <a:ext cx="4646612" cy="4552577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Парабола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487363"/>
            <a:ext cx="4359275" cy="1766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Ребусы </a:t>
            </a:r>
            <a:endParaRPr lang="ru-RU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18435" name="Рисунок 5" descr="ордината.jpg"/>
          <p:cNvPicPr>
            <a:picLocks noChangeAspect="1"/>
          </p:cNvPicPr>
          <p:nvPr/>
        </p:nvPicPr>
        <p:blipFill>
          <a:blip r:embed="rId2" cstate="print"/>
          <a:srcRect l="19841" t="45992" r="21654" b="23270"/>
          <a:stretch>
            <a:fillRect/>
          </a:stretch>
        </p:blipFill>
        <p:spPr bwMode="auto">
          <a:xfrm>
            <a:off x="1210796" y="2320459"/>
            <a:ext cx="5427663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Ордината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487363"/>
            <a:ext cx="4359275" cy="1766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Ребусы </a:t>
            </a:r>
            <a:endParaRPr lang="ru-RU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19459" name="Содержимое 6" descr="форму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90" t="21860" r="6119" b="23253"/>
          <a:stretch>
            <a:fillRect/>
          </a:stretch>
        </p:blipFill>
        <p:spPr>
          <a:xfrm>
            <a:off x="711854" y="2535425"/>
            <a:ext cx="5927725" cy="3602037"/>
          </a:xfr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Формула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487363"/>
            <a:ext cx="4359275" cy="1766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Ребусы </a:t>
            </a:r>
            <a:endParaRPr lang="ru-RU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20483" name="Содержимое 7" descr="гиперб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53" t="26421" r="1778" b="23711"/>
          <a:stretch>
            <a:fillRect/>
          </a:stretch>
        </p:blipFill>
        <p:spPr>
          <a:xfrm>
            <a:off x="1142907" y="2357251"/>
            <a:ext cx="5397500" cy="3765550"/>
          </a:xfrm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57082" y="6902823"/>
            <a:ext cx="4069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Гипербола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487363"/>
            <a:ext cx="4359275" cy="1766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Ребусы </a:t>
            </a:r>
            <a:endParaRPr lang="ru-RU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9750" y="217488"/>
            <a:ext cx="1104900" cy="1603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pic>
        <p:nvPicPr>
          <p:cNvPr id="21507" name="Рисунок 6" descr="абсцисс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3055938"/>
            <a:ext cx="579437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6343650" y="8066088"/>
            <a:ext cx="365125" cy="8350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64659" y="6902823"/>
            <a:ext cx="378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Абсцисса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692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Игра  «В мире функций»</vt:lpstr>
      <vt:lpstr>План игры</vt:lpstr>
      <vt:lpstr>1 раунд   «Узнай, что на рисунке»</vt:lpstr>
      <vt:lpstr>3 раунд «Что мы знаем о функциях»</vt:lpstr>
      <vt:lpstr>Ребусы </vt:lpstr>
      <vt:lpstr>Ребусы </vt:lpstr>
      <vt:lpstr>Ребусы </vt:lpstr>
      <vt:lpstr>Ребусы </vt:lpstr>
      <vt:lpstr>Ребусы </vt:lpstr>
      <vt:lpstr>Из истории… </vt:lpstr>
      <vt:lpstr>Из истории… </vt:lpstr>
      <vt:lpstr>Из истории… </vt:lpstr>
      <vt:lpstr>Из истории… </vt:lpstr>
      <vt:lpstr>Из истории… </vt:lpstr>
      <vt:lpstr>Не только в математике</vt:lpstr>
      <vt:lpstr>Не только в математике</vt:lpstr>
      <vt:lpstr>Не только в математике</vt:lpstr>
      <vt:lpstr>Не только в математике</vt:lpstr>
      <vt:lpstr>Не только в математике</vt:lpstr>
      <vt:lpstr>Считаем устно </vt:lpstr>
      <vt:lpstr>Считаем устно </vt:lpstr>
      <vt:lpstr>Считаем устно </vt:lpstr>
      <vt:lpstr>Считаем устно </vt:lpstr>
      <vt:lpstr>Считаем устно </vt:lpstr>
      <vt:lpstr>2 раунд – Тест «Элементарные функции»</vt:lpstr>
      <vt:lpstr>4 раунд  «Соотнеси график  с формулой»</vt:lpstr>
      <vt:lpstr>Финальный раунд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96</cp:revision>
  <dcterms:created xsi:type="dcterms:W3CDTF">2014-11-21T11:00:06Z</dcterms:created>
  <dcterms:modified xsi:type="dcterms:W3CDTF">2024-03-06T07:20:24Z</dcterms:modified>
</cp:coreProperties>
</file>