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media/image1.png" ContentType="image/png"/>
  <Override PartName="/ppt/media/image2.jpeg" ContentType="image/jpeg"/>
  <Override PartName="/ppt/media/image8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1" lang="ru-RU" sz="2800" spc="-1" strike="noStrike">
                <a:solidFill>
                  <a:srgbClr val="000000"/>
                </a:solidFill>
                <a:latin typeface="Times New Roman"/>
              </a:defRPr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Скорость чтения</a:t>
            </a:r>
          </a:p>
        </c:rich>
      </c:tx>
      <c:overlay val="0"/>
      <c:spPr>
        <a:noFill/>
        <a:ln w="0">
          <a:noFill/>
        </a:ln>
      </c:spPr>
    </c:title>
    <c:autoTitleDeleted val="0"/>
    <c:view3D>
      <c:rotX val="30"/>
      <c:rotY val="0"/>
      <c:rAngAx val="0"/>
      <c:perspective val="30"/>
    </c:view3D>
    <c:floor>
      <c:spPr>
        <a:solidFill>
          <a:srgbClr val="d9d9d9"/>
        </a:solidFill>
        <a:ln w="0">
          <a:noFill/>
        </a:ln>
      </c:spPr>
    </c:floor>
    <c:sideWall>
      <c:spPr>
        <a:solidFill>
          <a:srgbClr val="d9d9d9"/>
        </a:solidFill>
        <a:ln w="0">
          <a:noFill/>
        </a:ln>
      </c:spPr>
    </c:sideWall>
    <c:backWall>
      <c:spPr>
        <a:solidFill>
          <a:srgbClr val="d9d9d9"/>
        </a:solidFill>
        <a:ln w="0">
          <a:noFill/>
        </a:ln>
      </c:spPr>
    </c:backWall>
    <c:plotArea>
      <c:layout>
        <c:manualLayout>
          <c:layoutTarget val="inner"/>
          <c:xMode val="edge"/>
          <c:yMode val="edge"/>
          <c:x val="0.0853953817988543"/>
          <c:y val="0.217556913809903"/>
          <c:w val="0.737435776294809"/>
          <c:h val="0.618566746390291"/>
        </c:manualLayout>
      </c:layout>
      <c:pie3DChart>
        <c:varyColors val="1"/>
        <c:ser>
          <c:idx val="0"/>
          <c:order val="0"/>
          <c:tx>
            <c:strRef>
              <c:f>label 0</c:f>
              <c:strCache>
                <c:ptCount val="1"/>
                <c:pt idx="0">
                  <c:v>Продажи</c:v>
                </c:pt>
              </c:strCache>
            </c:strRef>
          </c:tx>
          <c:spPr>
            <a:solidFill>
              <a:srgbClr val="31b6fd"/>
            </a:solidFill>
            <a:ln w="0">
              <a:noFill/>
            </a:ln>
          </c:spPr>
          <c:explosion val="0"/>
          <c:dPt>
            <c:idx val="0"/>
            <c:spPr>
              <a:solidFill>
                <a:srgbClr val="31b6fd"/>
              </a:solidFill>
              <a:ln w="0">
                <a:noFill/>
              </a:ln>
            </c:spPr>
          </c:dPt>
          <c:dPt>
            <c:idx val="1"/>
            <c:spPr>
              <a:solidFill>
                <a:srgbClr val="4584d3"/>
              </a:solidFill>
              <a:ln w="0">
                <a:noFill/>
              </a:ln>
            </c:spPr>
          </c:dPt>
          <c:dLbls>
            <c:dLbl>
              <c:idx val="0"/>
              <c:txPr>
                <a:bodyPr wrap="square"/>
                <a:lstStyle/>
                <a:p>
                  <a:pPr>
                    <a:defRPr b="1" sz="2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2400" spc="-1" strike="noStrike">
                        <a:solidFill>
                          <a:srgbClr val="000000"/>
                        </a:solidFill>
                        <a:latin typeface="Times New Roman"/>
                      </a:rPr>
                      <a:t>50</a:t>
                    </a:r>
                    <a:r>
                      <a:rPr b="0" lang="ru-RU" sz="2400" spc="-1" strike="noStrike">
                        <a:solidFill>
                          <a:srgbClr val="000000"/>
                        </a:solidFill>
                        <a:latin typeface="Times New Roman"/>
                      </a:rPr>
                      <a:t> сл.\мин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eparator>; </c:separator>
            </c:dLbl>
            <c:dLbl>
              <c:idx val="1"/>
              <c:txPr>
                <a:bodyPr wrap="square"/>
                <a:lstStyle/>
                <a:p>
                  <a:pPr>
                    <a:defRPr b="1" sz="2800" spc="-1" strike="noStrike">
                      <a:solidFill>
                        <a:srgbClr val="000000"/>
                      </a:solidFill>
                      <a:latin typeface="Times New Roman"/>
                    </a:defRPr>
                  </a:pPr>
                </a:p>
              </c:txPr>
              <c:tx>
                <c:rich>
                  <a:bodyPr/>
                  <a:p>
                    <a:r>
                      <a:rPr b="0" lang="ru-RU" sz="2400" spc="-1" strike="noStrike">
                        <a:solidFill>
                          <a:srgbClr val="000000"/>
                        </a:solidFill>
                        <a:latin typeface="Times New Roman"/>
                      </a:rPr>
                      <a:t>8</a:t>
                    </a:r>
                    <a:r>
                      <a:rPr b="0" lang="ru-RU" sz="2400" spc="-1" strike="noStrike">
                        <a:solidFill>
                          <a:srgbClr val="000000"/>
                        </a:solidFill>
                        <a:latin typeface="Times New Roman"/>
                      </a:rPr>
                      <a:t> сл./мин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0"/>
              <c:separator>; </c:separator>
            </c:dLbl>
            <c:txPr>
              <a:bodyPr wrap="square"/>
              <a:lstStyle/>
              <a:p>
                <a:pPr>
                  <a:defRPr b="1" sz="2800" spc="-1" strike="noStrike">
                    <a:solidFill>
                      <a:srgbClr val="000000"/>
                    </a:solidFill>
                    <a:latin typeface="Times New Roman"/>
                  </a:defRPr>
                </a:pPr>
              </a:p>
            </c:txPr>
            <c:dLblPos val="bestFit"/>
            <c:showLegendKey val="0"/>
            <c:showVal val="0"/>
            <c:showCatName val="1"/>
            <c:showSerName val="0"/>
            <c:showPercent val="0"/>
            <c:separator>; </c:separator>
            <c:showLeaderLines val="1"/>
          </c:dLbls>
          <c:cat>
            <c:strRef>
              <c:f>categories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2"/>
                <c:pt idx="0">
                  <c:v>8.2</c:v>
                </c:pt>
                <c:pt idx="1">
                  <c:v>3.2</c:v>
                </c:pt>
              </c:numCache>
            </c:numRef>
          </c:val>
        </c:ser>
      </c:pie3DChart>
    </c:plotArea>
    <c:plotVisOnly val="1"/>
    <c:dispBlanksAs val="gap"/>
  </c:chart>
  <c:spPr>
    <a:noFill/>
    <a:ln w="9360">
      <a:solidFill>
        <a:srgbClr val="d9d9d9"/>
      </a:solidFill>
      <a:round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3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54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9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10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XO Orie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ounded Rectangle 13" hidden="1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1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2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" name="Rounded Rectangle 11"/>
          <p:cNvSpPr/>
          <p:nvPr/>
        </p:nvSpPr>
        <p:spPr>
          <a:xfrm>
            <a:off x="228600" y="228600"/>
            <a:ext cx="8695440" cy="1425960"/>
          </a:xfrm>
          <a:prstGeom prst="roundRect">
            <a:avLst>
              <a:gd name="adj" fmla="val 7136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8" name="Group 5"/>
          <p:cNvGrpSpPr/>
          <p:nvPr/>
        </p:nvGrpSpPr>
        <p:grpSpPr>
          <a:xfrm>
            <a:off x="211680" y="714240"/>
            <a:ext cx="8723160" cy="1329480"/>
            <a:chOff x="211680" y="714240"/>
            <a:chExt cx="8723160" cy="1329480"/>
          </a:xfrm>
        </p:grpSpPr>
        <p:sp>
          <p:nvSpPr>
            <p:cNvPr id="9" name="Freeform 14"/>
            <p:cNvSpPr/>
            <p:nvPr/>
          </p:nvSpPr>
          <p:spPr>
            <a:xfrm>
              <a:off x="6047280" y="85932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0" name="Freeform 18"/>
            <p:cNvSpPr/>
            <p:nvPr/>
          </p:nvSpPr>
          <p:spPr>
            <a:xfrm>
              <a:off x="2619360" y="73080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1" name="Freeform 22"/>
            <p:cNvSpPr/>
            <p:nvPr/>
          </p:nvSpPr>
          <p:spPr>
            <a:xfrm>
              <a:off x="2828880" y="74304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2" name="Freeform 26"/>
            <p:cNvSpPr/>
            <p:nvPr/>
          </p:nvSpPr>
          <p:spPr>
            <a:xfrm>
              <a:off x="5609520" y="72972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13" name="Freeform 10"/>
            <p:cNvSpPr/>
            <p:nvPr/>
          </p:nvSpPr>
          <p:spPr>
            <a:xfrm>
              <a:off x="211680" y="71424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14" name="PlaceHolder 1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795B0078-8BE2-4116-9D83-E2686A6C41F0}" type="datetime">
              <a:rPr b="0" lang="ru-RU" sz="1000" spc="-1" strike="noStrike">
                <a:solidFill>
                  <a:srgbClr val="8b8b8b"/>
                </a:solidFill>
                <a:latin typeface="Candara"/>
              </a:rPr>
              <a:t>29.3.24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B40B693B-3BC7-4657-AF07-7F57321217A3}" type="slidenum">
              <a:rPr b="0" lang="ru-RU" sz="1000" spc="-1" strike="noStrike">
                <a:solidFill>
                  <a:srgbClr val="8b8b8b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Candara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Candara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Для правки структуры щёлкните мышью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Второй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Третий уровень структуры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Четвёртый уровень структуры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Пятый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Шестой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Седьмой уровень структуры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ounded Rectangle 13"/>
          <p:cNvSpPr/>
          <p:nvPr/>
        </p:nvSpPr>
        <p:spPr>
          <a:xfrm>
            <a:off x="228600" y="228600"/>
            <a:ext cx="8695440" cy="2468520"/>
          </a:xfrm>
          <a:prstGeom prst="roundRect">
            <a:avLst>
              <a:gd name="adj" fmla="val 3362"/>
            </a:avLst>
          </a:prstGeom>
          <a:gradFill rotWithShape="0">
            <a:gsLst>
              <a:gs pos="10000">
                <a:srgbClr val="83d3fe"/>
              </a:gs>
              <a:gs pos="100000">
                <a:srgbClr val="0293e0"/>
              </a:gs>
            </a:gsLst>
            <a:lin ang="162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56" name="Group 15"/>
          <p:cNvGrpSpPr/>
          <p:nvPr/>
        </p:nvGrpSpPr>
        <p:grpSpPr>
          <a:xfrm>
            <a:off x="211680" y="1679400"/>
            <a:ext cx="8723160" cy="1329480"/>
            <a:chOff x="211680" y="1679400"/>
            <a:chExt cx="8723160" cy="1329480"/>
          </a:xfrm>
        </p:grpSpPr>
        <p:sp>
          <p:nvSpPr>
            <p:cNvPr id="57" name="Freeform 14"/>
            <p:cNvSpPr/>
            <p:nvPr/>
          </p:nvSpPr>
          <p:spPr>
            <a:xfrm>
              <a:off x="6047280" y="1824480"/>
              <a:ext cx="2876040" cy="713520"/>
            </a:xfrm>
            <a:custGeom>
              <a:avLst/>
              <a:gdLst/>
              <a:ah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8" name="Freeform 18"/>
            <p:cNvSpPr/>
            <p:nvPr/>
          </p:nvSpPr>
          <p:spPr>
            <a:xfrm>
              <a:off x="2619360" y="1696320"/>
              <a:ext cx="5544000" cy="849600"/>
            </a:xfrm>
            <a:custGeom>
              <a:avLst/>
              <a:gdLst/>
              <a:ah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9" name="Freeform 22"/>
            <p:cNvSpPr/>
            <p:nvPr/>
          </p:nvSpPr>
          <p:spPr>
            <a:xfrm>
              <a:off x="2828880" y="1708560"/>
              <a:ext cx="5467680" cy="774000"/>
            </a:xfrm>
            <a:custGeom>
              <a:avLst/>
              <a:gdLst/>
              <a:ah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" name="Freeform 26"/>
            <p:cNvSpPr/>
            <p:nvPr/>
          </p:nvSpPr>
          <p:spPr>
            <a:xfrm>
              <a:off x="5609520" y="1694880"/>
              <a:ext cx="3307680" cy="651240"/>
            </a:xfrm>
            <a:custGeom>
              <a:avLst/>
              <a:gdLst/>
              <a:ah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1" name="Freeform 10"/>
            <p:cNvSpPr/>
            <p:nvPr/>
          </p:nvSpPr>
          <p:spPr>
            <a:xfrm>
              <a:off x="211680" y="1679400"/>
              <a:ext cx="8723160" cy="1329480"/>
            </a:xfrm>
            <a:custGeom>
              <a:avLst/>
              <a:gdLst/>
              <a:ah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62" name="PlaceHolder 1"/>
          <p:cNvSpPr>
            <a:spLocks noGrp="1"/>
          </p:cNvSpPr>
          <p:nvPr>
            <p:ph type="body"/>
          </p:nvPr>
        </p:nvSpPr>
        <p:spPr>
          <a:xfrm>
            <a:off x="871920" y="2675520"/>
            <a:ext cx="7408080" cy="3450240"/>
          </a:xfrm>
          <a:prstGeom prst="rect">
            <a:avLst/>
          </a:prstGeom>
        </p:spPr>
        <p:txBody>
          <a:bodyPr>
            <a:noAutofit/>
          </a:bodyPr>
          <a:p>
            <a:pPr marL="274320" indent="-273960">
              <a:lnSpc>
                <a:spcPct val="100000"/>
              </a:lnSpc>
              <a:spcBef>
                <a:spcPts val="47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400" spc="-1" strike="noStrike">
                <a:solidFill>
                  <a:srgbClr val="073e87"/>
                </a:solidFill>
                <a:latin typeface="Candara"/>
              </a:rPr>
              <a:t>Образец текста</a:t>
            </a:r>
            <a:endParaRPr b="0" lang="ru-RU" sz="2400" spc="-1" strike="noStrike">
              <a:solidFill>
                <a:srgbClr val="073e87"/>
              </a:solidFill>
              <a:latin typeface="Candara"/>
            </a:endParaRPr>
          </a:p>
          <a:p>
            <a:pPr lvl="1" marL="576360" indent="-273960">
              <a:lnSpc>
                <a:spcPct val="100000"/>
              </a:lnSpc>
              <a:spcBef>
                <a:spcPts val="439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200" spc="-1" strike="noStrike">
                <a:solidFill>
                  <a:srgbClr val="073e87"/>
                </a:solidFill>
                <a:latin typeface="Candara"/>
              </a:rPr>
              <a:t>Второй уровень</a:t>
            </a:r>
            <a:endParaRPr b="0" lang="ru-RU" sz="2200" spc="-1" strike="noStrike">
              <a:solidFill>
                <a:srgbClr val="073e87"/>
              </a:solidFill>
              <a:latin typeface="Candara"/>
            </a:endParaRPr>
          </a:p>
          <a:p>
            <a:pPr lvl="2" marL="855720" indent="-228240">
              <a:lnSpc>
                <a:spcPct val="100000"/>
              </a:lnSpc>
              <a:spcBef>
                <a:spcPts val="40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2000" spc="-1" strike="noStrike">
                <a:solidFill>
                  <a:srgbClr val="073e87"/>
                </a:solidFill>
                <a:latin typeface="Candara"/>
              </a:rPr>
              <a:t>Третий уровень</a:t>
            </a:r>
            <a:endParaRPr b="0" lang="ru-RU" sz="2000" spc="-1" strike="noStrike">
              <a:solidFill>
                <a:srgbClr val="073e87"/>
              </a:solidFill>
              <a:latin typeface="Candara"/>
            </a:endParaRPr>
          </a:p>
          <a:p>
            <a:pPr lvl="3" marL="1143000" indent="-228240">
              <a:lnSpc>
                <a:spcPct val="100000"/>
              </a:lnSpc>
              <a:spcBef>
                <a:spcPts val="36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800" spc="-1" strike="noStrike">
                <a:solidFill>
                  <a:srgbClr val="073e87"/>
                </a:solidFill>
                <a:latin typeface="Candara"/>
              </a:rPr>
              <a:t>Четвертый уровень</a:t>
            </a:r>
            <a:endParaRPr b="0" lang="ru-RU" sz="1800" spc="-1" strike="noStrike">
              <a:solidFill>
                <a:srgbClr val="073e87"/>
              </a:solidFill>
              <a:latin typeface="Candara"/>
            </a:endParaRPr>
          </a:p>
          <a:p>
            <a:pPr lvl="4" marL="1463040" indent="-228240">
              <a:lnSpc>
                <a:spcPct val="100000"/>
              </a:lnSpc>
              <a:spcBef>
                <a:spcPts val="320"/>
              </a:spcBef>
              <a:buClr>
                <a:srgbClr val="31b6fd"/>
              </a:buClr>
              <a:buFont typeface="Symbol"/>
              <a:buChar char=""/>
            </a:pPr>
            <a:r>
              <a:rPr b="0" lang="ru-RU" sz="1600" spc="-1" strike="noStrike">
                <a:solidFill>
                  <a:srgbClr val="073e87"/>
                </a:solidFill>
                <a:latin typeface="Candara"/>
              </a:rPr>
              <a:t>Пятый уровень</a:t>
            </a:r>
            <a:endParaRPr b="0" lang="ru-RU" sz="1600" spc="-1" strike="noStrike">
              <a:solidFill>
                <a:srgbClr val="073e87"/>
              </a:solidFill>
              <a:latin typeface="Candar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dt"/>
          </p:nvPr>
        </p:nvSpPr>
        <p:spPr>
          <a:xfrm>
            <a:off x="516384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95C47D54-3AB0-4F0A-8394-CDBD579A4635}" type="datetime">
              <a:rPr b="0" lang="ru-RU" sz="1000" spc="-1" strike="noStrike">
                <a:solidFill>
                  <a:srgbClr val="8b8b8b"/>
                </a:solidFill>
                <a:latin typeface="Candara"/>
              </a:rPr>
              <a:t>29.3.24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ftr"/>
          </p:nvPr>
        </p:nvSpPr>
        <p:spPr>
          <a:xfrm>
            <a:off x="193680" y="6250320"/>
            <a:ext cx="378648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sldNum"/>
          </p:nvPr>
        </p:nvSpPr>
        <p:spPr>
          <a:xfrm>
            <a:off x="3990960" y="6250320"/>
            <a:ext cx="1161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64F97EAA-496C-4817-B92B-04F687307569}" type="slidenum">
              <a:rPr b="0" lang="ru-RU" sz="1000" spc="-1" strike="noStrike">
                <a:solidFill>
                  <a:srgbClr val="8b8b8b"/>
                </a:solidFill>
                <a:latin typeface="Candara"/>
              </a:rPr>
              <a:t>&lt;номер&gt;</a:t>
            </a:fld>
            <a:endParaRPr b="0" lang="ru-RU" sz="1000" spc="-1" strike="noStrike">
              <a:latin typeface="Times New Roman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title"/>
          </p:nvPr>
        </p:nvSpPr>
        <p:spPr>
          <a:xfrm>
            <a:off x="457200" y="338400"/>
            <a:ext cx="8229240" cy="125244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solidFill>
                  <a:srgbClr val="ffffff"/>
                </a:solidFill>
                <a:latin typeface="Candara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ndar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chart" Target="../charts/chart1.xml"/><Relationship Id="rId3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44640"/>
            <a:ext cx="9137880" cy="6857640"/>
          </a:xfrm>
          <a:prstGeom prst="rect">
            <a:avLst/>
          </a:prstGeom>
          <a:ln w="0">
            <a:noFill/>
          </a:ln>
        </p:spPr>
      </p:pic>
      <p:pic>
        <p:nvPicPr>
          <p:cNvPr id="104" name="Picture 2" descr="D:\fasad_shkoly.jpg"/>
          <p:cNvPicPr/>
          <p:nvPr/>
        </p:nvPicPr>
        <p:blipFill>
          <a:blip r:embed="rId2"/>
          <a:stretch/>
        </p:blipFill>
        <p:spPr>
          <a:xfrm>
            <a:off x="4284000" y="1628640"/>
            <a:ext cx="4098600" cy="3347640"/>
          </a:xfrm>
          <a:prstGeom prst="rect">
            <a:avLst/>
          </a:prstGeom>
          <a:ln w="0">
            <a:noFill/>
          </a:ln>
        </p:spPr>
      </p:pic>
      <p:sp>
        <p:nvSpPr>
          <p:cNvPr id="105" name="TextBox 1"/>
          <p:cNvSpPr/>
          <p:nvPr/>
        </p:nvSpPr>
        <p:spPr>
          <a:xfrm>
            <a:off x="701640" y="1772640"/>
            <a:ext cx="3152880" cy="23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МКОУ СОШ с. Суна 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Зуевского района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Кировской области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учитель 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000" spc="-1" strike="noStrike">
                <a:solidFill>
                  <a:srgbClr val="000000"/>
                </a:solidFill>
                <a:latin typeface="Times New Roman"/>
              </a:rPr>
              <a:t>начальных классов</a:t>
            </a:r>
            <a:endParaRPr b="0" lang="ru-RU" sz="20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Лимонова </a:t>
            </a:r>
            <a:endParaRPr b="0" lang="ru-RU" sz="24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Татьяна Геннадьевна</a:t>
            </a:r>
            <a:endParaRPr b="0" lang="ru-RU" sz="2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23" name="TextBox 5"/>
          <p:cNvSpPr/>
          <p:nvPr/>
        </p:nvSpPr>
        <p:spPr>
          <a:xfrm>
            <a:off x="727560" y="1412640"/>
            <a:ext cx="802152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</a:rPr>
              <a:t>Нейрогимнастика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– повышение энергии, 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продуктивности, снижения утомляемости.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Упражнения: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«Круг-квадрат-треугольник-прямоугольник»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«Кулак-ладонь»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«Центр ладони»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«Фоторамка»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«Крестик»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«ОК – два»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25" name="TextBox 5"/>
          <p:cNvSpPr/>
          <p:nvPr/>
        </p:nvSpPr>
        <p:spPr>
          <a:xfrm>
            <a:off x="467640" y="1412640"/>
            <a:ext cx="7848360" cy="47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Преимущества скорочтения: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тренируется память;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повышается мотивация;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возрастает уверенность в своих силах;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развивается концентрация внимания;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ребёнок значительно быстрее справляется с заданием. 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27" name="TextBox 5"/>
          <p:cNvSpPr/>
          <p:nvPr/>
        </p:nvSpPr>
        <p:spPr>
          <a:xfrm>
            <a:off x="1403640" y="1412640"/>
            <a:ext cx="6048360" cy="577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Times New Roman"/>
              </a:rPr>
              <a:t>             </a:t>
            </a:r>
            <a:endParaRPr b="0" lang="ru-RU" sz="3200" spc="-1" strike="noStrike">
              <a:latin typeface="XO Oriel"/>
            </a:endParaRPr>
          </a:p>
        </p:txBody>
      </p:sp>
      <p:sp>
        <p:nvSpPr>
          <p:cNvPr id="128" name="TextBox 1"/>
          <p:cNvSpPr/>
          <p:nvPr/>
        </p:nvSpPr>
        <p:spPr>
          <a:xfrm rot="21030600">
            <a:off x="538560" y="2708640"/>
            <a:ext cx="7776360" cy="76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4400" spc="-1" strike="noStrike">
                <a:solidFill>
                  <a:srgbClr val="000000"/>
                </a:solidFill>
                <a:latin typeface="Times New Roman"/>
              </a:rPr>
              <a:t>СПАСИБО ЗА ВНИМАНИЕ!</a:t>
            </a:r>
            <a:endParaRPr b="0" lang="ru-RU" sz="44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pic>
        <p:nvPicPr>
          <p:cNvPr id="107" name="Picture 2" descr="D:\95570068-1371-4699-8e90-6d90c24b2b58.png"/>
          <p:cNvPicPr/>
          <p:nvPr/>
        </p:nvPicPr>
        <p:blipFill>
          <a:blip r:embed="rId2"/>
          <a:stretch/>
        </p:blipFill>
        <p:spPr>
          <a:xfrm>
            <a:off x="-304920" y="-228600"/>
            <a:ext cx="9753120" cy="7314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09" name="Диаграмма 1"/>
          <p:cNvGraphicFramePr/>
          <p:nvPr/>
        </p:nvGraphicFramePr>
        <p:xfrm>
          <a:off x="1523880" y="1397160"/>
          <a:ext cx="6095520" cy="4063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11" name="TextBox 4"/>
          <p:cNvSpPr/>
          <p:nvPr/>
        </p:nvSpPr>
        <p:spPr>
          <a:xfrm>
            <a:off x="539640" y="1268640"/>
            <a:ext cx="7704360" cy="210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000000"/>
                </a:solidFill>
                <a:latin typeface="Times New Roman"/>
              </a:rPr>
              <a:t>Тема мастер-класса:</a:t>
            </a:r>
            <a:endParaRPr b="0" lang="ru-RU" sz="24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«Скорочтение и развитие памяти – </a:t>
            </a:r>
            <a:endParaRPr b="0" lang="ru-RU" sz="36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c00000"/>
                </a:solidFill>
                <a:latin typeface="Times New Roman"/>
              </a:rPr>
              <a:t>один из путей формирования навыка беглого чтения»</a:t>
            </a:r>
            <a:endParaRPr b="0" lang="ru-RU" sz="36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13" name="TextBox 4"/>
          <p:cNvSpPr/>
          <p:nvPr/>
        </p:nvSpPr>
        <p:spPr>
          <a:xfrm>
            <a:off x="539640" y="1268640"/>
            <a:ext cx="7776360" cy="307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</a:rPr>
              <a:t>Межполушарное взаимодействие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–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это повышение концентрации внимания.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Упражнения: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1. «Зачеркни фигуры»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2. «Закрась стрелки»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3. «Дорисуй фигуры по вертикали»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4. «Найди слова»</a:t>
            </a: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15" name="TextBox 2"/>
          <p:cNvSpPr/>
          <p:nvPr/>
        </p:nvSpPr>
        <p:spPr>
          <a:xfrm>
            <a:off x="683640" y="1340640"/>
            <a:ext cx="756036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</a:rPr>
              <a:t>Зрительная память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– способность узнавания и удерживания в памяти зрительного образа.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Упражнения: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1.«Запомнить картинки и записать».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2.«Игрушки»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17" name="TextBox 1"/>
          <p:cNvSpPr/>
          <p:nvPr/>
        </p:nvSpPr>
        <p:spPr>
          <a:xfrm>
            <a:off x="827640" y="1484640"/>
            <a:ext cx="654660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</a:rPr>
              <a:t>Наглядно-образная память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помогает запомнить образ.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Упражнения: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«Квадраты»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«Точки»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«Геометрические фигуры»</a:t>
            </a: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19" name="TextBox 5"/>
          <p:cNvSpPr/>
          <p:nvPr/>
        </p:nvSpPr>
        <p:spPr>
          <a:xfrm>
            <a:off x="725760" y="1412640"/>
            <a:ext cx="7610760" cy="264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</a:rPr>
              <a:t>Мнемотехника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 – приём, увеличивающий </a:t>
            </a:r>
            <a:endParaRPr b="0" lang="ru-RU" sz="2800" spc="-1" strike="noStrike"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объём памяти путём образования ассоциаций.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Упражнения: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«Метод историй»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«Карточки»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«Римская комната»</a:t>
            </a: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Picture 2" descr="C:\Users\Natali\Desktop\Новая папка\portfolio-studenta-3278.png"/>
          <p:cNvPicPr/>
          <p:nvPr/>
        </p:nvPicPr>
        <p:blipFill>
          <a:blip r:embed="rId1"/>
          <a:stretch/>
        </p:blipFill>
        <p:spPr>
          <a:xfrm>
            <a:off x="5760" y="0"/>
            <a:ext cx="9137880" cy="6857640"/>
          </a:xfrm>
          <a:prstGeom prst="rect">
            <a:avLst/>
          </a:prstGeom>
          <a:ln w="0">
            <a:noFill/>
          </a:ln>
        </p:spPr>
      </p:pic>
      <p:sp>
        <p:nvSpPr>
          <p:cNvPr id="121" name="TextBox 5"/>
          <p:cNvSpPr/>
          <p:nvPr/>
        </p:nvSpPr>
        <p:spPr>
          <a:xfrm>
            <a:off x="816120" y="1412640"/>
            <a:ext cx="7497720" cy="435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Упражнения на </a:t>
            </a:r>
            <a:r>
              <a:rPr b="1" lang="ru-RU" sz="2800" spc="-1" strike="noStrike" u="sng">
                <a:solidFill>
                  <a:srgbClr val="000000"/>
                </a:solidFill>
                <a:uFillTx/>
                <a:latin typeface="Times New Roman"/>
              </a:rPr>
              <a:t>увеличение скорости чтения</a:t>
            </a: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: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Таблицы Шульте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Упражнение «Шторка»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Скороговорки с «Моторчиком»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Упражнение «Стук»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«Догонялки»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Анаграммы.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«Чтение по очереди»</a:t>
            </a:r>
            <a:endParaRPr b="0" lang="ru-RU" sz="2800" spc="-1" strike="noStrike">
              <a:latin typeface="XO Oriel"/>
            </a:endParaRPr>
          </a:p>
          <a:p>
            <a:pPr marL="514440" indent="-51408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</a:rPr>
              <a:t>«Работа по радио»</a:t>
            </a:r>
            <a:endParaRPr b="0" lang="ru-RU" sz="2800" spc="-1" strike="noStrike">
              <a:latin typeface="XO Oriel"/>
            </a:endParaRPr>
          </a:p>
          <a:p>
            <a:pPr>
              <a:lnSpc>
                <a:spcPct val="100000"/>
              </a:lnSpc>
            </a:pPr>
            <a:endParaRPr b="0" lang="ru-RU" sz="2800" spc="-1" strike="noStrike">
              <a:latin typeface="XO Orie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218</TotalTime>
  <Application>Редактор_презентаций/2022.01.0.0$Windows_x86 LibreOffice_project/8540b22890a8058cf39e456f7b05fd56fffd7d2f</Application>
  <AppVersion>15.0000</AppVersion>
  <Words>252</Words>
  <Paragraphs>64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2024-01-25T19:01:03Z</dcterms:created>
  <dc:creator>pc</dc:creator>
  <dc:description/>
  <dc:language>ru-RU</dc:language>
  <cp:lastModifiedBy/>
  <dcterms:modified xsi:type="dcterms:W3CDTF">2024-03-29T09:26:23Z</dcterms:modified>
  <cp:revision>21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12</vt:i4>
  </property>
</Properties>
</file>