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8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BBC0-3055-42BD-ACE4-00B6E69896EC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87AA8-0475-4F6D-8E82-5C2119E0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разработке учебного плана нужно было учесть, что первоклассники</a:t>
            </a:r>
            <a:r>
              <a:rPr lang="ru-RU" baseline="0" dirty="0" smtClean="0"/>
              <a:t> не могут долго выполнять один вид деятельности, а также что за ПК можно находиться не более 15 минут. Поэтому каждый урок включает в себя изучение теоретического материала и практические задания в различных программах, а также логические задания в рабочей тетради.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7AA8-0475-4F6D-8E82-5C2119E0AA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Выстраивание</a:t>
            </a:r>
            <a:r>
              <a:rPr lang="ru-RU" baseline="0" dirty="0" smtClean="0"/>
              <a:t> материала в логическую цепочку. Написание рабочей программы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7AA8-0475-4F6D-8E82-5C2119E0AA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3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того, чтобы детям было интереснее работать с тетрадью,</a:t>
            </a:r>
            <a:r>
              <a:rPr lang="ru-RU" baseline="0" dirty="0" smtClean="0"/>
              <a:t> были введены герои-помощники. А также значки для обозначения заданий в тетради и на компьютере. Теоретическая информация и практическая деятельность на уроке должны дополнять друг друга. Так при изучении темы «Компьютерная мышь», также дается тема «Проводник» и практическая работа заключается в работе мышью в Проводнике. А при изучении темы «Устройства компьютера» параллельно изучаются текстовые редакторы. Практическая работа содержит действия в ТР </a:t>
            </a:r>
            <a:r>
              <a:rPr lang="en-US" baseline="0" dirty="0" smtClean="0"/>
              <a:t>WordPad</a:t>
            </a:r>
            <a:r>
              <a:rPr lang="ru-RU" baseline="0" dirty="0" smtClean="0"/>
              <a:t>, детям необходимо ввести основные устройства компьютера и сохранить текст под именем «Устройства компьютера». Таким образом, теоретический материал дополняет практическую деятельность первоклассников.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7AA8-0475-4F6D-8E82-5C2119E0AA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1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видео зарядки</a:t>
            </a:r>
            <a:r>
              <a:rPr lang="ru-RU" baseline="0" dirty="0" smtClean="0"/>
              <a:t> для рук.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7AA8-0475-4F6D-8E82-5C2119E0AA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3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7AA8-0475-4F6D-8E82-5C2119E0AA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4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7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47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9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40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9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6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1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5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8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4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1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2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13D4-9E1A-4DB0-AE1B-7C532757C41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4E9F64-BDC0-4335-9AC6-4101DC4F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D6E6D-AEDF-40B0-8381-21CF5282FB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ИКТ-компетентности первоклассников в рамках внеурочной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6DCE15-68D5-45AE-8DC8-3FFDDF7112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Стрелкова Анастасия Валентиновна, учитель информатики 1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9137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течение года было несколько итоговых работ в виде проектов: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29493"/>
          </a:xfrm>
        </p:spPr>
        <p:txBody>
          <a:bodyPr>
            <a:normAutofit/>
          </a:bodyPr>
          <a:lstStyle/>
          <a:p>
            <a:r>
              <a:rPr lang="ru-RU" sz="2800" dirty="0"/>
              <a:t>«Флаг Кировской области», «Герб моей семьи» в </a:t>
            </a:r>
            <a:r>
              <a:rPr lang="en-US" sz="2800" dirty="0"/>
              <a:t>Paint</a:t>
            </a:r>
            <a:endParaRPr lang="ru-RU" sz="2800" dirty="0"/>
          </a:p>
          <a:p>
            <a:r>
              <a:rPr lang="ru-RU" sz="2800" dirty="0"/>
              <a:t>«Новогодняя открытка», «Поздравление для Деда Мороза» в ТР</a:t>
            </a:r>
            <a:r>
              <a:rPr lang="en-US" sz="2800" dirty="0"/>
              <a:t> Word </a:t>
            </a:r>
            <a:r>
              <a:rPr lang="ru-RU" sz="2800" dirty="0"/>
              <a:t>и ГР </a:t>
            </a:r>
            <a:r>
              <a:rPr lang="en-US" sz="2800" dirty="0"/>
              <a:t>Paint</a:t>
            </a:r>
          </a:p>
          <a:p>
            <a:r>
              <a:rPr lang="ru-RU" sz="2800" dirty="0" smtClean="0"/>
              <a:t>«Творческая </a:t>
            </a:r>
            <a:r>
              <a:rPr lang="ru-RU" sz="2800" dirty="0"/>
              <a:t>работа – создание презентации на тему по выбору</a:t>
            </a:r>
            <a:r>
              <a:rPr lang="en-US" sz="2800" dirty="0"/>
              <a:t> </a:t>
            </a:r>
            <a:r>
              <a:rPr lang="ru-RU" sz="2800" dirty="0"/>
              <a:t>учащихся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0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Открытка к Новому году</a:t>
            </a:r>
            <a:endParaRPr lang="ru-RU" dirty="0"/>
          </a:p>
        </p:txBody>
      </p:sp>
      <p:pic>
        <p:nvPicPr>
          <p:cNvPr id="5" name="Объект 3" descr="поздравление.docx - Wor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t="30994" r="36209" b="10467"/>
          <a:stretch/>
        </p:blipFill>
        <p:spPr>
          <a:xfrm>
            <a:off x="0" y="2141160"/>
            <a:ext cx="3821877" cy="4716840"/>
          </a:xfrm>
        </p:spPr>
      </p:pic>
      <p:pic>
        <p:nvPicPr>
          <p:cNvPr id="6" name="Объект 3" descr="поздравление.docx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2" t="31895" r="34269" b="15270"/>
          <a:stretch/>
        </p:blipFill>
        <p:spPr>
          <a:xfrm>
            <a:off x="3758592" y="2407422"/>
            <a:ext cx="4526439" cy="4450578"/>
          </a:xfrm>
          <a:prstGeom prst="rect">
            <a:avLst/>
          </a:prstGeom>
        </p:spPr>
      </p:pic>
      <p:pic>
        <p:nvPicPr>
          <p:cNvPr id="7" name="Объект 3" descr="поздравления.docx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t="31156" r="33973" b="9741"/>
          <a:stretch/>
        </p:blipFill>
        <p:spPr>
          <a:xfrm>
            <a:off x="8324648" y="2616277"/>
            <a:ext cx="3970254" cy="4253844"/>
          </a:xfrm>
          <a:prstGeom prst="rect">
            <a:avLst/>
          </a:prstGeom>
        </p:spPr>
      </p:pic>
      <p:pic>
        <p:nvPicPr>
          <p:cNvPr id="8" name="Объект 3" descr="поздравления.docx - Wor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2" t="25027" r="33973" b="24188"/>
          <a:stretch/>
        </p:blipFill>
        <p:spPr>
          <a:xfrm>
            <a:off x="8210459" y="414780"/>
            <a:ext cx="4111760" cy="4005574"/>
          </a:xfrm>
          <a:prstGeom prst="rect">
            <a:avLst/>
          </a:prstGeom>
        </p:spPr>
      </p:pic>
      <p:pic>
        <p:nvPicPr>
          <p:cNvPr id="9" name="Объект 3" descr="поздравление.docx - Wor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6" t="30994" r="40411" b="24275"/>
          <a:stretch/>
        </p:blipFill>
        <p:spPr>
          <a:xfrm>
            <a:off x="-30399" y="130460"/>
            <a:ext cx="3973188" cy="4289893"/>
          </a:xfrm>
          <a:prstGeom prst="rect">
            <a:avLst/>
          </a:prstGeom>
        </p:spPr>
      </p:pic>
      <p:pic>
        <p:nvPicPr>
          <p:cNvPr id="10" name="Объект 3" descr="Поздравление.docx - Wor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1" t="30994" r="33300" b="9566"/>
          <a:stretch/>
        </p:blipFill>
        <p:spPr>
          <a:xfrm>
            <a:off x="3861494" y="-1"/>
            <a:ext cx="3965612" cy="42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352" y="341306"/>
            <a:ext cx="8911687" cy="1280890"/>
          </a:xfrm>
        </p:spPr>
        <p:txBody>
          <a:bodyPr/>
          <a:lstStyle/>
          <a:p>
            <a:r>
              <a:rPr lang="ru-RU" dirty="0" smtClean="0"/>
              <a:t>Чему научились первоклассники: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726" y="1150070"/>
            <a:ext cx="9807787" cy="4761152"/>
          </a:xfrm>
        </p:spPr>
        <p:txBody>
          <a:bodyPr>
            <a:noAutofit/>
          </a:bodyPr>
          <a:lstStyle/>
          <a:p>
            <a:r>
              <a:rPr lang="ru-RU" sz="2400" dirty="0"/>
              <a:t>Работа с мышью и клавиатурой</a:t>
            </a:r>
          </a:p>
          <a:p>
            <a:r>
              <a:rPr lang="ru-RU" sz="2400" dirty="0" smtClean="0"/>
              <a:t>Работа с Проводником (сохранять, открывать и вставлять файлы)</a:t>
            </a:r>
          </a:p>
          <a:p>
            <a:r>
              <a:rPr lang="ru-RU" sz="2400" dirty="0" smtClean="0"/>
              <a:t>Работа в программах </a:t>
            </a:r>
            <a:r>
              <a:rPr lang="ru-RU" sz="2400" dirty="0"/>
              <a:t>Калькулятор, Блокнот, </a:t>
            </a:r>
            <a:r>
              <a:rPr lang="en-US" sz="2400" dirty="0" smtClean="0"/>
              <a:t>WordPad</a:t>
            </a:r>
            <a:r>
              <a:rPr lang="ru-RU" sz="2400" dirty="0" smtClean="0"/>
              <a:t> (основные функции)</a:t>
            </a:r>
            <a:endParaRPr lang="en-US" sz="2400" dirty="0"/>
          </a:p>
          <a:p>
            <a:r>
              <a:rPr lang="ru-RU" sz="2400" dirty="0" smtClean="0"/>
              <a:t>Рисовать и редактировать изображения в ГР </a:t>
            </a:r>
            <a:r>
              <a:rPr lang="en-US" sz="2400" dirty="0" smtClean="0"/>
              <a:t>Paint</a:t>
            </a:r>
            <a:endParaRPr lang="en-US" sz="2400" dirty="0"/>
          </a:p>
          <a:p>
            <a:r>
              <a:rPr lang="ru-RU" sz="2400" dirty="0" smtClean="0"/>
              <a:t>Создавать, редактировать, форматировать и сохранять тексты в ТР </a:t>
            </a:r>
            <a:r>
              <a:rPr lang="en-US" sz="2400" dirty="0" smtClean="0"/>
              <a:t>Word</a:t>
            </a:r>
            <a:r>
              <a:rPr lang="ru-RU" sz="2400" dirty="0" smtClean="0"/>
              <a:t>, вставлять изображения в текст</a:t>
            </a:r>
            <a:endParaRPr lang="en-US" sz="2400" dirty="0"/>
          </a:p>
          <a:p>
            <a:r>
              <a:rPr lang="ru-RU" sz="2400" dirty="0" smtClean="0"/>
              <a:t>Создавать, </a:t>
            </a:r>
            <a:r>
              <a:rPr lang="ru-RU" sz="2400" dirty="0"/>
              <a:t>редактировать, </a:t>
            </a:r>
            <a:r>
              <a:rPr lang="ru-RU" sz="2400" dirty="0" smtClean="0"/>
              <a:t>форматировать и сохранять презентации в </a:t>
            </a:r>
            <a:r>
              <a:rPr lang="en-US" sz="2400" dirty="0" smtClean="0"/>
              <a:t>PowerPoint</a:t>
            </a:r>
            <a:r>
              <a:rPr lang="ru-RU" sz="2400" dirty="0" smtClean="0"/>
              <a:t>, создавать и вставлять изображения в презентацию, выбирать дизайн, переходы и анимацию, запускать показ слайдов</a:t>
            </a:r>
          </a:p>
          <a:p>
            <a:r>
              <a:rPr lang="ru-RU" sz="2400" dirty="0" smtClean="0"/>
              <a:t>Узнали основы теории </a:t>
            </a:r>
            <a:r>
              <a:rPr lang="ru-RU" sz="2400" dirty="0" smtClean="0"/>
              <a:t>логики и </a:t>
            </a:r>
            <a:r>
              <a:rPr lang="ru-RU" sz="2400" dirty="0" err="1" smtClean="0"/>
              <a:t>алгоритмики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28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возникли сложности: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Не все дети умеют читать и писать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Управление мышью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Сохранение документа в нужную папку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Поиск файла на компьютере</a:t>
            </a:r>
          </a:p>
          <a:p>
            <a:pPr>
              <a:lnSpc>
                <a:spcPct val="150000"/>
              </a:lnSpc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72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80008"/>
            <a:ext cx="9222574" cy="4572616"/>
          </a:xfrm>
        </p:spPr>
        <p:txBody>
          <a:bodyPr>
            <a:noAutofit/>
          </a:bodyPr>
          <a:lstStyle/>
          <a:p>
            <a:r>
              <a:rPr lang="ru-RU" sz="2400" dirty="0"/>
              <a:t>Часто родители жалуются, что в начальных классах задают выполнять проекты. При этом дети еще не умеют обращаться с компьютером. Поэтому работу приходится выполнять маме и папе.</a:t>
            </a:r>
          </a:p>
          <a:p>
            <a:r>
              <a:rPr lang="ru-RU" sz="2400" dirty="0" smtClean="0"/>
              <a:t>После изучения этого курса </a:t>
            </a:r>
            <a:r>
              <a:rPr lang="ru-RU" sz="2400" dirty="0" smtClean="0"/>
              <a:t>ученики 1-2х классов </a:t>
            </a:r>
            <a:r>
              <a:rPr lang="ru-RU" sz="2400" dirty="0" smtClean="0"/>
              <a:t>научились базовым основам работы с компьютером, а также изучили базовые понятия науки «Информатика».</a:t>
            </a:r>
          </a:p>
          <a:p>
            <a:r>
              <a:rPr lang="ru-RU" sz="2400" dirty="0" smtClean="0"/>
              <a:t>Дети смогут самостоятельно работать на компьютере, рисовать, создавать текстовые документы (например, рефераты, проекты и т.д.), выполнять презентации (например, для защиты проекта) и при желании углублять знания в области информатики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2801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Ссылка на рабочую программу:</a:t>
            </a:r>
          </a:p>
          <a:p>
            <a:r>
              <a:rPr lang="en-US" dirty="0"/>
              <a:t>https://infourok.ru/rabochaya-programma-yunyj-programmist-1-klass-6587042.html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7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Современный образованный человек (в том числе выпускник) должен уметь свободно владеть компьютером. Этот навык необходимо начинать формировать уже в начальной школе. В качестве эксперимента были созданы группы первоклассников для формирования ИКТ-грамотности в рамках внеурочной 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16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2E44D-ACA0-4D15-899E-B9DF9BD8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CD126-6AE3-4A9D-8CFC-E072BE871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Формирование </a:t>
            </a:r>
            <a:r>
              <a:rPr lang="ru-RU" sz="3200" dirty="0"/>
              <a:t>у </a:t>
            </a:r>
            <a:r>
              <a:rPr lang="ru-RU" sz="3200" dirty="0" smtClean="0"/>
              <a:t>первоклассников и второклассников </a:t>
            </a:r>
            <a:r>
              <a:rPr lang="ru-RU" sz="3200" dirty="0" smtClean="0"/>
              <a:t>базовых навыков </a:t>
            </a:r>
            <a:r>
              <a:rPr lang="ru-RU" sz="3200" dirty="0"/>
              <a:t>работы с компьютером</a:t>
            </a:r>
          </a:p>
          <a:p>
            <a:r>
              <a:rPr lang="ru-RU" sz="3200" dirty="0"/>
              <a:t>Развитие логического мышления детей</a:t>
            </a:r>
          </a:p>
          <a:p>
            <a:r>
              <a:rPr lang="ru-RU" sz="3200" dirty="0" smtClean="0"/>
              <a:t>Изучение основ </a:t>
            </a:r>
            <a:r>
              <a:rPr lang="ru-RU" sz="3200" dirty="0"/>
              <a:t>теории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28095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0ECB8-0213-4E7D-B730-EE4E0609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15408-61D2-4B02-B343-276235DFA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Создать комфортные условия для изучения предмета </a:t>
            </a:r>
            <a:r>
              <a:rPr lang="ru-RU" sz="2800" dirty="0" smtClean="0"/>
              <a:t>«Информатика»</a:t>
            </a:r>
          </a:p>
          <a:p>
            <a:r>
              <a:rPr lang="ru-RU" sz="2800" dirty="0" smtClean="0"/>
              <a:t>Подготовить теоретические и практические материалы согласно возрасту учащихся</a:t>
            </a:r>
          </a:p>
          <a:p>
            <a:r>
              <a:rPr lang="ru-RU" sz="2800" dirty="0" smtClean="0"/>
              <a:t>Разработать рабочие тетради для обучения первоклассников с учетом возрастных особенностей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66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CDC4B-EFFA-45C1-AD73-39D0F456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3" y="252918"/>
            <a:ext cx="8911687" cy="1280890"/>
          </a:xfrm>
        </p:spPr>
        <p:txBody>
          <a:bodyPr/>
          <a:lstStyle/>
          <a:p>
            <a:r>
              <a:rPr lang="ru-RU" dirty="0" smtClean="0"/>
              <a:t>Разработка учебного плана и рабочей программы. Теория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FB9E7-E776-4374-BC3D-02645145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3" y="1919335"/>
            <a:ext cx="8911687" cy="4771175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Основные компоненты компьютера</a:t>
            </a:r>
          </a:p>
          <a:p>
            <a:r>
              <a:rPr lang="ru-RU" sz="3200" dirty="0" smtClean="0"/>
              <a:t>Файловая система</a:t>
            </a:r>
          </a:p>
          <a:p>
            <a:r>
              <a:rPr lang="ru-RU" sz="3200" dirty="0" smtClean="0"/>
              <a:t>Устройства хранения информации</a:t>
            </a:r>
          </a:p>
          <a:p>
            <a:r>
              <a:rPr lang="ru-RU" sz="3200" dirty="0" smtClean="0"/>
              <a:t>Кодирование информации</a:t>
            </a:r>
          </a:p>
          <a:p>
            <a:r>
              <a:rPr lang="ru-RU" sz="3200" dirty="0" smtClean="0"/>
              <a:t>Информация</a:t>
            </a:r>
          </a:p>
          <a:p>
            <a:r>
              <a:rPr lang="ru-RU" sz="3200" dirty="0" smtClean="0"/>
              <a:t>Элементы логики</a:t>
            </a:r>
          </a:p>
        </p:txBody>
      </p:sp>
    </p:spTree>
    <p:extLst>
      <p:ext uri="{BB962C8B-B14F-4D97-AF65-F5344CB8AC3E}">
        <p14:creationId xmlns:p14="http://schemas.microsoft.com/office/powerpoint/2010/main" val="14458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CDC4B-EFFA-45C1-AD73-39D0F456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3" y="252918"/>
            <a:ext cx="8911687" cy="1280890"/>
          </a:xfrm>
        </p:spPr>
        <p:txBody>
          <a:bodyPr/>
          <a:lstStyle/>
          <a:p>
            <a:r>
              <a:rPr lang="ru-RU" dirty="0" smtClean="0"/>
              <a:t>Разработка учебного плана и рабочей программы. Практика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FB9E7-E776-4374-BC3D-02645145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3" y="1982709"/>
            <a:ext cx="8911687" cy="47078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Стандартные программы Проводник, Калькулятор, Блокнот, </a:t>
            </a:r>
            <a:r>
              <a:rPr lang="en-US" sz="3200" dirty="0" smtClean="0"/>
              <a:t>WordPad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Графические редакторы </a:t>
            </a:r>
            <a:r>
              <a:rPr lang="en-US" sz="3200" dirty="0" smtClean="0"/>
              <a:t>Paint, </a:t>
            </a:r>
            <a:r>
              <a:rPr lang="en-US" sz="3200" dirty="0" err="1" smtClean="0"/>
              <a:t>TuxPaint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Текстовый процессор </a:t>
            </a:r>
            <a:r>
              <a:rPr lang="en-US" sz="3200" dirty="0" smtClean="0"/>
              <a:t>Word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Редактор презентаций </a:t>
            </a:r>
            <a:r>
              <a:rPr lang="en-US" sz="3200" dirty="0" smtClean="0"/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36649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тетрадей по информатике для начальных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28800"/>
            <a:ext cx="8915400" cy="4876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Рассмотренные мною рабочие тетради содержат большую логическую часть, но в них почти нет практики на компьютере.</a:t>
            </a:r>
          </a:p>
          <a:p>
            <a:pPr marL="0" indent="0">
              <a:buNone/>
            </a:pPr>
            <a:r>
              <a:rPr lang="ru-RU" sz="2000" dirty="0" smtClean="0"/>
              <a:t>Мне хотелось включить в изучение информатики практические задания в стандартных программах и </a:t>
            </a:r>
            <a:r>
              <a:rPr lang="en-US" sz="2000" dirty="0" smtClean="0"/>
              <a:t>MS Office</a:t>
            </a:r>
            <a:r>
              <a:rPr lang="ru-RU" sz="2000" dirty="0" smtClean="0"/>
              <a:t>, чтобы дети без помощи родителей могли:</a:t>
            </a:r>
          </a:p>
          <a:p>
            <a:r>
              <a:rPr lang="ru-RU" sz="2000" dirty="0" smtClean="0"/>
              <a:t>Включать и выключать компьютер</a:t>
            </a:r>
          </a:p>
          <a:p>
            <a:r>
              <a:rPr lang="ru-RU" sz="2000" dirty="0" smtClean="0"/>
              <a:t>Уметь пользоваться мышью и клавиатурой</a:t>
            </a:r>
          </a:p>
          <a:p>
            <a:r>
              <a:rPr lang="ru-RU" sz="2000" dirty="0" smtClean="0"/>
              <a:t>Находить и запускать нужную программу</a:t>
            </a:r>
          </a:p>
          <a:p>
            <a:r>
              <a:rPr lang="ru-RU" sz="2000" dirty="0" smtClean="0"/>
              <a:t>Создавать рисунки на компьютере</a:t>
            </a:r>
          </a:p>
          <a:p>
            <a:r>
              <a:rPr lang="ru-RU" sz="2000" dirty="0" smtClean="0"/>
              <a:t>Создавать простую презентацию</a:t>
            </a:r>
          </a:p>
          <a:p>
            <a:r>
              <a:rPr lang="ru-RU" sz="2000" dirty="0" smtClean="0"/>
              <a:t>Создавать текстовый документ с простым оформлением </a:t>
            </a:r>
          </a:p>
        </p:txBody>
      </p:sp>
    </p:spTree>
    <p:extLst>
      <p:ext uri="{BB962C8B-B14F-4D97-AF65-F5344CB8AC3E}">
        <p14:creationId xmlns:p14="http://schemas.microsoft.com/office/powerpoint/2010/main" val="19119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рабочей тетради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8" y="1590392"/>
            <a:ext cx="3494513" cy="49823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28" y="1590392"/>
            <a:ext cx="3430428" cy="4982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03" y="1590392"/>
            <a:ext cx="3249479" cy="49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34" y="233265"/>
            <a:ext cx="4735324" cy="1978090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деятельности первоклассников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534" y="2864828"/>
            <a:ext cx="9854079" cy="38345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двух </a:t>
            </a:r>
            <a:r>
              <a:rPr lang="ru-RU" sz="2400" dirty="0" smtClean="0"/>
              <a:t>кабинете </a:t>
            </a:r>
            <a:r>
              <a:rPr lang="ru-RU" sz="2400" dirty="0" smtClean="0"/>
              <a:t>информатики </a:t>
            </a:r>
            <a:br>
              <a:rPr lang="ru-RU" sz="2400" dirty="0" smtClean="0"/>
            </a:br>
            <a:r>
              <a:rPr lang="ru-RU" sz="2400" dirty="0" smtClean="0"/>
              <a:t>расположено </a:t>
            </a:r>
            <a:r>
              <a:rPr lang="ru-RU" sz="2400" dirty="0" smtClean="0"/>
              <a:t>14</a:t>
            </a:r>
            <a:r>
              <a:rPr lang="ru-RU" sz="2400" dirty="0" smtClean="0"/>
              <a:t> </a:t>
            </a:r>
            <a:r>
              <a:rPr lang="ru-RU" sz="2400" dirty="0" smtClean="0"/>
              <a:t>компьютеров. </a:t>
            </a:r>
            <a:br>
              <a:rPr lang="ru-RU" sz="2400" dirty="0" smtClean="0"/>
            </a:br>
            <a:r>
              <a:rPr lang="ru-RU" sz="2400" dirty="0" smtClean="0"/>
              <a:t>В классах от </a:t>
            </a:r>
            <a:r>
              <a:rPr lang="ru-RU" sz="2400" dirty="0" smtClean="0"/>
              <a:t>18</a:t>
            </a:r>
            <a:r>
              <a:rPr lang="ru-RU" sz="2400" dirty="0" smtClean="0"/>
              <a:t> </a:t>
            </a:r>
            <a:r>
              <a:rPr lang="ru-RU" sz="2400" dirty="0" smtClean="0"/>
              <a:t>до </a:t>
            </a:r>
            <a:r>
              <a:rPr lang="ru-RU" sz="2400" dirty="0" smtClean="0"/>
              <a:t>24 </a:t>
            </a:r>
            <a:r>
              <a:rPr lang="ru-RU" sz="2400" dirty="0" smtClean="0"/>
              <a:t>человек. </a:t>
            </a:r>
            <a:br>
              <a:rPr lang="ru-RU" sz="2400" dirty="0" smtClean="0"/>
            </a:br>
            <a:r>
              <a:rPr lang="ru-RU" sz="2400" dirty="0" smtClean="0"/>
              <a:t>Таким образом, дети сидят по 1-2 человека за компьютером. Продолжительность – </a:t>
            </a:r>
            <a:r>
              <a:rPr lang="ru-RU" sz="2400" dirty="0" smtClean="0"/>
              <a:t>1 урок.</a:t>
            </a:r>
            <a:endParaRPr lang="ru-RU" sz="2400" dirty="0" smtClean="0"/>
          </a:p>
          <a:p>
            <a:r>
              <a:rPr lang="ru-RU" sz="2400" dirty="0" smtClean="0"/>
              <a:t>В середине урока </a:t>
            </a:r>
            <a:r>
              <a:rPr lang="ru-RU" sz="2400" dirty="0" smtClean="0"/>
              <a:t>дети делают зарядку для рук, ног и глаз. </a:t>
            </a:r>
          </a:p>
        </p:txBody>
      </p:sp>
      <p:pic>
        <p:nvPicPr>
          <p:cNvPr id="7" name="Рисунок 6" descr="ugqLroBFicE.jpg (2560×1920) — Яндекс Браузер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9101" r="15510" b="20466"/>
          <a:stretch/>
        </p:blipFill>
        <p:spPr>
          <a:xfrm>
            <a:off x="7249886" y="1"/>
            <a:ext cx="4942114" cy="28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618</TotalTime>
  <Words>692</Words>
  <Application>Microsoft Office PowerPoint</Application>
  <PresentationFormat>Широкоэкранный</PresentationFormat>
  <Paragraphs>71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Легкий дым</vt:lpstr>
      <vt:lpstr>Формирование ИКТ-компетентности первоклассников в рамках внеурочной деятельности</vt:lpstr>
      <vt:lpstr>Актуальность</vt:lpstr>
      <vt:lpstr>Цель:</vt:lpstr>
      <vt:lpstr>Задачи:</vt:lpstr>
      <vt:lpstr>Разработка учебного плана и рабочей программы. Теория</vt:lpstr>
      <vt:lpstr>Разработка учебного плана и рабочей программы. Практика</vt:lpstr>
      <vt:lpstr>Исследование тетрадей по информатике для начальных классов</vt:lpstr>
      <vt:lpstr>Разработка рабочей тетради</vt:lpstr>
      <vt:lpstr>Организация деятельности первоклассников</vt:lpstr>
      <vt:lpstr>В течение года было несколько итоговых работ в виде проектов: </vt:lpstr>
      <vt:lpstr>Открытка к Новому году</vt:lpstr>
      <vt:lpstr>Чему научились первоклассники:</vt:lpstr>
      <vt:lpstr>Какие возникли сложности: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ИКТ-компетентности первоклассников в рамках внеурочной деятельности</dc:title>
  <dc:creator>Student 10</dc:creator>
  <cp:lastModifiedBy>Кабинет 35</cp:lastModifiedBy>
  <cp:revision>30</cp:revision>
  <dcterms:created xsi:type="dcterms:W3CDTF">2023-03-15T08:48:08Z</dcterms:created>
  <dcterms:modified xsi:type="dcterms:W3CDTF">2024-04-25T15:29:09Z</dcterms:modified>
</cp:coreProperties>
</file>