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7"/>
  </p:notesMasterIdLst>
  <p:sldIdLst>
    <p:sldId id="347" r:id="rId2"/>
    <p:sldId id="350" r:id="rId3"/>
    <p:sldId id="348" r:id="rId4"/>
    <p:sldId id="259" r:id="rId5"/>
    <p:sldId id="351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72" r:id="rId25"/>
    <p:sldId id="285" r:id="rId26"/>
    <p:sldId id="286" r:id="rId27"/>
    <p:sldId id="289" r:id="rId28"/>
    <p:sldId id="290" r:id="rId29"/>
    <p:sldId id="291" r:id="rId30"/>
    <p:sldId id="292" r:id="rId31"/>
    <p:sldId id="293" r:id="rId32"/>
    <p:sldId id="294" r:id="rId33"/>
    <p:sldId id="296" r:id="rId34"/>
    <p:sldId id="298" r:id="rId35"/>
    <p:sldId id="300" r:id="rId36"/>
    <p:sldId id="301" r:id="rId37"/>
    <p:sldId id="302" r:id="rId38"/>
    <p:sldId id="304" r:id="rId39"/>
    <p:sldId id="307" r:id="rId40"/>
    <p:sldId id="309" r:id="rId41"/>
    <p:sldId id="312" r:id="rId42"/>
    <p:sldId id="354" r:id="rId43"/>
    <p:sldId id="313" r:id="rId44"/>
    <p:sldId id="315" r:id="rId45"/>
    <p:sldId id="330" r:id="rId46"/>
    <p:sldId id="319" r:id="rId47"/>
    <p:sldId id="321" r:id="rId48"/>
    <p:sldId id="322" r:id="rId49"/>
    <p:sldId id="323" r:id="rId50"/>
    <p:sldId id="324" r:id="rId51"/>
    <p:sldId id="325" r:id="rId52"/>
    <p:sldId id="331" r:id="rId53"/>
    <p:sldId id="326" r:id="rId54"/>
    <p:sldId id="327" r:id="rId55"/>
    <p:sldId id="328" r:id="rId56"/>
    <p:sldId id="336" r:id="rId57"/>
    <p:sldId id="343" r:id="rId58"/>
    <p:sldId id="340" r:id="rId59"/>
    <p:sldId id="333" r:id="rId60"/>
    <p:sldId id="332" r:id="rId61"/>
    <p:sldId id="329" r:id="rId62"/>
    <p:sldId id="320" r:id="rId63"/>
    <p:sldId id="349" r:id="rId64"/>
    <p:sldId id="353" r:id="rId65"/>
    <p:sldId id="344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157" d="100"/>
          <a:sy n="157" d="100"/>
        </p:scale>
        <p:origin x="1936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начале проекта (20 человек)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уровень ниже среднего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0.60000000000000064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1-4979-BCD6-CA3AE2A6A7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завершению проекта (20 человек)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уровень ниже среднего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0.5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31-4979-BCD6-CA3AE2A6A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055040"/>
        <c:axId val="114056576"/>
      </c:barChart>
      <c:catAx>
        <c:axId val="11405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4056576"/>
        <c:crosses val="autoZero"/>
        <c:auto val="1"/>
        <c:lblAlgn val="ctr"/>
        <c:lblOffset val="100"/>
        <c:noMultiLvlLbl val="0"/>
      </c:catAx>
      <c:valAx>
        <c:axId val="114056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405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82637422295037"/>
          <c:y val="0.31109796209603036"/>
          <c:w val="0.28017362577705007"/>
          <c:h val="0.3112791814183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CAA05-A38C-41EF-A9F7-1C46D99B0D8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11E44-485A-4439-A157-2B4A5E2E6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4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1E44-485A-4439-A157-2B4A5E2E6A5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58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9C15-580D-495E-ABCD-8A86FE16B77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10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6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1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6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18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5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7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0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4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6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0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5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26" Type="http://schemas.openxmlformats.org/officeDocument/2006/relationships/image" Target="../media/image38.jpeg"/><Relationship Id="rId3" Type="http://schemas.openxmlformats.org/officeDocument/2006/relationships/image" Target="../media/image15.jpeg"/><Relationship Id="rId21" Type="http://schemas.openxmlformats.org/officeDocument/2006/relationships/image" Target="../media/image33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5" Type="http://schemas.openxmlformats.org/officeDocument/2006/relationships/image" Target="../media/image37.jpeg"/><Relationship Id="rId2" Type="http://schemas.openxmlformats.org/officeDocument/2006/relationships/image" Target="../media/image1.jpeg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24" Type="http://schemas.openxmlformats.org/officeDocument/2006/relationships/image" Target="../media/image36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23" Type="http://schemas.openxmlformats.org/officeDocument/2006/relationships/image" Target="../media/image35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Relationship Id="rId22" Type="http://schemas.openxmlformats.org/officeDocument/2006/relationships/image" Target="../media/image34.jpeg"/><Relationship Id="rId27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9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7.jpeg"/><Relationship Id="rId4" Type="http://schemas.openxmlformats.org/officeDocument/2006/relationships/image" Target="../media/image15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7" Type="http://schemas.openxmlformats.org/officeDocument/2006/relationships/image" Target="../media/image1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1.jpeg"/><Relationship Id="rId5" Type="http://schemas.openxmlformats.org/officeDocument/2006/relationships/image" Target="../media/image160.jpeg"/><Relationship Id="rId4" Type="http://schemas.openxmlformats.org/officeDocument/2006/relationships/image" Target="../media/image15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8.jpeg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2.jpeg"/><Relationship Id="rId5" Type="http://schemas.openxmlformats.org/officeDocument/2006/relationships/image" Target="../media/image171.jpeg"/><Relationship Id="rId4" Type="http://schemas.openxmlformats.org/officeDocument/2006/relationships/image" Target="../media/image17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4625"/>
            <a:ext cx="8136904" cy="144015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Муниципальное казенное дошкольное образовательное учреждение детский сад общеразвивающего вида «Теремок» г. Орлов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352928" cy="4680520"/>
          </a:xfrm>
        </p:spPr>
        <p:txBody>
          <a:bodyPr>
            <a:normAutofit fontScale="55000" lnSpcReduction="20000"/>
          </a:bodyPr>
          <a:lstStyle/>
          <a:p>
            <a:r>
              <a:rPr lang="ru-RU" sz="7700" b="1" dirty="0" smtClean="0">
                <a:solidFill>
                  <a:srgbClr val="FF0000"/>
                </a:solidFill>
              </a:rPr>
              <a:t>«</a:t>
            </a:r>
            <a:r>
              <a:rPr lang="ru-RU" sz="7700" b="1" dirty="0" smtClean="0">
                <a:solidFill>
                  <a:srgbClr val="FF0000"/>
                </a:solidFill>
                <a:cs typeface="Aharoni" pitchFamily="2" charset="-79"/>
              </a:rPr>
              <a:t>Роднички родного края»</a:t>
            </a:r>
            <a:endParaRPr lang="ru-RU" sz="7700" dirty="0" smtClean="0">
              <a:solidFill>
                <a:srgbClr val="FF0000"/>
              </a:solidFill>
              <a:cs typeface="Aharoni" pitchFamily="2" charset="-79"/>
            </a:endParaRPr>
          </a:p>
          <a:p>
            <a:endParaRPr lang="ru-RU" sz="3600" b="1" dirty="0" smtClean="0">
              <a:solidFill>
                <a:srgbClr val="0070C0"/>
              </a:solidFill>
              <a:cs typeface="Aharoni" pitchFamily="2" charset="-79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cs typeface="Aharoni" pitchFamily="2" charset="-79"/>
              </a:rPr>
              <a:t>Проект по духовно- нравственному </a:t>
            </a:r>
          </a:p>
          <a:p>
            <a:r>
              <a:rPr lang="ru-RU" sz="3600" b="1" dirty="0" smtClean="0">
                <a:solidFill>
                  <a:srgbClr val="0070C0"/>
                </a:solidFill>
                <a:cs typeface="Aharoni" pitchFamily="2" charset="-79"/>
              </a:rPr>
              <a:t>и патриотическому воспитанию </a:t>
            </a:r>
            <a:endParaRPr lang="ru-RU" sz="3600" dirty="0" smtClean="0">
              <a:solidFill>
                <a:srgbClr val="0070C0"/>
              </a:solidFill>
              <a:cs typeface="Aharoni" pitchFamily="2" charset="-79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cs typeface="Aharoni" pitchFamily="2" charset="-79"/>
              </a:rPr>
              <a:t>детей старшего дошкольного возраста </a:t>
            </a:r>
          </a:p>
          <a:p>
            <a:endParaRPr lang="ru-RU" sz="3500" dirty="0" smtClean="0">
              <a:solidFill>
                <a:srgbClr val="0070C0"/>
              </a:solidFill>
              <a:cs typeface="Aharoni" pitchFamily="2" charset="-79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500" b="1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5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Вид </a:t>
            </a:r>
            <a:r>
              <a:rPr lang="ru-RU" sz="35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проекта:</a:t>
            </a:r>
            <a:r>
              <a:rPr lang="ru-RU" sz="3500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 познавательный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5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Сроки реализации: </a:t>
            </a:r>
            <a:r>
              <a:rPr lang="ru-RU" sz="3500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 долгосрочный - 2 года. </a:t>
            </a:r>
          </a:p>
          <a:p>
            <a:pPr algn="r"/>
            <a:endParaRPr lang="ru-RU" sz="35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haroni" pitchFamily="2" charset="-79"/>
            </a:endParaRPr>
          </a:p>
          <a:p>
            <a:pPr algn="r"/>
            <a:endParaRPr lang="ru-RU" sz="3500" b="1" dirty="0" smtClean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  <a:p>
            <a:pPr algn="r"/>
            <a:r>
              <a:rPr lang="ru-RU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        Воспитатель: Перминова Ольга Юрьевна,</a:t>
            </a:r>
          </a:p>
          <a:p>
            <a:pPr algn="r"/>
            <a:r>
              <a:rPr lang="ru-RU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              высшая квалификационная категория</a:t>
            </a:r>
          </a:p>
          <a:p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haroni" pitchFamily="2" charset="-79"/>
            </a:endParaRPr>
          </a:p>
        </p:txBody>
      </p:sp>
      <p:pic>
        <p:nvPicPr>
          <p:cNvPr id="4" name="Picture 2" descr="J:\Прогулки по городу средняя группа 2015 г\осень 2015 средняя группа фото\Прогулка по ул. Ленина, педколледж\лето 2015 2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38293" y="3953015"/>
            <a:ext cx="3119731" cy="2071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00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10715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FF0000"/>
                </a:solidFill>
                <a:latin typeface="+mn-lt"/>
              </a:rPr>
              <a:t>Срок </a:t>
            </a:r>
            <a:r>
              <a:rPr lang="ru-RU" sz="3100" b="1" dirty="0">
                <a:solidFill>
                  <a:srgbClr val="FF0000"/>
                </a:solidFill>
                <a:latin typeface="+mn-lt"/>
              </a:rPr>
              <a:t>реализации проекта – </a:t>
            </a:r>
            <a:r>
              <a:rPr lang="ru-RU" sz="3100" b="1" dirty="0" smtClean="0">
                <a:solidFill>
                  <a:srgbClr val="FF0000"/>
                </a:solidFill>
                <a:latin typeface="+mn-lt"/>
              </a:rPr>
              <a:t>2 </a:t>
            </a:r>
            <a:r>
              <a:rPr lang="ru-RU" sz="3100" b="1" dirty="0">
                <a:solidFill>
                  <a:srgbClr val="FF0000"/>
                </a:solidFill>
                <a:latin typeface="+mn-lt"/>
              </a:rPr>
              <a:t>года </a:t>
            </a:r>
            <a:r>
              <a:rPr lang="ru-RU" sz="31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100" i="1" dirty="0" smtClean="0">
                <a:solidFill>
                  <a:srgbClr val="0070C0"/>
                </a:solidFill>
                <a:latin typeface="+mn-lt"/>
              </a:rPr>
              <a:t>(</a:t>
            </a:r>
            <a:r>
              <a:rPr lang="ru-RU" sz="3100" i="1" dirty="0">
                <a:solidFill>
                  <a:srgbClr val="0070C0"/>
                </a:solidFill>
                <a:latin typeface="+mn-lt"/>
              </a:rPr>
              <a:t>сентябрь 2021 г.- апрель 2023 г.)</a:t>
            </a:r>
            <a:r>
              <a:rPr lang="ru-RU" sz="3600" i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3600" i="1" dirty="0">
                <a:solidFill>
                  <a:srgbClr val="FF0000"/>
                </a:solidFill>
                <a:latin typeface="+mn-lt"/>
              </a:rPr>
            </a:br>
            <a:endParaRPr lang="ru-RU" sz="3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501122" cy="559781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Этапы проекта  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 этап  </a:t>
            </a:r>
            <a:r>
              <a:rPr lang="ru-RU" dirty="0" smtClean="0">
                <a:solidFill>
                  <a:srgbClr val="002060"/>
                </a:solidFill>
              </a:rPr>
              <a:t>–  </a:t>
            </a:r>
            <a:r>
              <a:rPr lang="ru-RU" u="sng" dirty="0" smtClean="0">
                <a:solidFill>
                  <a:srgbClr val="002060"/>
                </a:solidFill>
              </a:rPr>
              <a:t>подготовительно-организационный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buNone/>
            </a:pPr>
            <a:r>
              <a:rPr lang="ru-RU" sz="2400" i="1" dirty="0" smtClean="0">
                <a:solidFill>
                  <a:srgbClr val="0070C0"/>
                </a:solidFill>
              </a:rPr>
              <a:t>(сентябрь 2021 г.)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анкетирование родителей по теме;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диагностирование детей с целью выявления уровня сформированности знаний и представлений об истории и культуре родного города  и края;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составление перспективного плана работы по блокам.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 этап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u="sng" dirty="0" smtClean="0">
                <a:solidFill>
                  <a:srgbClr val="002060"/>
                </a:solidFill>
              </a:rPr>
              <a:t>практический(основной) </a:t>
            </a:r>
          </a:p>
          <a:p>
            <a:pPr algn="just">
              <a:buNone/>
            </a:pPr>
            <a:r>
              <a:rPr lang="ru-RU" sz="2400" i="1" u="sng" dirty="0" smtClean="0">
                <a:solidFill>
                  <a:srgbClr val="0070C0"/>
                </a:solidFill>
              </a:rPr>
              <a:t>(</a:t>
            </a:r>
            <a:r>
              <a:rPr lang="ru-RU" sz="2400" i="1" dirty="0" smtClean="0">
                <a:solidFill>
                  <a:srgbClr val="0070C0"/>
                </a:solidFill>
              </a:rPr>
              <a:t>октябрь 2021 г. – март 2023г.)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 ознакомление дошкольников с проектом в различных видах деятельности.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3 этап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u="sng" dirty="0" smtClean="0">
                <a:solidFill>
                  <a:srgbClr val="002060"/>
                </a:solidFill>
              </a:rPr>
              <a:t>контрольно-оценочный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(апрель 2023 г.)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итоговое диагностирование детей.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Ожидаемые результаты  </a:t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544616"/>
          </a:xfrm>
        </p:spPr>
        <p:txBody>
          <a:bodyPr>
            <a:normAutofit fontScale="92500" lnSpcReduction="10000"/>
          </a:bodyPr>
          <a:lstStyle/>
          <a:p>
            <a:pPr marL="0" indent="539750" algn="just"/>
            <a:r>
              <a:rPr lang="ru-RU" dirty="0" smtClean="0">
                <a:solidFill>
                  <a:srgbClr val="002060"/>
                </a:solidFill>
              </a:rPr>
              <a:t>Расширение знаний детей по краеведению, возрастание интереса к родному краю, его достопримечательностям, событиям прошлого и настоящего.  </a:t>
            </a:r>
          </a:p>
          <a:p>
            <a:pPr marL="0" indent="539750" algn="just"/>
            <a:r>
              <a:rPr lang="ru-RU" dirty="0" smtClean="0">
                <a:solidFill>
                  <a:srgbClr val="002060"/>
                </a:solidFill>
              </a:rPr>
              <a:t>Воспитание любви и чувства гордости за малую Родину, бережного отношения к родному городу, краю.  </a:t>
            </a:r>
          </a:p>
          <a:p>
            <a:pPr marL="0" indent="539750" algn="just"/>
            <a:r>
              <a:rPr lang="ru-RU" dirty="0" smtClean="0">
                <a:solidFill>
                  <a:srgbClr val="002060"/>
                </a:solidFill>
              </a:rPr>
              <a:t>Развитие у дошкольников познавательной активности, исследовательских умений и навыков, навыков проектной деятельности.  </a:t>
            </a:r>
          </a:p>
          <a:p>
            <a:pPr marL="0" indent="539750" algn="just"/>
            <a:r>
              <a:rPr lang="ru-RU" dirty="0" smtClean="0">
                <a:solidFill>
                  <a:srgbClr val="002060"/>
                </a:solidFill>
              </a:rPr>
              <a:t>Повышение активной гражданской позиции семей дошкольников.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Блоки проекта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7887250" cy="56612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 блок</a:t>
            </a:r>
            <a:r>
              <a:rPr lang="ru-RU" b="1" dirty="0" smtClean="0">
                <a:solidFill>
                  <a:srgbClr val="00B050"/>
                </a:solidFill>
              </a:rPr>
              <a:t> «Вместе дружная семья»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                                       (Я и моя семья)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 блок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«Моя </a:t>
            </a:r>
            <a:r>
              <a:rPr lang="ru-RU" b="1" dirty="0">
                <a:solidFill>
                  <a:srgbClr val="002060"/>
                </a:solidFill>
              </a:rPr>
              <a:t>малая </a:t>
            </a:r>
            <a:r>
              <a:rPr lang="ru-RU" b="1" dirty="0" smtClean="0">
                <a:solidFill>
                  <a:srgbClr val="002060"/>
                </a:solidFill>
              </a:rPr>
              <a:t>Родина"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                            (город,  край, страна)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3 блок  </a:t>
            </a:r>
            <a:r>
              <a:rPr lang="ru-RU" dirty="0" smtClean="0">
                <a:solidFill>
                  <a:srgbClr val="0070C0"/>
                </a:solidFill>
              </a:rPr>
              <a:t>«Вижу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чудное раздолье»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                           (природа родного края)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4 блок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«Наша кладовая»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(культура и традиции родного края)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5 блок  </a:t>
            </a:r>
            <a:r>
              <a:rPr lang="ru-RU" b="1" dirty="0" smtClean="0">
                <a:solidFill>
                  <a:srgbClr val="002060"/>
                </a:solidFill>
              </a:rPr>
              <a:t>«России верные сыны»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             (боевая слава нашего народа)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pic>
        <p:nvPicPr>
          <p:cNvPr id="4" name="Picture 2" descr="C:\Users\dsf\Downloads\k76-mXZW8mA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786190"/>
            <a:ext cx="3816350" cy="286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166"/>
            <a:ext cx="8291264" cy="1357322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4000" b="1" dirty="0">
                <a:solidFill>
                  <a:srgbClr val="FF0000"/>
                </a:solidFill>
                <a:ea typeface="+mn-ea"/>
                <a:cs typeface="+mn-cs"/>
              </a:rPr>
              <a:t>1 блок.</a:t>
            </a:r>
            <a:r>
              <a:rPr lang="ru-RU" sz="4000" b="1" dirty="0">
                <a:solidFill>
                  <a:srgbClr val="00B050"/>
                </a:solidFill>
                <a:ea typeface="+mn-ea"/>
                <a:cs typeface="+mn-cs"/>
              </a:rPr>
              <a:t> «Вместе дружная семья»</a:t>
            </a:r>
            <a:br>
              <a:rPr lang="ru-RU" sz="4000" b="1" dirty="0">
                <a:solidFill>
                  <a:srgbClr val="00B050"/>
                </a:solidFill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00B050"/>
                </a:solidFill>
                <a:ea typeface="+mn-ea"/>
                <a:cs typeface="+mn-cs"/>
              </a:rPr>
              <a:t>                                      </a:t>
            </a:r>
            <a:r>
              <a:rPr lang="ru-RU" sz="4000" i="1" dirty="0" smtClean="0">
                <a:solidFill>
                  <a:srgbClr val="002060"/>
                </a:solidFill>
                <a:ea typeface="+mn-ea"/>
                <a:cs typeface="+mn-cs"/>
              </a:rPr>
              <a:t>(</a:t>
            </a:r>
            <a:r>
              <a:rPr lang="ru-RU" sz="4000" i="1" dirty="0">
                <a:solidFill>
                  <a:srgbClr val="002060"/>
                </a:solidFill>
                <a:ea typeface="+mn-ea"/>
                <a:cs typeface="+mn-cs"/>
              </a:rPr>
              <a:t>Я и моя семья)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15370" cy="328614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14400" b="1" dirty="0" smtClean="0">
                <a:solidFill>
                  <a:srgbClr val="FF0000"/>
                </a:solidFill>
              </a:rPr>
              <a:t>Задача. </a:t>
            </a:r>
            <a:r>
              <a:rPr lang="ru-RU" sz="14400" dirty="0" smtClean="0">
                <a:solidFill>
                  <a:srgbClr val="002060"/>
                </a:solidFill>
              </a:rPr>
              <a:t>Формирование духовно- нравственных патриотических качеств личности через приобщение детей к семейным традициям и ценностям.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94" y="908720"/>
            <a:ext cx="3379098" cy="136815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День 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семьи»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6" descr="C:\Users\dsf\Downloads\1HH8d6Xnhd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643314"/>
            <a:ext cx="3966334" cy="297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dsf\Downloads\dZTWNrSOzP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0"/>
            <a:ext cx="2669576" cy="355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dsf\Downloads\zLPwUyrYvt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643314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dsf\Downloads\78nLZ8f05q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214290"/>
            <a:ext cx="246461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23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Генеалогическое древо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2" name="Picture 2" descr="C:\Users\dsf\Downloads\GC4EP0mHbl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538664" y="-234407"/>
            <a:ext cx="5994665" cy="7992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9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pic>
        <p:nvPicPr>
          <p:cNvPr id="57" name="Рисунок 56" descr="1610940271_28-p-fon-dlya-rodoslovnoi-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95" y="103354"/>
            <a:ext cx="8658959" cy="626379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5286388"/>
            <a:ext cx="642910" cy="3571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700" b="1" dirty="0" smtClean="0"/>
              <a:t>Новосёлова </a:t>
            </a:r>
          </a:p>
          <a:p>
            <a:pPr>
              <a:buNone/>
            </a:pPr>
            <a:r>
              <a:rPr lang="ru-RU" sz="700" b="1" dirty="0" smtClean="0"/>
              <a:t>Арина </a:t>
            </a:r>
          </a:p>
          <a:p>
            <a:pPr>
              <a:buNone/>
            </a:pPr>
            <a:r>
              <a:rPr lang="ru-RU" sz="700" b="1" dirty="0" smtClean="0"/>
              <a:t>Фёдоровна</a:t>
            </a:r>
            <a:endParaRPr lang="ru-RU" sz="700" b="1" dirty="0"/>
          </a:p>
        </p:txBody>
      </p:sp>
      <p:pic>
        <p:nvPicPr>
          <p:cNvPr id="1026" name="Picture 2" descr="C:\Users\HomePro\Desktop\дерево\IMG_20230206_2220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500430" y="4572008"/>
            <a:ext cx="571472" cy="705936"/>
          </a:xfrm>
          <a:prstGeom prst="rect">
            <a:avLst/>
          </a:prstGeom>
          <a:noFill/>
        </p:spPr>
      </p:pic>
      <p:pic>
        <p:nvPicPr>
          <p:cNvPr id="1027" name="Picture 3" descr="C:\Users\HomePro\Desktop\дерево\IMG_20230206_2220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4572008"/>
            <a:ext cx="591915" cy="6905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5286388"/>
            <a:ext cx="78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/>
              <a:t>Новосёлов</a:t>
            </a:r>
          </a:p>
          <a:p>
            <a:r>
              <a:rPr lang="ru-RU" sz="800" b="1" dirty="0" smtClean="0"/>
              <a:t>Степан </a:t>
            </a:r>
          </a:p>
          <a:p>
            <a:r>
              <a:rPr lang="ru-RU" sz="800" b="1" dirty="0" smtClean="0"/>
              <a:t>Васильевич</a:t>
            </a:r>
            <a:endParaRPr lang="ru-RU" sz="800" b="1" dirty="0"/>
          </a:p>
        </p:txBody>
      </p:sp>
      <p:pic>
        <p:nvPicPr>
          <p:cNvPr id="1028" name="Picture 4" descr="C:\Users\HomePro\Desktop\дерево\IMG_20230206_2219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2786058"/>
            <a:ext cx="571504" cy="8751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9058" y="3643314"/>
            <a:ext cx="7143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b="1" dirty="0" smtClean="0"/>
              <a:t>Новосёлов </a:t>
            </a:r>
          </a:p>
          <a:p>
            <a:r>
              <a:rPr lang="ru-RU" sz="700" b="1" dirty="0" smtClean="0"/>
              <a:t>Иван Степанович </a:t>
            </a:r>
            <a:endParaRPr lang="ru-RU" sz="7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3571876"/>
            <a:ext cx="135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/>
              <a:t>Новосёлова</a:t>
            </a:r>
          </a:p>
          <a:p>
            <a:r>
              <a:rPr lang="ru-RU" sz="700" b="1" dirty="0" smtClean="0"/>
              <a:t>(Шишкина) </a:t>
            </a:r>
            <a:r>
              <a:rPr lang="ru-RU" sz="800" b="1" dirty="0" err="1" smtClean="0"/>
              <a:t>Таисья</a:t>
            </a:r>
            <a:r>
              <a:rPr lang="ru-RU" sz="800" b="1" dirty="0" smtClean="0"/>
              <a:t> Васильевна </a:t>
            </a:r>
            <a:endParaRPr lang="ru-RU" sz="800" b="1" dirty="0"/>
          </a:p>
        </p:txBody>
      </p:sp>
      <p:pic>
        <p:nvPicPr>
          <p:cNvPr id="1029" name="Picture 5" descr="C:\Users\HomePro\Desktop\дерево\IMG_20230206_22194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857496"/>
            <a:ext cx="590630" cy="8065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43438" y="4786322"/>
            <a:ext cx="1071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b="1" dirty="0" smtClean="0"/>
              <a:t>Шишкин Василий </a:t>
            </a:r>
            <a:r>
              <a:rPr lang="ru-RU" sz="700" b="1" dirty="0" err="1" smtClean="0"/>
              <a:t>Фокеевич</a:t>
            </a:r>
            <a:r>
              <a:rPr lang="ru-RU" sz="700" b="1" dirty="0" smtClean="0"/>
              <a:t>         </a:t>
            </a:r>
            <a:endParaRPr lang="ru-RU" sz="7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4572008"/>
            <a:ext cx="8572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 smtClean="0"/>
          </a:p>
          <a:p>
            <a:r>
              <a:rPr lang="ru-RU" sz="800" b="1" dirty="0" smtClean="0"/>
              <a:t>Шишкина Катерина </a:t>
            </a:r>
            <a:endParaRPr lang="ru-RU" sz="800" b="1" dirty="0"/>
          </a:p>
        </p:txBody>
      </p:sp>
      <p:pic>
        <p:nvPicPr>
          <p:cNvPr id="1030" name="Picture 6" descr="C:\Users\HomePro\Desktop\дерево\IMG_20230206_22213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071942"/>
            <a:ext cx="642942" cy="707173"/>
          </a:xfrm>
          <a:prstGeom prst="rect">
            <a:avLst/>
          </a:prstGeom>
          <a:noFill/>
        </p:spPr>
      </p:pic>
      <p:pic>
        <p:nvPicPr>
          <p:cNvPr id="1031" name="Picture 7" descr="C:\Users\HomePro\Desktop\дерево\IMG_20230206_22213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429256" y="4071942"/>
            <a:ext cx="579081" cy="71438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357818" y="2214554"/>
            <a:ext cx="714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/>
              <a:t>Новосёлов Николай </a:t>
            </a:r>
          </a:p>
          <a:p>
            <a:r>
              <a:rPr lang="ru-RU" sz="800" b="1" dirty="0" smtClean="0"/>
              <a:t>Иванович</a:t>
            </a:r>
            <a:endParaRPr lang="ru-RU" sz="800" b="1" dirty="0"/>
          </a:p>
        </p:txBody>
      </p:sp>
      <p:pic>
        <p:nvPicPr>
          <p:cNvPr id="17" name="Picture 3" descr="C:\Users\HomePro\Desktop\фотокарточки\юбилей мамы 2020\IMG_20200910_09212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1428736"/>
            <a:ext cx="585442" cy="85725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286512" y="2285992"/>
            <a:ext cx="114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/>
              <a:t>Новосёлова (Васенина)</a:t>
            </a:r>
          </a:p>
          <a:p>
            <a:r>
              <a:rPr lang="ru-RU" sz="800" b="1" dirty="0" smtClean="0"/>
              <a:t> Наталья </a:t>
            </a:r>
          </a:p>
          <a:p>
            <a:r>
              <a:rPr lang="ru-RU" sz="800" b="1" dirty="0" smtClean="0"/>
              <a:t>Аркадьевна</a:t>
            </a:r>
            <a:endParaRPr lang="ru-RU" sz="800" b="1" dirty="0"/>
          </a:p>
        </p:txBody>
      </p:sp>
      <p:pic>
        <p:nvPicPr>
          <p:cNvPr id="20" name="Picture 6" descr="C:\Users\HomePro\Desktop\дерево\IMG_20230206_23021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2857496"/>
            <a:ext cx="714380" cy="855093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643702" y="3714752"/>
            <a:ext cx="107157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800" b="1" dirty="0" smtClean="0"/>
              <a:t>Васенина  </a:t>
            </a:r>
          </a:p>
          <a:p>
            <a:pPr>
              <a:buNone/>
            </a:pPr>
            <a:r>
              <a:rPr lang="ru-RU" sz="700" b="1" dirty="0" smtClean="0"/>
              <a:t>(</a:t>
            </a:r>
            <a:r>
              <a:rPr lang="ru-RU" sz="700" b="1" dirty="0" err="1" smtClean="0"/>
              <a:t>Вохмянина</a:t>
            </a:r>
            <a:r>
              <a:rPr lang="ru-RU" sz="700" b="1" dirty="0" smtClean="0"/>
              <a:t>)</a:t>
            </a:r>
          </a:p>
          <a:p>
            <a:pPr>
              <a:buNone/>
            </a:pPr>
            <a:r>
              <a:rPr lang="ru-RU" sz="800" b="1" dirty="0" smtClean="0"/>
              <a:t> Алевтина Степановна </a:t>
            </a:r>
          </a:p>
        </p:txBody>
      </p:sp>
      <p:pic>
        <p:nvPicPr>
          <p:cNvPr id="23" name="Picture 2" descr="C:\Users\HomePro\Desktop\IMG_20230206_230114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5000636"/>
            <a:ext cx="718710" cy="847052"/>
          </a:xfrm>
          <a:prstGeom prst="rect">
            <a:avLst/>
          </a:prstGeom>
          <a:noFill/>
        </p:spPr>
      </p:pic>
      <p:sp>
        <p:nvSpPr>
          <p:cNvPr id="24" name="Текст 4"/>
          <p:cNvSpPr txBox="1">
            <a:spLocks/>
          </p:cNvSpPr>
          <p:nvPr/>
        </p:nvSpPr>
        <p:spPr>
          <a:xfrm>
            <a:off x="5715008" y="5786454"/>
            <a:ext cx="1214446" cy="178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Вохмянина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800" b="1" dirty="0" smtClean="0"/>
              <a:t>Наталья</a:t>
            </a: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Григорьевна 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72264" y="5857892"/>
            <a:ext cx="78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err="1" smtClean="0"/>
              <a:t>Вохмянин</a:t>
            </a:r>
            <a:r>
              <a:rPr lang="ru-RU" sz="800" b="1" dirty="0" smtClean="0"/>
              <a:t> Степан Егорович</a:t>
            </a:r>
            <a:endParaRPr lang="ru-RU" sz="800" b="1" dirty="0"/>
          </a:p>
        </p:txBody>
      </p:sp>
      <p:pic>
        <p:nvPicPr>
          <p:cNvPr id="25" name="Picture 3" descr="C:\Users\HomePro\Desktop\дерево\IMG_20230206_230157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900" y="2857496"/>
            <a:ext cx="700093" cy="875116"/>
          </a:xfrm>
          <a:prstGeom prst="rect">
            <a:avLst/>
          </a:prstGeom>
          <a:noFill/>
        </p:spPr>
      </p:pic>
      <p:pic>
        <p:nvPicPr>
          <p:cNvPr id="27" name="Picture 3" descr="C:\Users\HomePro\Desktop\P1050129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306" y="941469"/>
            <a:ext cx="659079" cy="76870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4214810" y="1798068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/>
              <a:t>Михалева (Новосёлова)</a:t>
            </a:r>
          </a:p>
          <a:p>
            <a:r>
              <a:rPr lang="ru-RU" sz="800" b="1" dirty="0" smtClean="0"/>
              <a:t>Анастасия Николаевна</a:t>
            </a:r>
            <a:endParaRPr lang="ru-RU" sz="8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215306" y="3714752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 smtClean="0">
                <a:solidFill>
                  <a:prstClr val="black"/>
                </a:solidFill>
              </a:rPr>
              <a:t>Васенин Аркадий Васильевич</a:t>
            </a:r>
            <a:endParaRPr lang="ru-RU" sz="800" b="1" dirty="0">
              <a:solidFill>
                <a:prstClr val="black"/>
              </a:solidFill>
            </a:endParaRPr>
          </a:p>
        </p:txBody>
      </p:sp>
      <p:pic>
        <p:nvPicPr>
          <p:cNvPr id="30" name="Picture 4" descr="C:\Users\HomePro\Desktop\фотокарточки\jl8QWAgKvIc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0" y="4214818"/>
            <a:ext cx="714297" cy="816205"/>
          </a:xfrm>
          <a:prstGeom prst="rect">
            <a:avLst/>
          </a:prstGeom>
          <a:noFill/>
        </p:spPr>
      </p:pic>
      <p:pic>
        <p:nvPicPr>
          <p:cNvPr id="31" name="Picture 5" descr="C:\Users\HomePro\Desktop\фотокарточки\jl8QWAgKvIc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338" y="4214818"/>
            <a:ext cx="726986" cy="852329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7072330" y="5000636"/>
            <a:ext cx="12858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/>
              <a:t>Васенина </a:t>
            </a:r>
          </a:p>
          <a:p>
            <a:pPr algn="ctr"/>
            <a:r>
              <a:rPr lang="ru-RU" sz="700" b="1" dirty="0" smtClean="0"/>
              <a:t>(Зонова)</a:t>
            </a:r>
          </a:p>
          <a:p>
            <a:pPr algn="ctr"/>
            <a:r>
              <a:rPr lang="ru-RU" sz="900" b="1" dirty="0" smtClean="0"/>
              <a:t>Татьяна </a:t>
            </a:r>
          </a:p>
          <a:p>
            <a:pPr algn="ctr"/>
            <a:r>
              <a:rPr lang="ru-RU" sz="900" b="1" dirty="0" smtClean="0"/>
              <a:t>Филипповна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143900" y="5000636"/>
            <a:ext cx="1142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Васенин Василий Павлович</a:t>
            </a:r>
          </a:p>
        </p:txBody>
      </p:sp>
      <p:pic>
        <p:nvPicPr>
          <p:cNvPr id="3076" name="Picture 4" descr="C:\Users\HomePro\Desktop\дерево\Screenshot_2023-02-06-21-28-49-000_com.miui.gallery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479" y="5357826"/>
            <a:ext cx="696521" cy="928694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8286744" y="6280919"/>
            <a:ext cx="85725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/>
              <a:t>Васенина</a:t>
            </a:r>
          </a:p>
          <a:p>
            <a:r>
              <a:rPr lang="ru-RU" sz="1050" b="1" dirty="0" smtClean="0"/>
              <a:t>Евдокия </a:t>
            </a:r>
          </a:p>
          <a:p>
            <a:r>
              <a:rPr lang="ru-RU" sz="1050" b="1" dirty="0" smtClean="0"/>
              <a:t>Петровна</a:t>
            </a:r>
            <a:endParaRPr lang="ru-RU" sz="700" b="1" dirty="0"/>
          </a:p>
        </p:txBody>
      </p:sp>
      <p:pic>
        <p:nvPicPr>
          <p:cNvPr id="2" name="Picture 2" descr="C:\Users\HomePro\Desktop\IMG_20230212_101336_1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5000636"/>
            <a:ext cx="661568" cy="894888"/>
          </a:xfrm>
          <a:prstGeom prst="rect">
            <a:avLst/>
          </a:prstGeom>
          <a:noFill/>
        </p:spPr>
      </p:pic>
      <p:pic>
        <p:nvPicPr>
          <p:cNvPr id="4" name="Picture 3" descr="C:\Users\HomePro\Desktop\IMG_20230212_151351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57818" y="1428736"/>
            <a:ext cx="646574" cy="813431"/>
          </a:xfrm>
          <a:prstGeom prst="rect">
            <a:avLst/>
          </a:prstGeom>
          <a:noFill/>
        </p:spPr>
      </p:pic>
      <p:pic>
        <p:nvPicPr>
          <p:cNvPr id="36" name="Picture 5" descr="C:\Users\HomePro\Desktop\дерево\IMG_20191231_210326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3288" y="986145"/>
            <a:ext cx="549591" cy="680908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3272845" y="1798068"/>
            <a:ext cx="1071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Михалев </a:t>
            </a:r>
          </a:p>
          <a:p>
            <a:r>
              <a:rPr lang="ru-RU" sz="900" b="1" dirty="0" smtClean="0"/>
              <a:t>Роман Иванович</a:t>
            </a:r>
            <a:endParaRPr lang="ru-RU" sz="900" b="1" dirty="0"/>
          </a:p>
        </p:txBody>
      </p:sp>
      <p:pic>
        <p:nvPicPr>
          <p:cNvPr id="38" name="Picture 10" descr="C:\Users\HomePro\Desktop\фотокарточки\печать\IMG_20200106_205334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357298"/>
            <a:ext cx="642941" cy="785818"/>
          </a:xfrm>
          <a:prstGeom prst="rect">
            <a:avLst/>
          </a:prstGeom>
          <a:noFill/>
        </p:spPr>
      </p:pic>
      <p:pic>
        <p:nvPicPr>
          <p:cNvPr id="39" name="Picture 6" descr="C:\Users\HomePro\Desktop\IMG-20230209-WA0003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214546" y="1357298"/>
            <a:ext cx="571504" cy="790247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2143108" y="2214554"/>
            <a:ext cx="1143008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/>
              <a:t>Михалёв Иван </a:t>
            </a:r>
            <a:r>
              <a:rPr lang="ru-RU" sz="900" b="1" dirty="0" smtClean="0"/>
              <a:t>Павлович</a:t>
            </a:r>
            <a:endParaRPr lang="ru-RU" sz="105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857224" y="2143116"/>
            <a:ext cx="11430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Михалева(Краева) Людмила Николаевна</a:t>
            </a:r>
            <a:endParaRPr lang="ru-RU" sz="900" b="1" dirty="0"/>
          </a:p>
        </p:txBody>
      </p:sp>
      <p:pic>
        <p:nvPicPr>
          <p:cNvPr id="42" name="Picture 7" descr="C:\Users\HomePro\Desktop\IMG-20230209-WA0002.jp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3143248"/>
            <a:ext cx="714380" cy="725716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1928794" y="3857628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Михалёва </a:t>
            </a:r>
            <a:r>
              <a:rPr lang="ru-RU" sz="900" b="1" dirty="0" err="1" smtClean="0"/>
              <a:t>Федосья</a:t>
            </a:r>
            <a:endParaRPr lang="ru-RU" sz="900" b="1" dirty="0" smtClean="0"/>
          </a:p>
          <a:p>
            <a:r>
              <a:rPr lang="ru-RU" sz="900" b="1" dirty="0" smtClean="0"/>
              <a:t>Николаевна</a:t>
            </a:r>
            <a:endParaRPr lang="ru-RU" sz="9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928926" y="3143248"/>
            <a:ext cx="714380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 smtClean="0">
                <a:solidFill>
                  <a:schemeClr val="tx1"/>
                </a:solidFill>
              </a:rPr>
              <a:t>Михалёв Павел </a:t>
            </a:r>
          </a:p>
          <a:p>
            <a:r>
              <a:rPr lang="ru-RU" sz="700" b="1" dirty="0" smtClean="0">
                <a:solidFill>
                  <a:schemeClr val="tx1"/>
                </a:solidFill>
              </a:rPr>
              <a:t>Алексеевич</a:t>
            </a:r>
          </a:p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45" name="Picture 9" descr="C:\Users\HomePro\Desktop\IMG-20230209-WA0000.jp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65349" y="2692117"/>
            <a:ext cx="928695" cy="830826"/>
          </a:xfrm>
          <a:prstGeom prst="rect">
            <a:avLst/>
          </a:prstGeom>
          <a:noFill/>
        </p:spPr>
      </p:pic>
      <p:pic>
        <p:nvPicPr>
          <p:cNvPr id="46" name="Picture 8" descr="C:\Users\HomePro\Desktop\IMG-20230209-WA0001.jp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0506" y="2695652"/>
            <a:ext cx="946510" cy="841570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0" y="3571876"/>
            <a:ext cx="15001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Краев Николай Афанасьевич</a:t>
            </a:r>
            <a:endParaRPr lang="ru-RU" sz="10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071538" y="3571876"/>
            <a:ext cx="15001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Краева (Малышева) </a:t>
            </a:r>
          </a:p>
          <a:p>
            <a:r>
              <a:rPr lang="ru-RU" sz="1000" b="1" dirty="0" smtClean="0"/>
              <a:t>Анна Васильевна</a:t>
            </a:r>
            <a:endParaRPr lang="ru-RU" sz="10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79803" y="5211182"/>
            <a:ext cx="785850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Краев </a:t>
            </a:r>
            <a:r>
              <a:rPr lang="ru-RU" sz="900" b="1" dirty="0" smtClean="0">
                <a:solidFill>
                  <a:schemeClr val="tx1"/>
                </a:solidFill>
              </a:rPr>
              <a:t>Афанасий </a:t>
            </a:r>
            <a:r>
              <a:rPr lang="ru-RU" sz="1000" b="1" dirty="0" smtClean="0">
                <a:solidFill>
                  <a:schemeClr val="tx1"/>
                </a:solidFill>
              </a:rPr>
              <a:t>Петрович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170852" y="5297008"/>
            <a:ext cx="785818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Краева</a:t>
            </a:r>
          </a:p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Фекла</a:t>
            </a:r>
            <a:r>
              <a:rPr lang="ru-RU" sz="1100" b="1" dirty="0" smtClean="0">
                <a:solidFill>
                  <a:schemeClr val="tx1"/>
                </a:solidFill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</a:rPr>
              <a:t>Евгеньевна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785918" y="4286256"/>
            <a:ext cx="857256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Малышева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Мария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Фёдоровна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965653" y="4286256"/>
            <a:ext cx="820265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Малышев </a:t>
            </a:r>
            <a:r>
              <a:rPr lang="ru-RU" sz="1050" b="1" dirty="0" smtClean="0">
                <a:solidFill>
                  <a:schemeClr val="tx1"/>
                </a:solidFill>
              </a:rPr>
              <a:t>Василий </a:t>
            </a:r>
            <a:r>
              <a:rPr lang="ru-RU" sz="1000" b="1" dirty="0" err="1" smtClean="0">
                <a:solidFill>
                  <a:schemeClr val="tx1"/>
                </a:solidFill>
              </a:rPr>
              <a:t>Власович</a:t>
            </a:r>
            <a:endParaRPr lang="ru-RU" sz="1050" b="1" dirty="0">
              <a:solidFill>
                <a:schemeClr val="tx1"/>
              </a:solidFill>
            </a:endParaRPr>
          </a:p>
        </p:txBody>
      </p:sp>
      <p:pic>
        <p:nvPicPr>
          <p:cNvPr id="53" name="Picture 7" descr="C:\Users\HomePro\Desktop\дерево\IMG_20211205_102402.jp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504" y="84900"/>
            <a:ext cx="512337" cy="639635"/>
          </a:xfrm>
          <a:prstGeom prst="rect">
            <a:avLst/>
          </a:prstGeom>
          <a:noFill/>
        </p:spPr>
      </p:pic>
      <p:pic>
        <p:nvPicPr>
          <p:cNvPr id="54" name="Picture 9" descr="C:\Users\HomePro\Desktop\фотокарточки\лето-осень 2022\IMG_20220804_190309.jp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274" y="84900"/>
            <a:ext cx="416079" cy="595693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3583220" y="724535"/>
            <a:ext cx="13573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Ваня</a:t>
            </a:r>
            <a:endParaRPr lang="ru-RU" sz="11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555407" y="710637"/>
            <a:ext cx="13573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Соня</a:t>
            </a:r>
            <a:endParaRPr lang="ru-RU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52" y="-23428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Фотовыставки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2" descr="C:\Users\User\Desktop\фото, видео П.О.Ю\фото с телефона\IMG_20220222_1440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68445" y="545525"/>
            <a:ext cx="2814621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фото, видео П.О.Ю\фото с телефона\IMG_20220222_1441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29" y="3851382"/>
            <a:ext cx="4160371" cy="2823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фот ст.гр\фото 2 ст. группа\8 марта\IMG_20220315_0846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927594"/>
            <a:ext cx="4043633" cy="2506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фот ст.гр\фото 2 ст. группа\8 марта\IMG_20220315_0847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135" y="3659972"/>
            <a:ext cx="4020422" cy="3015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17008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конкурсно - игровая программа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"Наши мамы лучше всех"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8676" name="Picture 4" descr="C:\Users\dsf\Downloads\KwCGI1TJQH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5167661" cy="387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dsf\Downloads\J-AU38Bf6Z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2214554"/>
            <a:ext cx="3332292" cy="4443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Наши фотогазеты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 descr="C:\Users\User\Desktop\фото, видео П.О.Ю\фото с телефона\IMG_20210930_1427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92080" y="8089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фото, видео П.О.Ю\фото с телефона\IMG_20220211_09273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980000">
            <a:off x="453318" y="711272"/>
            <a:ext cx="2419004" cy="2691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фото, видео П.О.Ю\фото с телефона\IMG_20220211_0929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18326"/>
            <a:ext cx="3504841" cy="2628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фото, видео П.О.Ю\фото с телефона\IMG_20220211_09293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15816" y="2057211"/>
            <a:ext cx="3302707" cy="2476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фото, видео П.О.Ю\фото с телефона\IMG_20220211_09280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80000">
            <a:off x="5509149" y="3389862"/>
            <a:ext cx="3639821" cy="2729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5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8596" y="642918"/>
            <a:ext cx="4357718" cy="554513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Что </a:t>
            </a:r>
            <a:r>
              <a:rPr lang="ru-RU" b="1" dirty="0">
                <a:solidFill>
                  <a:srgbClr val="0070C0"/>
                </a:solidFill>
              </a:rPr>
              <a:t>мы Родиной зовем?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Дом, где мы с тобой растем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И березки у дороги,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По которой мы идем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Что мы Родиной зовем?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Солнце в небе голубом.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И душистый, золотистый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Хлеб за праздничным столом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Что мы Родиной зовем?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Край, где мы с тобой живем.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70C0"/>
                </a:solidFill>
              </a:rPr>
              <a:t>                                                          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                                              В.Степанов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dsf\Downloads\1617075748_42-p-oboi-priroda-rossii-foto-visokogo-kachestv-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071678"/>
            <a:ext cx="400052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8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«Веселые семейные старты»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C:\Users\dsf\Downloads\hADAr-XR1TY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836712"/>
            <a:ext cx="3744416" cy="251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dsf\Downloads\KhkBiKOco1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8881" y="3140969"/>
            <a:ext cx="4707957" cy="353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dsf\Downloads\Ji-Fz1t7ng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0613" y="908720"/>
            <a:ext cx="4092451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68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8859"/>
            <a:ext cx="8229600" cy="845571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+mn-lt"/>
              </a:rPr>
              <a:t>К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онкурсы, выставки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5421" y="548680"/>
            <a:ext cx="4040188" cy="7920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«Здравствуй , осень золотая!»</a:t>
            </a:r>
          </a:p>
        </p:txBody>
      </p:sp>
      <p:pic>
        <p:nvPicPr>
          <p:cNvPr id="4" name="Picture 2" descr="E:\фот ст.гр\контакт 2 фото\nIq7kVeVaRFReed6QYDqNa7SQ2cKAtT4f8R4lijZlwhjYSjefwmtVD9Gui2d0J82H875lFTcYerLYCIMW8fwGrqQ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20" y="1214422"/>
            <a:ext cx="3749175" cy="2622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65878" y="692696"/>
            <a:ext cx="4041775" cy="5040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«К нам идет Новый год»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" name="Picture 3" descr="C:\Users\dsf\Desktop\2 мл. гр. 19-20 уч.г\поделкт н.г\IMG_20200127_1336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780000">
            <a:off x="6691457" y="3611395"/>
            <a:ext cx="1911927" cy="25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фото, видео П.О.Ю\фото с телефона\IMG_20211229_1625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86380" y="1214422"/>
            <a:ext cx="3589373" cy="2691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sf\Desktop\2 мл. гр. 19-20 уч.г\поделки осень\IMG_20190927_1319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0000">
            <a:off x="203403" y="3624271"/>
            <a:ext cx="271461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dsf\Downloads\1gDOxhGlwp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4214818"/>
            <a:ext cx="3720311" cy="239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714612" y="3643314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«Открытка ветерану»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Районный конкурс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Маленькие принц и принцесса -2021»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3" descr="C:\Users\User\Desktop\принц и принцесса 2021 г\IMG-ccfcbf42ca2d67cd65ae5156244157a1-V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124744"/>
            <a:ext cx="2846372" cy="395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принц и принцесса 2021 г\IMG-46b32aa6c08228359078e396c35250f3-V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008" y="1285860"/>
            <a:ext cx="2996441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принц и принцесса 2021 г\IMG-f5d798728e09bb12259bdc48ea7d25e1-V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8860" y="3857628"/>
            <a:ext cx="3929541" cy="2812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1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352928" cy="128701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Первый межрайонный фестиваль семейного  вокального творчества «Две звезды»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C:\Users\dsf\Downloads\xLUkZ3HwkFM (1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2066" y="1214422"/>
            <a:ext cx="3752456" cy="276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dsf\Downloads\k76-mXZW8mA (1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3786190"/>
            <a:ext cx="3816350" cy="286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dsf\Downloads\lEnIlh7MbuY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88"/>
          <a:stretch/>
        </p:blipFill>
        <p:spPr bwMode="auto">
          <a:xfrm>
            <a:off x="470999" y="1340768"/>
            <a:ext cx="3544741" cy="387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51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 блок </a:t>
            </a:r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«Моя малая 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Родина»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                         </a:t>
            </a:r>
            <a:r>
              <a:rPr lang="ru-RU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город,  край, страна)</a:t>
            </a:r>
            <a:br>
              <a:rPr lang="ru-RU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71338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Задача.  </a:t>
            </a:r>
            <a:r>
              <a:rPr lang="ru-RU" dirty="0" smtClean="0">
                <a:solidFill>
                  <a:srgbClr val="002060"/>
                </a:solidFill>
              </a:rPr>
              <a:t>Формировать представления детей о родном крае, о малой Родине, воспитывать чувство гордости за свою малую родину, ее достижения и культуру; формировать бережное отношение к родному краю.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082117"/>
            <a:ext cx="3396116" cy="2527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9" descr="P102092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100732"/>
            <a:ext cx="3393645" cy="2545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818A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4066"/>
            <a:ext cx="4963422" cy="7331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Альбомы про город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386" name="Picture 2" descr="C:\Users\dsf\Downloads\k_F-GZFrmdU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660000">
            <a:off x="-164011" y="4069668"/>
            <a:ext cx="2917205" cy="1837018"/>
          </a:xfrm>
          <a:prstGeom prst="rect">
            <a:avLst/>
          </a:prstGeom>
          <a:noFill/>
        </p:spPr>
      </p:pic>
      <p:pic>
        <p:nvPicPr>
          <p:cNvPr id="5" name="Picture 2" descr="C:\Users\dsf\Downloads\aGfmE34BGa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0000">
            <a:off x="2723354" y="3625752"/>
            <a:ext cx="2074535" cy="2854646"/>
          </a:xfrm>
          <a:prstGeom prst="rect">
            <a:avLst/>
          </a:prstGeom>
          <a:noFill/>
        </p:spPr>
      </p:pic>
      <p:pic>
        <p:nvPicPr>
          <p:cNvPr id="7" name="Picture 2" descr="C:\Users\dsf\Downloads\9xYMWmdO63U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20000">
            <a:off x="2893438" y="1026329"/>
            <a:ext cx="1900651" cy="260716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714488"/>
            <a:ext cx="33893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286380" y="500042"/>
            <a:ext cx="364333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Д/и «Герб города»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2" descr="C:\Users\dsf\Downloads\ySrw2iRYYjY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80000">
            <a:off x="594910" y="899355"/>
            <a:ext cx="1807900" cy="2516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29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38" y="-18485"/>
            <a:ext cx="8229600" cy="78318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Экскурсии по городу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 descr="E:\фот ст.гр\контакт 2 фото\iFhXW2Tg76PbJPgDrMV1MIU1j1YupEcUQvcAXVkE24x9NEDHLXn8Kn8VUKnugWw1BczB7noUXQKkg9ZSfI1cWgE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33" y="4071942"/>
            <a:ext cx="3439325" cy="2578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dsf\Downloads\8r2bmOfhko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071942"/>
            <a:ext cx="3357554" cy="251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C:\Users\dsf\Desktop\средняя гр. 2020-21 уч.г\фото. средняя гуппа\разное\IMG_20200929_1054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17" y="623364"/>
            <a:ext cx="3603792" cy="270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dsf\Downloads\GL07w6TXpI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8590" y="641659"/>
            <a:ext cx="3716454" cy="2787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dsf\Downloads\gQmdOPs6fL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571744"/>
            <a:ext cx="2506789" cy="334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3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8485"/>
            <a:ext cx="7920880" cy="78318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Мини-музеи в группе 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2" descr="H:\педсовет  патриотическое воспитание\дополнение педсовет\nQGdXNUmO_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2587" y="714356"/>
            <a:ext cx="407281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H:\педсовет  патриотическое воспитание\дополнение педсовет\83XCqstUPk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714356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:\педсовет  патриотическое воспитание\дополнение педсовет\D6m57JVRLT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3375397"/>
            <a:ext cx="4643470" cy="348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7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14282" y="-99392"/>
            <a:ext cx="4005418" cy="67087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Музей крестьянского быта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dsf\Downloads\XqD-bXfHZ_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571480"/>
            <a:ext cx="4397098" cy="329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004048" y="116632"/>
            <a:ext cx="4041775" cy="4548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«Сторона, моя сторонка»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Picture 2" descr="C:\Users\dsf\Downloads\PTlNh98rQ9w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357562"/>
            <a:ext cx="4357718" cy="3313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dsf\Downloads\ZjRq-hZibUU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-840000">
            <a:off x="910194" y="4001798"/>
            <a:ext cx="2085212" cy="246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dsf\Downloads\odhWsJvBYMw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0000">
            <a:off x="5814081" y="779979"/>
            <a:ext cx="2517395" cy="2714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47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25759"/>
            <a:ext cx="30963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Экскурсии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rot="19996099">
            <a:off x="-451785" y="483065"/>
            <a:ext cx="4040188" cy="71438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Д</a:t>
            </a:r>
            <a:r>
              <a:rPr lang="ru-RU" dirty="0" smtClean="0">
                <a:solidFill>
                  <a:srgbClr val="0070C0"/>
                </a:solidFill>
              </a:rPr>
              <a:t>ом где живут чудеса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4" descr="E:\фот ст.гр\фото 2 ст. группа\экскурсия дк\IMG_20220324_0932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51488">
            <a:off x="268194" y="1190731"/>
            <a:ext cx="3960440" cy="2968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 rot="1500000">
            <a:off x="5222557" y="788496"/>
            <a:ext cx="4041775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У</a:t>
            </a:r>
            <a:r>
              <a:rPr lang="ru-RU" dirty="0" smtClean="0">
                <a:solidFill>
                  <a:srgbClr val="0070C0"/>
                </a:solidFill>
              </a:rPr>
              <a:t>дивительный мир книги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3" descr="C:\Users\dsf\Desktop\фото контакт 3\с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560000">
            <a:off x="4605329" y="1340160"/>
            <a:ext cx="4110531" cy="308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dsf\Downloads\6XCWlz_IHA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3786190"/>
            <a:ext cx="3786718" cy="284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5"/>
          <p:cNvSpPr txBox="1">
            <a:spLocks/>
          </p:cNvSpPr>
          <p:nvPr/>
        </p:nvSpPr>
        <p:spPr>
          <a:xfrm>
            <a:off x="5292080" y="5445224"/>
            <a:ext cx="3384376" cy="570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0070C0"/>
                </a:solidFill>
              </a:rPr>
              <a:t>ПЧ-45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287" y="332656"/>
            <a:ext cx="4582752" cy="305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603848"/>
            <a:ext cx="4125838" cy="309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1676" y="3723450"/>
            <a:ext cx="4464194" cy="297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633200" cy="295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6730" y="2182181"/>
            <a:ext cx="1901479" cy="284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4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4289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Прошлое и настоящее нашего района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2" descr="C:\Users\dsf\Downloads\yD9VZcUwkh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3143224"/>
            <a:ext cx="310970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dsf\Downloads\aB6L18g35Z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2965843" cy="395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dsf\Downloads\qwN7AlTFJO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857232"/>
            <a:ext cx="2987057" cy="3982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dsf\Downloads\PMFh3vNl2b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857231"/>
            <a:ext cx="171451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07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8110"/>
            <a:ext cx="8229600" cy="7928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Папки –передвижки для родителей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42" name="Picture 2" descr="C:\Users\dsf\Downloads\tv1muDHRy5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-900000">
            <a:off x="411004" y="1076344"/>
            <a:ext cx="2710298" cy="353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dsf\Downloads\DWb2IS9262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0000">
            <a:off x="6098321" y="921993"/>
            <a:ext cx="2627496" cy="357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dsf\Downloads\ej_Ap-z-Mb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74813" y="2997295"/>
            <a:ext cx="3975914" cy="298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94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32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Мини- музеи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57224" y="476672"/>
            <a:ext cx="3218736" cy="7377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«Родной мой край»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Picture 2" descr="C:\Users\dsf\Downloads\oIACQ3KYDB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357298"/>
            <a:ext cx="3713067" cy="2782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86315" y="548680"/>
            <a:ext cx="4000528" cy="7371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«Наша Родина – Россия»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dsf\Downloads\R0bMTW817Y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500174"/>
            <a:ext cx="3740098" cy="498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dsf\Downloads\CGbs11IQQP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0000">
            <a:off x="5820709" y="3996663"/>
            <a:ext cx="2386955" cy="264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81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b="1" dirty="0" smtClean="0">
                <a:solidFill>
                  <a:srgbClr val="FF0000"/>
                </a:solidFill>
                <a:ea typeface="+mn-ea"/>
                <a:cs typeface="+mn-cs"/>
              </a:rPr>
              <a:t>3 блок </a:t>
            </a:r>
            <a:r>
              <a:rPr lang="ru-RU" dirty="0">
                <a:solidFill>
                  <a:srgbClr val="0070C0"/>
                </a:solidFill>
                <a:ea typeface="+mn-ea"/>
                <a:cs typeface="+mn-cs"/>
              </a:rPr>
              <a:t>«Вижу </a:t>
            </a:r>
            <a:r>
              <a:rPr lang="ru-RU" b="1" dirty="0">
                <a:solidFill>
                  <a:srgbClr val="1F497D">
                    <a:lumMod val="60000"/>
                    <a:lumOff val="40000"/>
                  </a:srgbClr>
                </a:solidFill>
                <a:ea typeface="+mn-ea"/>
                <a:cs typeface="+mn-cs"/>
              </a:rPr>
              <a:t>чудное раздолье»</a:t>
            </a:r>
            <a:br>
              <a:rPr lang="ru-RU" b="1" dirty="0">
                <a:solidFill>
                  <a:srgbClr val="1F497D">
                    <a:lumMod val="60000"/>
                    <a:lumOff val="40000"/>
                  </a:srgbClr>
                </a:solidFill>
                <a:ea typeface="+mn-ea"/>
                <a:cs typeface="+mn-cs"/>
              </a:rPr>
            </a:br>
            <a:r>
              <a:rPr lang="ru-RU" i="1" dirty="0">
                <a:solidFill>
                  <a:srgbClr val="002060"/>
                </a:solidFill>
                <a:ea typeface="+mn-ea"/>
                <a:cs typeface="+mn-cs"/>
              </a:rPr>
              <a:t>(природа родного края)</a:t>
            </a:r>
            <a:br>
              <a:rPr lang="ru-RU" i="1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06760" cy="2471742"/>
          </a:xfrm>
        </p:spPr>
        <p:txBody>
          <a:bodyPr>
            <a:normAutofit fontScale="85000" lnSpcReduction="20000"/>
          </a:bodyPr>
          <a:lstStyle/>
          <a:p>
            <a:pPr marL="0" indent="269875" algn="just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Задача. </a:t>
            </a:r>
            <a:r>
              <a:rPr lang="ru-RU" sz="3600" dirty="0" smtClean="0">
                <a:solidFill>
                  <a:srgbClr val="002060"/>
                </a:solidFill>
              </a:rPr>
              <a:t>Знакомить детей с природой родного края, с разнообразием флоры и фауны; сформировать у детей осознанно-правильное отношение к представителям живой природы; формировать бережное отношение к родному краю.  </a:t>
            </a:r>
          </a:p>
          <a:p>
            <a:endParaRPr lang="ru-RU" dirty="0"/>
          </a:p>
        </p:txBody>
      </p:sp>
      <p:pic>
        <p:nvPicPr>
          <p:cNvPr id="4" name="Picture 2" descr="C:\Users\dsf\Downloads\1617075721_40-p-oboi-priroda-rossii-foto-visokogo-kachestv-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727612"/>
            <a:ext cx="4587445" cy="278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"/>
            <a:ext cx="3898776" cy="11429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Красота родной природы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dsf\Downloads\7dJZnxzfW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142984"/>
            <a:ext cx="2808312" cy="2974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User\Desktop\фото, видео П.О.Ю\фото с телефона\IMG_20211005_103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6248" y="1214421"/>
            <a:ext cx="3534100" cy="2647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4357694"/>
            <a:ext cx="2952738" cy="2214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C:\Users\dsf\Desktop\средняя гр. 2020-21 уч.г\фото. средняя гуппа\уборка моркови\IMG_20200925_10334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9190" y="4143380"/>
            <a:ext cx="3858736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048129" y="116632"/>
            <a:ext cx="3898776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Прогулки по участку детского сада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120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«Животные родного края»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9" name="Picture 3" descr="C:\Users\dsf\Downloads\lgfaBDJBzZ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857232"/>
            <a:ext cx="2903252" cy="3871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dsf\Downloads\wR7SuFMaBX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3000372"/>
            <a:ext cx="2713372" cy="3617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dsf\Downloads\1yf2ssS-OQ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218" y="1000109"/>
            <a:ext cx="2893238" cy="385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pic>
        <p:nvPicPr>
          <p:cNvPr id="6" name="Picture 3" descr="C:\Users\dsf\Downloads\DXaVLqUzSP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085163" y="3772829"/>
            <a:ext cx="3357587" cy="238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56207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«Вижу чудное раздолье»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sf\Downloads\6L0YYeArmt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000108"/>
            <a:ext cx="3394472" cy="374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dsf\Downloads\DXaVLqUzSPg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60000">
            <a:off x="4919804" y="1113332"/>
            <a:ext cx="3674046" cy="250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dsf\Downloads\Oiyh8z745J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0">
            <a:off x="6375765" y="3593587"/>
            <a:ext cx="2145973" cy="2861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93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-99392"/>
            <a:ext cx="7221488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Участие в акциях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548680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Посади цветок- укрась планету»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6" name="Picture 2" descr="E:\фот ст.гр\фото 2 ст. группа\добрая вятка\IMG_20220414_0817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2066" y="4286256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102225" y="404664"/>
            <a:ext cx="4041775" cy="63976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«Покормим птиц зимой»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Picture 3" descr="C:\Users\dsf\Desktop\Camera 1.05.2021 г\IMG_20210423_0859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285860"/>
            <a:ext cx="2963181" cy="222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dsf\Desktop\Camera 1.05.2021 г\IMG_20210423_0904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929066"/>
            <a:ext cx="352427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dsf\Downloads\jx-zgY83Ps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071546"/>
            <a:ext cx="2022872" cy="269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Users\dsf\Downloads\mkJ_igynaL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1357298"/>
            <a:ext cx="3182816" cy="238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052544" y="3789040"/>
            <a:ext cx="526692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 «Помоги животным»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85926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4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блок </a:t>
            </a:r>
            <a:r>
              <a:rPr lang="ru-RU" b="1" dirty="0">
                <a:solidFill>
                  <a:srgbClr val="C0504D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«Наша кладовая»</a:t>
            </a:r>
            <a:r>
              <a:rPr lang="ru-RU" sz="3600" b="1" dirty="0">
                <a:solidFill>
                  <a:srgbClr val="C0504D">
                    <a:lumMod val="75000"/>
                  </a:srgb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srgbClr val="C0504D">
                    <a:lumMod val="7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ru-RU" sz="3200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(культура и традиции родного края)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607330" cy="471203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Задача. </a:t>
            </a:r>
            <a:r>
              <a:rPr lang="ru-RU" dirty="0" smtClean="0">
                <a:solidFill>
                  <a:srgbClr val="002060"/>
                </a:solidFill>
              </a:rPr>
              <a:t>Формирование у дошкольников духовных ценностей: интереса к изучению культуры и традиций своих предков, любовь к родному краю.</a:t>
            </a:r>
          </a:p>
          <a:p>
            <a:endParaRPr lang="ru-RU" dirty="0"/>
          </a:p>
        </p:txBody>
      </p:sp>
      <p:pic>
        <p:nvPicPr>
          <p:cNvPr id="4" name="Picture 2" descr="H:\педсовет  патриотическое воспитание\дополнение педсовет\5dVzM45TLi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357562"/>
            <a:ext cx="4211549" cy="315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dsf\Downloads\P_6fb4PJVe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000504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680520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Мини-музеи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4040188" cy="63976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«Из бабушкиного сундука»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Picture 6" descr="H:\педсовет  патриотическое воспитание\дополнение педсовет\LW3Cfm0yTB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357298"/>
            <a:ext cx="3071834" cy="4095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29190" y="285728"/>
            <a:ext cx="4000528" cy="4069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«Народный быт»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Picture 2" descr="H:\педсовет  патриотическое воспитание\дополнение педсовет\2uIi8VmAZe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6667" y="642918"/>
            <a:ext cx="390051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643702" y="4214819"/>
            <a:ext cx="2071702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Д/и «Покажи,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что назову»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3" descr="C:\Users\dsf\Downloads\vLUQ4_M9bu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571876"/>
            <a:ext cx="2286016" cy="30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 проекта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300" dirty="0" smtClean="0">
                <a:solidFill>
                  <a:srgbClr val="002060"/>
                </a:solidFill>
              </a:rPr>
              <a:t>Современное российское общество остро переживает кризис духовно – нравственных идеалов. Сегодня каждый из нас понимает потребность возрождения и развития духовных традиций нашего Отечества.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05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 выставке народных умельцев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dsf\Downloads\clHsggqbi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714356"/>
            <a:ext cx="3744416" cy="281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dsf\Downloads\W0oXabNvKS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785794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dsf\Downloads\9TurIANX9U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3643314"/>
            <a:ext cx="3881969" cy="2911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9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81" y="980728"/>
            <a:ext cx="4184204" cy="107181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Кукольный спектакль по мотивам сказки  П.Бажова «Хозяйка медной горы»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5348" y="188640"/>
            <a:ext cx="5122912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+mn-lt"/>
              </a:rPr>
              <a:t>Инсценировка 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сказки </a:t>
            </a:r>
            <a:br>
              <a:rPr lang="ru-RU" sz="24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Красный фонарик»</a:t>
            </a:r>
            <a:br>
              <a:rPr lang="ru-RU" sz="2400" b="1" dirty="0">
                <a:solidFill>
                  <a:srgbClr val="0070C0"/>
                </a:solidFill>
                <a:latin typeface="+mn-lt"/>
              </a:rPr>
            </a:b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Picture 2" descr="E:\фот ст.гр\фото 2 ст. группа\разное\IMG_20220325_1541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189474"/>
            <a:ext cx="4601446" cy="3454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E:\фот ст.гр\фото 2 ст. группа\сказка\IMG_20220421_0943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214422"/>
            <a:ext cx="3731428" cy="2797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фот ст.гр\фото 2 ст. группа\сказка\IMG_20220421_0933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4143380"/>
            <a:ext cx="4195360" cy="2428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016"/>
            <a:ext cx="8229600" cy="105153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«Троица. Летний праздник»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dsf\Downloads\UARZ4ZRqf0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4348" y="1142984"/>
            <a:ext cx="3463794" cy="461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dsf\Downloads\9JWyNQhaK_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785926"/>
            <a:ext cx="342902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6864" cy="6926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«Рождественские посиделки»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45" name="Picture 5" descr="C:\Users\dsf\Downloads\NBh4hpzZtp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5852" y="928670"/>
            <a:ext cx="3739004" cy="280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dsf\Downloads\K9kmiX-J0I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928670"/>
            <a:ext cx="3179762" cy="56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dsf\Downloads\mXf8fC5dv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929066"/>
            <a:ext cx="5321729" cy="239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500990" cy="7143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«Веселая Масленица»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 descr="C:\Users\dsf\Desktop\2 мл. гр. 19-20 уч.г\масленица, 8 марта\IMG_20200228_100538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571480"/>
            <a:ext cx="257176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E:\фот ст.гр\фото 2 ст. группа\проводы зимы\IMG_20220311_1125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714356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dsf\Desktop\Camera 1.05.2021 г\IMG_20210312_16080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20" y="3643314"/>
            <a:ext cx="3929090" cy="28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педсовет  патриотическое воспитание\дополнение педсовет\_XdiAo8WED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9193" y="3500438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44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1938" y="214313"/>
            <a:ext cx="5072062" cy="10001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«Вот и Пасха, запах воска.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Запах теплых куличей»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7" name="Picture 3" descr="C:\Users\dsf\Downloads\NzSQ2soACRc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394" y="1310921"/>
            <a:ext cx="3786572" cy="50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dsf\Downloads\pwZsWXqYfT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786190"/>
            <a:ext cx="3621108" cy="271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dsf\Downloads\j6U1bID2V7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642918"/>
            <a:ext cx="4024341" cy="301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157592" cy="170080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5 </a:t>
            </a:r>
            <a:r>
              <a:rPr lang="ru-RU" sz="49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блок </a:t>
            </a:r>
            <a:r>
              <a:rPr lang="ru-RU" sz="49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«России </a:t>
            </a:r>
            <a:r>
              <a:rPr lang="ru-RU" sz="49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верные сыны» </a:t>
            </a:r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3600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(боевая слава нашего народа)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67544" y="1643051"/>
            <a:ext cx="8229600" cy="235745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-apple-system"/>
              </a:rPr>
              <a:t>Задача. </a:t>
            </a:r>
            <a:r>
              <a:rPr lang="ru-RU" dirty="0" smtClean="0">
                <a:solidFill>
                  <a:srgbClr val="002060"/>
                </a:solidFill>
                <a:latin typeface="-apple-system"/>
              </a:rPr>
              <a:t>Продолжать </a:t>
            </a:r>
            <a:r>
              <a:rPr lang="ru-RU" dirty="0">
                <a:solidFill>
                  <a:srgbClr val="002060"/>
                </a:solidFill>
                <a:latin typeface="-apple-system"/>
              </a:rPr>
              <a:t>работу по формированию у детей чувства гордости за героическое прошлое России, воспитывать уважение к ратным подвигам бойцов, ветеранам Великой Отечественной войны, гордость за свой народ.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5" descr="J:\фото 2 мл группа\9 мая 2015 г выставка я фотографировала\9 мая 144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929066"/>
            <a:ext cx="388395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«Слава Армии родной»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3" descr="C:\Users\User\Desktop\фото, видео П.О.Ю\фото с телефона\IMG_20220221_100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1785925"/>
            <a:ext cx="4929222" cy="3696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dsf\Desktop\Camera 1.05.2021 г\IMG_20210219_1612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472" y="1071546"/>
            <a:ext cx="3226617" cy="241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dsf\Desktop\2 мл. гр. 19-20 уч.г\23 февраля\IMG_20200220_0921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714752"/>
            <a:ext cx="3093983" cy="279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«Богатыри земли русской»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C:\Users\dsf\Downloads\v_1JUmjmaU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660777"/>
            <a:ext cx="4967981" cy="372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dsf\Downloads\i7OtY-tTDgo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3504" y="3732611"/>
            <a:ext cx="3701174" cy="2775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6840760" cy="7411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«Наши защитники»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C:\Users\dsf\Downloads\kVJ89KRRF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3786190"/>
            <a:ext cx="3301871" cy="270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dsf\Downloads\4QCPrOyXvT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714488"/>
            <a:ext cx="5334037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dsf\Downloads\q6aTTVDbj7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714356"/>
            <a:ext cx="3304359" cy="292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0034" y="642919"/>
            <a:ext cx="8143932" cy="550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cs typeface="Times New Roman" pitchFamily="18" charset="0"/>
              </a:rPr>
              <a:t>«</a:t>
            </a:r>
            <a:r>
              <a:rPr lang="ru-RU" sz="2800" dirty="0">
                <a:cs typeface="Times New Roman" pitchFamily="18" charset="0"/>
              </a:rPr>
              <a:t>Если человек не любит хотя бы изредка смотреть на старые фотографии своих родителей, не ценит память о них, оставленную в саду, который они возделывали, вещах, которые им принадлежали, - значит, он не любит их. Если человек не любит старые улицы, пусть даже и плохонькие, - значит, у него нет любви к своему городу. Если человек равнодушен к памятникам истории своей страны, - он, как правило, равнодушен к своей стране</a:t>
            </a:r>
            <a:r>
              <a:rPr lang="ru-RU" sz="2800" dirty="0" smtClean="0">
                <a:cs typeface="Times New Roman" pitchFamily="18" charset="0"/>
              </a:rPr>
              <a:t>».</a:t>
            </a:r>
          </a:p>
          <a:p>
            <a:pPr marL="0" indent="0" algn="r">
              <a:buNone/>
            </a:pPr>
            <a:r>
              <a:rPr lang="ru-RU" dirty="0" smtClean="0">
                <a:cs typeface="Times New Roman" pitchFamily="18" charset="0"/>
              </a:rPr>
              <a:t>Академик </a:t>
            </a:r>
            <a:r>
              <a:rPr lang="ru-RU" dirty="0">
                <a:cs typeface="Times New Roman" pitchFamily="18" charset="0"/>
              </a:rPr>
              <a:t>Д.С. </a:t>
            </a:r>
            <a:r>
              <a:rPr lang="ru-RU" dirty="0" smtClean="0">
                <a:cs typeface="Times New Roman" pitchFamily="18" charset="0"/>
              </a:rPr>
              <a:t>Лихачев</a:t>
            </a:r>
          </a:p>
          <a:p>
            <a:pPr marL="0" indent="0" algn="r">
              <a:buNone/>
            </a:pP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Мини-музей </a:t>
            </a:r>
            <a:br>
              <a:rPr lang="ru-RU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«Военная техника»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3" descr="C:\Users\dsf\Downloads\TwC4jtlIVi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177808" cy="538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054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Встреча с интересными людьми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3" descr="C:\Users\dsf\Downloads\Ye7-HcmSMD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3624377" cy="272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dsf\Downloads\6e2wvNyWub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000504"/>
            <a:ext cx="3123513" cy="2345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Users\dsf\Downloads\oEnv2TNZaH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47" y="3072188"/>
            <a:ext cx="4762533" cy="357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dsf\Downloads\1ArSGuV5AH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000108"/>
            <a:ext cx="2738958" cy="2054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3288758" cy="78581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Акция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«Подарок защитнику»</a:t>
            </a:r>
          </a:p>
        </p:txBody>
      </p:sp>
      <p:pic>
        <p:nvPicPr>
          <p:cNvPr id="9" name="Объект 3" descr="C:\Users\dsf\Desktop\IMG-62c39124285c5e73c2dbb615ae7e91d4-V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000240"/>
            <a:ext cx="3500462" cy="374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29125" y="116632"/>
            <a:ext cx="4214841" cy="8120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Акция </a:t>
            </a:r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dirty="0">
                <a:solidFill>
                  <a:srgbClr val="0070C0"/>
                </a:solidFill>
              </a:rPr>
              <a:t>Открытка солдату»</a:t>
            </a:r>
          </a:p>
        </p:txBody>
      </p:sp>
      <p:pic>
        <p:nvPicPr>
          <p:cNvPr id="10" name="Picture 2" descr="C:\Users\dsf\Downloads\gdh__3pF1G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482711"/>
            <a:ext cx="2858660" cy="2143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dsf\Downloads\ydvqTXONedQ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1000108"/>
            <a:ext cx="4621298" cy="3464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03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19256" cy="7780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Поздравление бойцов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 пожарной части города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C:\Users\dsf\Downloads\I38ZKEg0K_M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285860"/>
            <a:ext cx="4676795" cy="3223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dsf\Downloads\B4MZpBT9wBI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6314" y="3500438"/>
            <a:ext cx="4039985" cy="302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922" y="332656"/>
            <a:ext cx="4442225" cy="41805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«Мы помним»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C:\Users\dsf\Downloads\7HTgZMI1mf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14290"/>
            <a:ext cx="3215655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E:\фот ст.гр\контакт 2 фото\YX__rIe9blXQyixeFNm3bKCuFe7Th54ZlA2AkfoOBg8KKOsPsrxcTUV9HIoDIx1YiA06LlJhw6WN1QRpKqBVOu7P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857232"/>
            <a:ext cx="3909196" cy="4584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7" descr="F:\фото ср.гр. после Нового года\Изображение 405.jp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4000504"/>
            <a:ext cx="3429024" cy="238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«Орден прадеда на ладони правнука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520" y="548680"/>
            <a:ext cx="4543428" cy="5000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Книга памяти «Помним и чтим»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Picture 3" descr="C:\Users\dsf\Downloads\lx0uM5Xtmj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61956"/>
            <a:ext cx="4040188" cy="303297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2066" y="5929331"/>
            <a:ext cx="3614734" cy="64294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«Победа была за нами»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703156"/>
            <a:ext cx="2376653" cy="3167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dsf\Downloads\1cLTgpzUzxQ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60000">
            <a:off x="1026902" y="3347869"/>
            <a:ext cx="2465371" cy="308133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9"/>
          <a:stretch/>
        </p:blipFill>
        <p:spPr bwMode="auto">
          <a:xfrm>
            <a:off x="4848142" y="4005064"/>
            <a:ext cx="3720397" cy="2139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dsf\Desktop\средняя гр. 2020-21 уч.г\фото. средняя гуппа\2 фото ср.гр\9 мая 2021 г\IMG_20210430_13284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0000">
            <a:off x="6762689" y="1385459"/>
            <a:ext cx="2111433" cy="281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188640"/>
            <a:ext cx="2928958" cy="33117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«Памяти павших»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E:\фот ст.гр\фото 2 ст. группа\9 мая 2022 г\IMG_20220506_1022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5" y="357166"/>
            <a:ext cx="5735378" cy="4295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фот ст.гр\фото 2 ст. группа\9 мая 2022 г\IMG_20220506_09543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432713" y="3282667"/>
            <a:ext cx="3030208" cy="3465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60648"/>
            <a:ext cx="4714908" cy="86409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«Этот день мы приближали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 как могли»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Picture 3" descr="C:\Users\dsf\Downloads\jBfWZS1jn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785794"/>
            <a:ext cx="2784911" cy="37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1906" y="345506"/>
            <a:ext cx="4041775" cy="3688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 детской библиотеке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Picture 4" descr="E:\фот ст.гр\фото 2 ст. группа\9 мая 2022 г\IMG_20220505_1050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131324"/>
            <a:ext cx="4278054" cy="2511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sf\Downloads\kMa1HeSkxX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4572008"/>
            <a:ext cx="2788719" cy="209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C:\Users\dsf\Desktop\9 мая 2017 г\uHZItCB8a50.jpg"/>
          <p:cNvPicPr>
            <a:picLocks noGrp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000504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42910" y="3571876"/>
            <a:ext cx="4071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Митинг 9 мая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14290"/>
            <a:ext cx="4690864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Акции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71480"/>
            <a:ext cx="3714744" cy="857256"/>
          </a:xfrm>
        </p:spPr>
        <p:txBody>
          <a:bodyPr>
            <a:normAutofit fontScale="62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cs typeface="Times New Roman" pitchFamily="18" charset="0"/>
              </a:rPr>
              <a:t>«Бессмертный полк»</a:t>
            </a:r>
          </a:p>
          <a:p>
            <a:endParaRPr lang="ru-RU" dirty="0"/>
          </a:p>
        </p:txBody>
      </p:sp>
      <p:pic>
        <p:nvPicPr>
          <p:cNvPr id="7" name="Picture 3" descr="E:\фот ст.гр\фото 2 ст. группа\9 мая 2022 г\IMG_20220506_10481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17316" y="1306927"/>
            <a:ext cx="2894394" cy="3357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43570" y="571480"/>
            <a:ext cx="3411250" cy="571504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«Открытка ветерану»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9" name="Picture 2" descr="C:\Users\dsf\Desktop\2 мл. гр. 19-20 уч.г\9 мая\IMG_20200429_0914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6314" y="4572008"/>
            <a:ext cx="2697480" cy="2024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E:\фот ст.гр\контакт 2 фото\8Bp4FJ_tcXx6jYjjo4dbqHV94HYPUtDvUWm9ShNOjvv4RGjbH9NHp7UHC0Gd9RRA49NEWZEQwrlm8C7YffISp-eX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4357694"/>
            <a:ext cx="3045391" cy="2284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фот ст.гр\фото контакт\фото 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285860"/>
            <a:ext cx="3147774" cy="382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Мини-музеи</a:t>
            </a:r>
            <a:br>
              <a:rPr lang="ru-RU" sz="4000" b="1" dirty="0" smtClean="0">
                <a:solidFill>
                  <a:srgbClr val="FF0000"/>
                </a:solidFill>
                <a:latin typeface="+mn-lt"/>
              </a:rPr>
            </a:b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642919"/>
            <a:ext cx="3328982" cy="64294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«Великая Победа»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Содержимое 3" descr="H:\фото 2 мл группа\9 мая 2015 г выставка я фотографировала\9 мая 069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5720" y="1714488"/>
            <a:ext cx="3714776" cy="328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928670"/>
            <a:ext cx="4041775" cy="135732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«Мы помним!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Мы гордимся!»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71934" y="2500306"/>
            <a:ext cx="4767004" cy="3574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50206" cy="138591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ЦЕЛЬ:</a:t>
            </a:r>
            <a:r>
              <a:rPr lang="ru-RU" sz="2400" dirty="0" smtClean="0">
                <a:solidFill>
                  <a:srgbClr val="FF0000"/>
                </a:solidFill>
              </a:rPr>
              <a:t>  </a:t>
            </a:r>
            <a:r>
              <a:rPr lang="ru-RU" sz="2400" dirty="0" smtClean="0">
                <a:solidFill>
                  <a:srgbClr val="002060"/>
                </a:solidFill>
              </a:rPr>
              <a:t>формирование патриотических чувств и основ духовно-нравственной личности посредством ознакомления с историей родного края</a:t>
            </a:r>
            <a:r>
              <a:rPr lang="ru-RU" sz="2800" dirty="0" smtClean="0">
                <a:solidFill>
                  <a:srgbClr val="002060"/>
                </a:solidFill>
              </a:rPr>
              <a:t>. 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501122" cy="47162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ЗАДАЧИ:</a:t>
            </a:r>
            <a:r>
              <a:rPr lang="ru-RU" sz="9600" b="1" dirty="0" smtClean="0"/>
              <a:t> </a:t>
            </a:r>
          </a:p>
          <a:p>
            <a:pPr marL="0" lvl="0" indent="355600" algn="just"/>
            <a:r>
              <a:rPr lang="ru-RU" sz="8000" dirty="0" smtClean="0">
                <a:solidFill>
                  <a:srgbClr val="002060"/>
                </a:solidFill>
              </a:rPr>
              <a:t>Создание условий для реализации проекта.</a:t>
            </a:r>
          </a:p>
          <a:p>
            <a:pPr marL="0" lvl="0" indent="355600" algn="just"/>
            <a:r>
              <a:rPr lang="ru-RU" sz="8000" dirty="0" smtClean="0">
                <a:solidFill>
                  <a:srgbClr val="002060"/>
                </a:solidFill>
              </a:rPr>
              <a:t>Формирование духовно- нравственных качеств личности через приобщение детей к семейным традициям, к традициям своих предков, к изучению культуры и привитию  любви к родному краю.</a:t>
            </a:r>
          </a:p>
          <a:p>
            <a:pPr marL="0" lvl="0" indent="355600" algn="just"/>
            <a:r>
              <a:rPr lang="ru-RU" sz="8000" dirty="0" smtClean="0">
                <a:solidFill>
                  <a:srgbClr val="002060"/>
                </a:solidFill>
              </a:rPr>
              <a:t>Формирование  представления детей о родном крае, о малой Родине, воспитание чувства гордости за свою малую родину, ее достижения и культуру.  </a:t>
            </a:r>
          </a:p>
          <a:p>
            <a:pPr marL="0" lvl="0" indent="355600" algn="just"/>
            <a:r>
              <a:rPr lang="ru-RU" sz="8000" dirty="0" smtClean="0">
                <a:solidFill>
                  <a:srgbClr val="002060"/>
                </a:solidFill>
              </a:rPr>
              <a:t>Знакомство детей с природой родного края, формирование у детей осознанно-правильного отношения к представителям живой природы и бережного отношения к родному краю.  </a:t>
            </a:r>
          </a:p>
          <a:p>
            <a:pPr marL="0" lvl="0" indent="355600" algn="just"/>
            <a:r>
              <a:rPr lang="ru-RU" sz="8000" dirty="0" smtClean="0">
                <a:solidFill>
                  <a:srgbClr val="002060"/>
                </a:solidFill>
              </a:rPr>
              <a:t>Продолжать работу по формированию у детей чувства гордости за героическое прошлое России, воспитывать уважение к ратным подвигам бойцов, ветеранам Великой  Отечественной войны, гордость за свой народ.</a:t>
            </a:r>
          </a:p>
          <a:p>
            <a:pPr marL="0" lvl="0" indent="355600" algn="just"/>
            <a:r>
              <a:rPr lang="ru-RU" sz="8000" dirty="0" smtClean="0">
                <a:solidFill>
                  <a:srgbClr val="002060"/>
                </a:solidFill>
              </a:rPr>
              <a:t>Активизировать взаимодействие с родителями по воспитании у дошкольников  духовно- нравственных и патриотических чувств.</a:t>
            </a:r>
          </a:p>
          <a:p>
            <a:pPr marL="0" indent="355600" algn="just"/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484784"/>
            <a:ext cx="3898776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«Спасибо </a:t>
            </a:r>
            <a:br>
              <a:rPr lang="ru-RU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деду </a:t>
            </a:r>
            <a:br>
              <a:rPr lang="ru-RU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за Победу !»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Объект 3" descr="C:\Users\dsf\Desktop\IMG_20200513_125456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750248" cy="359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E:\фот ст.гр\фото 2 ст. группа\9 мая 2022 г\IMG_20220506_1413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6248" y="3268264"/>
            <a:ext cx="4540052" cy="3405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11760" y="29642"/>
            <a:ext cx="4258816" cy="66305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Наше будущее…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6" descr="C:\Users\dsf\Desktop\средняя гр. 2020-21 уч.г\фото. средняя гуппа\прогулка на Вятку\IMG_20200929_10311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836712"/>
            <a:ext cx="7101432" cy="583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Диагностика</a:t>
            </a:r>
            <a:br>
              <a:rPr lang="ru-RU" sz="27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Aharoni" pitchFamily="2" charset="-79"/>
              </a:rPr>
              <a:t>по </a:t>
            </a:r>
            <a:r>
              <a:rPr lang="ru-RU" sz="2700" b="1" dirty="0">
                <a:solidFill>
                  <a:srgbClr val="FF0000"/>
                </a:solidFill>
                <a:latin typeface="+mn-lt"/>
                <a:ea typeface="+mn-ea"/>
                <a:cs typeface="Aharoni" pitchFamily="2" charset="-79"/>
              </a:rPr>
              <a:t>духовно- нравственному 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Aharoni" pitchFamily="2" charset="-79"/>
              </a:rPr>
              <a:t>и </a:t>
            </a:r>
            <a:r>
              <a:rPr lang="ru-RU" sz="2700" b="1" dirty="0">
                <a:solidFill>
                  <a:srgbClr val="FF0000"/>
                </a:solidFill>
                <a:latin typeface="+mn-lt"/>
                <a:ea typeface="+mn-ea"/>
                <a:cs typeface="Aharoni" pitchFamily="2" charset="-79"/>
              </a:rPr>
              <a:t>патриотическому воспитанию </a:t>
            </a:r>
            <a:r>
              <a:rPr lang="ru-RU" sz="2700" dirty="0">
                <a:solidFill>
                  <a:srgbClr val="FF0000"/>
                </a:solidFill>
                <a:latin typeface="+mn-lt"/>
                <a:ea typeface="+mn-ea"/>
                <a:cs typeface="Aharoni" pitchFamily="2" charset="-79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+mn-lt"/>
                <a:ea typeface="+mn-ea"/>
                <a:cs typeface="Aharoni" pitchFamily="2" charset="-79"/>
              </a:rPr>
            </a:br>
            <a:r>
              <a:rPr lang="ru-RU" sz="2700" b="1" dirty="0">
                <a:solidFill>
                  <a:srgbClr val="FF0000"/>
                </a:solidFill>
                <a:latin typeface="+mn-lt"/>
                <a:ea typeface="+mn-ea"/>
                <a:cs typeface="Aharoni" pitchFamily="2" charset="-79"/>
              </a:rPr>
              <a:t>детей старшего дошкольного возраста </a:t>
            </a:r>
            <a:r>
              <a:rPr lang="ru-RU" sz="2200" b="1" dirty="0">
                <a:solidFill>
                  <a:srgbClr val="0070C0"/>
                </a:solidFill>
                <a:ea typeface="+mn-ea"/>
                <a:cs typeface="Aharoni" pitchFamily="2" charset="-79"/>
              </a:rPr>
              <a:t/>
            </a:r>
            <a:br>
              <a:rPr lang="ru-RU" sz="2200" b="1" dirty="0">
                <a:solidFill>
                  <a:srgbClr val="0070C0"/>
                </a:solidFill>
                <a:ea typeface="+mn-ea"/>
                <a:cs typeface="Aharoni" pitchFamily="2" charset="-79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7197000"/>
              </p:ext>
            </p:extLst>
          </p:nvPr>
        </p:nvGraphicFramePr>
        <p:xfrm>
          <a:off x="428596" y="1285860"/>
          <a:ext cx="821537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pic>
        <p:nvPicPr>
          <p:cNvPr id="8" name="Picture 2" descr="C:\Users\dsf\Downloads\y9jaGVVyV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85918" y="500041"/>
            <a:ext cx="5786478" cy="4339859"/>
          </a:xfrm>
          <a:prstGeom prst="rect">
            <a:avLst/>
          </a:prstGeom>
          <a:noFill/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0" y="5013176"/>
            <a:ext cx="9217024" cy="172819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800" b="1" dirty="0">
                <a:solidFill>
                  <a:srgbClr val="002060"/>
                </a:solidFill>
                <a:ea typeface="Times New Roman"/>
                <a:cs typeface="Times New Roman"/>
              </a:rPr>
              <a:t>Если не мы, то кто </a:t>
            </a:r>
            <a:r>
              <a:rPr lang="ru-RU" sz="58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же детям </a:t>
            </a:r>
            <a:r>
              <a:rPr lang="ru-RU" sz="5800" b="1" dirty="0">
                <a:solidFill>
                  <a:srgbClr val="002060"/>
                </a:solidFill>
                <a:ea typeface="Times New Roman"/>
                <a:cs typeface="Times New Roman"/>
              </a:rPr>
              <a:t>нашим </a:t>
            </a:r>
            <a:r>
              <a:rPr lang="ru-RU" sz="58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поможет!?</a:t>
            </a:r>
            <a:endParaRPr lang="ru-RU" sz="58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800" b="1" dirty="0">
                <a:solidFill>
                  <a:srgbClr val="002060"/>
                </a:solidFill>
                <a:ea typeface="Times New Roman"/>
                <a:cs typeface="Times New Roman"/>
              </a:rPr>
              <a:t>Россию любить и </a:t>
            </a:r>
            <a:r>
              <a:rPr lang="ru-RU" sz="58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знать, а </a:t>
            </a:r>
            <a:r>
              <a:rPr lang="ru-RU" sz="5800" b="1" dirty="0">
                <a:solidFill>
                  <a:srgbClr val="002060"/>
                </a:solidFill>
                <a:ea typeface="Times New Roman"/>
                <a:cs typeface="Times New Roman"/>
              </a:rPr>
              <a:t>главное не опоздать.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pic>
        <p:nvPicPr>
          <p:cNvPr id="7" name="Picture 3" descr="J:\Прогулки по городу средняя группа 2015 г\берег осень 2015\IMG_85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3405166"/>
            <a:ext cx="4786346" cy="319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1071538" y="214290"/>
            <a:ext cx="750099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Из простых ручейков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Океан наполняется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А любовь к своей Родине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 родников начинается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64307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type="subTitle" idx="1"/>
          </p:nvPr>
        </p:nvSpPr>
        <p:spPr>
          <a:xfrm>
            <a:off x="1331640" y="5373216"/>
            <a:ext cx="7200800" cy="13681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Фотографии детей  выставлены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 согласия родителей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" descr="C:\Users\dsf\Downloads\ed923cfedc3a6cc201342aca22978dd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2571744"/>
            <a:ext cx="3757982" cy="2668854"/>
          </a:xfrm>
          <a:prstGeom prst="rect">
            <a:avLst/>
          </a:prstGeom>
          <a:noFill/>
        </p:spPr>
      </p:pic>
      <p:pic>
        <p:nvPicPr>
          <p:cNvPr id="7" name="Picture 4" descr="C:\Users\dsf\Downloads\vospitanie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3" y="1535612"/>
            <a:ext cx="5000660" cy="3747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Новизна проекта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09597"/>
            <a:ext cx="8640960" cy="4667675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>
                <a:solidFill>
                  <a:srgbClr val="002060"/>
                </a:solidFill>
              </a:rPr>
              <a:t>О</a:t>
            </a:r>
            <a:r>
              <a:rPr lang="ru-RU" sz="3600" dirty="0" smtClean="0">
                <a:solidFill>
                  <a:srgbClr val="002060"/>
                </a:solidFill>
              </a:rPr>
              <a:t>сновная роль в воспитании патриотических  и нравственно-духовных чувств отводится семье. Не воспитатель передает детям информацию, знания, а ребенок сам узнает, участвует и становится посредником между семьей и детским сообществом.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848872" cy="92867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+mn-lt"/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Принципы реализации проекта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>Принципы реализации проекта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534752" cy="5377229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800" b="1" dirty="0" smtClean="0">
                <a:cs typeface="Times New Roman" pitchFamily="18" charset="0"/>
              </a:rPr>
              <a:t> </a:t>
            </a:r>
            <a:r>
              <a:rPr lang="ru-RU" sz="8800" b="1" i="1" u="sng" dirty="0" smtClean="0">
                <a:solidFill>
                  <a:srgbClr val="002060"/>
                </a:solidFill>
                <a:cs typeface="Times New Roman" pitchFamily="18" charset="0"/>
              </a:rPr>
              <a:t>1. Принцип историзма</a:t>
            </a:r>
            <a:endParaRPr lang="ru-RU" sz="8800" u="sn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8800" dirty="0" smtClean="0">
                <a:solidFill>
                  <a:srgbClr val="002060"/>
                </a:solidFill>
                <a:cs typeface="Times New Roman" pitchFamily="18" charset="0"/>
              </a:rPr>
              <a:t>Реализуется путем сохранения хронологического порядка описываемых явлений и сводится к двум историческим поколениям: прошлое (давным-давно) и настоящие (в наши дни).</a:t>
            </a:r>
          </a:p>
          <a:p>
            <a:pPr algn="just">
              <a:buNone/>
            </a:pPr>
            <a:r>
              <a:rPr lang="ru-RU" sz="8800" u="sng" dirty="0" smtClean="0">
                <a:solidFill>
                  <a:srgbClr val="002060"/>
                </a:solidFill>
                <a:cs typeface="Times New Roman" pitchFamily="18" charset="0"/>
              </a:rPr>
              <a:t> </a:t>
            </a:r>
            <a:r>
              <a:rPr lang="ru-RU" sz="8800" b="1" i="1" u="sng" dirty="0" smtClean="0">
                <a:solidFill>
                  <a:srgbClr val="002060"/>
                </a:solidFill>
                <a:cs typeface="Times New Roman" pitchFamily="18" charset="0"/>
              </a:rPr>
              <a:t>2. Принцип </a:t>
            </a:r>
            <a:r>
              <a:rPr lang="ru-RU" sz="8800" b="1" i="1" u="sng" dirty="0" err="1" smtClean="0">
                <a:solidFill>
                  <a:srgbClr val="002060"/>
                </a:solidFill>
                <a:cs typeface="Times New Roman" pitchFamily="18" charset="0"/>
              </a:rPr>
              <a:t>гуманизации</a:t>
            </a:r>
            <a:endParaRPr lang="ru-RU" sz="8800" u="sn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8800" dirty="0" smtClean="0">
                <a:solidFill>
                  <a:srgbClr val="002060"/>
                </a:solidFill>
                <a:cs typeface="Times New Roman" pitchFamily="18" charset="0"/>
              </a:rPr>
              <a:t>Предполагает умение педагога встать на позицию ребенка, учесть его точку зрения, не игнорировать его чувства и эмоции, а также ориентироваться на высшие общечеловеческие понятия – любовь к семье, родному краю, Отечеству.</a:t>
            </a:r>
          </a:p>
          <a:p>
            <a:pPr algn="just">
              <a:buNone/>
            </a:pPr>
            <a:r>
              <a:rPr lang="ru-RU" sz="8800" b="1" u="sng" dirty="0" smtClean="0">
                <a:solidFill>
                  <a:srgbClr val="002060"/>
                </a:solidFill>
                <a:cs typeface="Times New Roman" pitchFamily="18" charset="0"/>
              </a:rPr>
              <a:t> </a:t>
            </a:r>
            <a:r>
              <a:rPr lang="ru-RU" sz="8800" b="1" i="1" u="sng" dirty="0" smtClean="0">
                <a:solidFill>
                  <a:srgbClr val="002060"/>
                </a:solidFill>
                <a:cs typeface="Times New Roman" pitchFamily="18" charset="0"/>
              </a:rPr>
              <a:t>3. Принцип дифференциации</a:t>
            </a:r>
            <a:endParaRPr lang="ru-RU" sz="8800" u="sn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8800" dirty="0" smtClean="0">
                <a:solidFill>
                  <a:srgbClr val="002060"/>
                </a:solidFill>
                <a:cs typeface="Times New Roman" pitchFamily="18" charset="0"/>
              </a:rPr>
              <a:t>Заключается в создании оптимальных условий для самореализации каждого ребенка в процессе освоения знаний о родном городе, крае, с учетом возраста, пола ребенка, накопленного им опыта, особенностей эмоциональной и познавательной сферы.</a:t>
            </a:r>
          </a:p>
          <a:p>
            <a:pPr algn="just">
              <a:buNone/>
            </a:pPr>
            <a:r>
              <a:rPr lang="ru-RU" sz="8800" b="1" u="sng" dirty="0" smtClean="0">
                <a:solidFill>
                  <a:srgbClr val="002060"/>
                </a:solidFill>
                <a:cs typeface="Times New Roman" pitchFamily="18" charset="0"/>
              </a:rPr>
              <a:t> </a:t>
            </a:r>
            <a:r>
              <a:rPr lang="ru-RU" sz="8800" b="1" i="1" u="sng" dirty="0" smtClean="0">
                <a:solidFill>
                  <a:srgbClr val="002060"/>
                </a:solidFill>
                <a:cs typeface="Times New Roman" pitchFamily="18" charset="0"/>
              </a:rPr>
              <a:t>4. Принцип </a:t>
            </a:r>
            <a:r>
              <a:rPr lang="ru-RU" sz="8800" b="1" i="1" u="sng" dirty="0" err="1" smtClean="0">
                <a:solidFill>
                  <a:srgbClr val="002060"/>
                </a:solidFill>
                <a:cs typeface="Times New Roman" pitchFamily="18" charset="0"/>
              </a:rPr>
              <a:t>интегративности</a:t>
            </a:r>
            <a:endParaRPr lang="ru-RU" sz="8800" u="sn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8800" dirty="0" smtClean="0">
                <a:solidFill>
                  <a:srgbClr val="002060"/>
                </a:solidFill>
                <a:cs typeface="Times New Roman" pitchFamily="18" charset="0"/>
              </a:rPr>
              <a:t>Реализуется в сотрудничестве с семьей, детской библиотекой, краеведческим музеем и музеем крестьянского быта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6" y="0"/>
            <a:ext cx="9156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51216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Целевые группы проект</a:t>
            </a:r>
            <a:r>
              <a:rPr lang="ru-RU" sz="4000" b="1" dirty="0" smtClean="0">
                <a:solidFill>
                  <a:srgbClr val="FF0000"/>
                </a:solidFill>
              </a:rPr>
              <a:t>а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72608"/>
          </a:xfrm>
        </p:spPr>
        <p:txBody>
          <a:bodyPr>
            <a:normAutofit/>
          </a:bodyPr>
          <a:lstStyle/>
          <a:p>
            <a:pPr marL="0" lvl="0" indent="355600" algn="just"/>
            <a:r>
              <a:rPr lang="ru-RU" sz="4000" b="1" dirty="0" smtClean="0">
                <a:solidFill>
                  <a:srgbClr val="FF0000"/>
                </a:solidFill>
              </a:rPr>
              <a:t>Дети:</a:t>
            </a:r>
            <a:r>
              <a:rPr lang="ru-RU" dirty="0" smtClean="0">
                <a:solidFill>
                  <a:srgbClr val="002060"/>
                </a:solidFill>
              </a:rPr>
              <a:t> специально организованная деятельность, совместная деятельность педагога и ребенка (подгруппы детей), самостоятельная детская деятельность.</a:t>
            </a:r>
          </a:p>
          <a:p>
            <a:pPr marL="0" lvl="0" indent="355600" algn="just"/>
            <a:r>
              <a:rPr lang="ru-RU" sz="4000" b="1" dirty="0" smtClean="0">
                <a:solidFill>
                  <a:srgbClr val="FF0000"/>
                </a:solidFill>
              </a:rPr>
              <a:t>Педагоги:</a:t>
            </a:r>
            <a:r>
              <a:rPr lang="ru-RU" dirty="0" smtClean="0">
                <a:solidFill>
                  <a:srgbClr val="002060"/>
                </a:solidFill>
              </a:rPr>
              <a:t> активная методическая работа, интеграция деятельности по формированию патриотизма, оказание консультативной помощи.</a:t>
            </a:r>
          </a:p>
          <a:p>
            <a:pPr marL="0" lvl="0" indent="355600" algn="just"/>
            <a:r>
              <a:rPr lang="ru-RU" sz="4000" b="1" dirty="0" smtClean="0">
                <a:solidFill>
                  <a:srgbClr val="FF0000"/>
                </a:solidFill>
              </a:rPr>
              <a:t>Родители:</a:t>
            </a:r>
            <a:r>
              <a:rPr lang="ru-RU" dirty="0" smtClean="0">
                <a:solidFill>
                  <a:srgbClr val="002060"/>
                </a:solidFill>
              </a:rPr>
              <a:t> содействие педагогам по теме проекта, участие в мероприятиях ДОУ.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</TotalTime>
  <Words>885</Words>
  <Application>Microsoft Office PowerPoint</Application>
  <PresentationFormat>Экран (4:3)</PresentationFormat>
  <Paragraphs>245</Paragraphs>
  <Slides>65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2" baseType="lpstr">
      <vt:lpstr>Aharoni</vt:lpstr>
      <vt:lpstr>-apple-system</vt:lpstr>
      <vt:lpstr>Arial</vt:lpstr>
      <vt:lpstr>Arial Unicode MS</vt:lpstr>
      <vt:lpstr>Calibri</vt:lpstr>
      <vt:lpstr>Times New Roman</vt:lpstr>
      <vt:lpstr>Тема Office</vt:lpstr>
      <vt:lpstr>Муниципальное казенное дошкольное образовательное учреждение детский сад общеразвивающего вида «Теремок» г. Орлов</vt:lpstr>
      <vt:lpstr>Презентация PowerPoint</vt:lpstr>
      <vt:lpstr>Презентация PowerPoint</vt:lpstr>
      <vt:lpstr>Актуальность проекта </vt:lpstr>
      <vt:lpstr>Презентация PowerPoint</vt:lpstr>
      <vt:lpstr>        ЦЕЛЬ:  формирование патриотических чувств и основ духовно-нравственной личности посредством ознакомления с историей родного края.        </vt:lpstr>
      <vt:lpstr>Новизна проекта </vt:lpstr>
      <vt:lpstr>                                                 Принципы реализации проекта                                                Принципы реализации проекта </vt:lpstr>
      <vt:lpstr>Целевые группы проекта  </vt:lpstr>
      <vt:lpstr> Срок реализации проекта – 2 года  (сентябрь 2021 г.- апрель 2023 г.) </vt:lpstr>
      <vt:lpstr>Ожидаемые результаты   </vt:lpstr>
      <vt:lpstr>Блоки проекта</vt:lpstr>
      <vt:lpstr>1 блок. «Вместе дружная семья»                                       (Я и моя семья)</vt:lpstr>
      <vt:lpstr>«День  семьи»</vt:lpstr>
      <vt:lpstr>Генеалогическое древо</vt:lpstr>
      <vt:lpstr>Презентация PowerPoint</vt:lpstr>
      <vt:lpstr>Фотовыставки</vt:lpstr>
      <vt:lpstr>конкурсно - игровая программа "Наши мамы лучше всех"</vt:lpstr>
      <vt:lpstr>Наши фотогазеты</vt:lpstr>
      <vt:lpstr>«Веселые семейные старты»</vt:lpstr>
      <vt:lpstr>Конкурсы, выставки</vt:lpstr>
      <vt:lpstr>Районный конкурс  «Маленькие принц и принцесса -2021»</vt:lpstr>
      <vt:lpstr>Первый межрайонный фестиваль семейного  вокального творчества «Две звезды»</vt:lpstr>
      <vt:lpstr>  2 блок «Моя малая Родина»                             (город,  край, страна)  </vt:lpstr>
      <vt:lpstr>Альбомы про город</vt:lpstr>
      <vt:lpstr>Экскурсии по городу</vt:lpstr>
      <vt:lpstr>Мини-музеи в группе </vt:lpstr>
      <vt:lpstr>Презентация PowerPoint</vt:lpstr>
      <vt:lpstr>Экскурсии  </vt:lpstr>
      <vt:lpstr>Прошлое и настоящее нашего района</vt:lpstr>
      <vt:lpstr>Папки –передвижки для родителей</vt:lpstr>
      <vt:lpstr>Мини- музеи</vt:lpstr>
      <vt:lpstr> 3 блок «Вижу чудное раздолье» (природа родного края)  </vt:lpstr>
      <vt:lpstr>Красота родной природы</vt:lpstr>
      <vt:lpstr>«Животные родного края»</vt:lpstr>
      <vt:lpstr>«Вижу чудное раздолье»</vt:lpstr>
      <vt:lpstr>Участие в акциях</vt:lpstr>
      <vt:lpstr>4 блок «Наша кладовая» (культура и традиции родного края)</vt:lpstr>
      <vt:lpstr>Мини-музеи</vt:lpstr>
      <vt:lpstr>На выставке народных умельцев </vt:lpstr>
      <vt:lpstr>Инсценировка сказки  «Красный фонарик» </vt:lpstr>
      <vt:lpstr>«Троица. Летний праздник»</vt:lpstr>
      <vt:lpstr>«Рождественские посиделки»</vt:lpstr>
      <vt:lpstr>«Веселая Масленица»</vt:lpstr>
      <vt:lpstr>«Вот и Пасха, запах воска. Запах теплых куличей»</vt:lpstr>
      <vt:lpstr> 5 блок «России верные сыны»  (боевая слава нашего народа)</vt:lpstr>
      <vt:lpstr>«Слава Армии родной»</vt:lpstr>
      <vt:lpstr>«Богатыри земли русской»</vt:lpstr>
      <vt:lpstr>«Наши защитники»</vt:lpstr>
      <vt:lpstr>Мини-музей  «Военная техника»</vt:lpstr>
      <vt:lpstr>Встреча с интересными людьми</vt:lpstr>
      <vt:lpstr>Презентация PowerPoint</vt:lpstr>
      <vt:lpstr>Поздравление бойцов  пожарной части города</vt:lpstr>
      <vt:lpstr>«Мы помним»</vt:lpstr>
      <vt:lpstr>«Орден прадеда на ладони правнука»</vt:lpstr>
      <vt:lpstr>«Памяти павших» </vt:lpstr>
      <vt:lpstr>Презентация PowerPoint</vt:lpstr>
      <vt:lpstr>Акции</vt:lpstr>
      <vt:lpstr>Мини-музеи </vt:lpstr>
      <vt:lpstr>«Спасибо  деду  за Победу !»</vt:lpstr>
      <vt:lpstr>Наше будущее…</vt:lpstr>
      <vt:lpstr>Диагностика по духовно- нравственному и патриотическому воспитанию  детей старшего дошкольного возраста 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dsf</dc:creator>
  <cp:lastModifiedBy>Горев Максим Игоревич</cp:lastModifiedBy>
  <cp:revision>131</cp:revision>
  <dcterms:created xsi:type="dcterms:W3CDTF">2023-04-13T18:27:37Z</dcterms:created>
  <dcterms:modified xsi:type="dcterms:W3CDTF">2024-05-15T13:47:32Z</dcterms:modified>
</cp:coreProperties>
</file>