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338" r:id="rId2"/>
    <p:sldId id="315" r:id="rId3"/>
    <p:sldId id="318" r:id="rId4"/>
    <p:sldId id="270" r:id="rId5"/>
    <p:sldId id="302" r:id="rId6"/>
    <p:sldId id="304" r:id="rId7"/>
    <p:sldId id="306" r:id="rId8"/>
    <p:sldId id="308" r:id="rId9"/>
    <p:sldId id="297" r:id="rId10"/>
    <p:sldId id="320" r:id="rId11"/>
    <p:sldId id="322" r:id="rId12"/>
    <p:sldId id="309" r:id="rId13"/>
    <p:sldId id="336" r:id="rId14"/>
    <p:sldId id="335" r:id="rId15"/>
    <p:sldId id="328" r:id="rId16"/>
    <p:sldId id="330" r:id="rId17"/>
    <p:sldId id="319" r:id="rId18"/>
    <p:sldId id="331" r:id="rId19"/>
    <p:sldId id="332" r:id="rId20"/>
    <p:sldId id="321" r:id="rId21"/>
    <p:sldId id="329" r:id="rId22"/>
    <p:sldId id="333" r:id="rId23"/>
    <p:sldId id="334" r:id="rId24"/>
    <p:sldId id="294" r:id="rId25"/>
    <p:sldId id="317" r:id="rId26"/>
    <p:sldId id="316" r:id="rId27"/>
    <p:sldId id="313" r:id="rId28"/>
    <p:sldId id="314" r:id="rId29"/>
    <p:sldId id="337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333399"/>
    <a:srgbClr val="000066"/>
    <a:srgbClr val="CCFF33"/>
    <a:srgbClr val="003300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8609" autoAdjust="0"/>
  </p:normalViewPr>
  <p:slideViewPr>
    <p:cSldViewPr>
      <p:cViewPr varScale="1">
        <p:scale>
          <a:sx n="161" d="100"/>
          <a:sy n="161" d="100"/>
        </p:scale>
        <p:origin x="18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D1AC74-1195-4DD2-B127-513C5D037DBB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D6148B-10D5-4BC1-824E-26CFC9175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8CA98-D440-40F2-940C-4058D8CDBE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060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CF2B3-5B7A-4399-B072-E06236C641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42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E3C24-EC73-4F4D-81DF-648F949DA2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12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F42D1-24DA-4166-963B-8D143CCF99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51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801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7013" cy="4113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6613" y="1905000"/>
            <a:ext cx="4038600" cy="197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6613" y="4037013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C4FF-8385-4F4D-A012-AD878A220F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252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82E55-C337-48E4-AE64-083194FE3C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617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7CAE7-7C7D-44E7-BB8B-8D457C109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65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2BAB3-E156-46D4-B90C-F9708BC98F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69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1CCF6-4366-4E9D-BC71-641CCED608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609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8366E-68AC-4EFF-8D60-60A0548BB2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441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4DEF8-61F0-4260-BFDC-8D5CF5633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189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9F67E-7B67-462C-8685-A5D567FCC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741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4166F-F4C9-4B8D-B90A-39493D912D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292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chemeClr val="bg1"/>
            </a:gs>
            <a:gs pos="100000">
              <a:srgbClr val="66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4775EBC-914D-4C36-BB7A-75F9BD01C4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536575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Кировское областное государственное общеобразовательное автономное учреждение «Кировский физико-математический лицей»</a:t>
            </a:r>
            <a:endParaRPr lang="ru-RU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650" y="3459163"/>
            <a:ext cx="7924800" cy="6858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00FF"/>
                </a:solidFill>
              </a:rPr>
              <a:t>Бинарный урок. История и химия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209800" y="1844675"/>
            <a:ext cx="586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2000" kern="0" dirty="0" smtClean="0">
                <a:solidFill>
                  <a:schemeClr val="accent2">
                    <a:lumMod val="75000"/>
                  </a:schemeClr>
                </a:solidFill>
              </a:rPr>
              <a:t>Методическая Ярмарка Учителей (МЯУ)</a:t>
            </a:r>
            <a:endParaRPr lang="ru-RU" sz="20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308734"/>
            <a:ext cx="1537460" cy="15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609600" y="4424363"/>
            <a:ext cx="79248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2400" kern="0" dirty="0" smtClean="0"/>
              <a:t>Шибанов Александр Владимирович, учитель истории Навалихина Ольга Викторовна, учитель химии</a:t>
            </a:r>
          </a:p>
          <a:p>
            <a:pPr>
              <a:defRPr/>
            </a:pPr>
            <a:endParaRPr lang="ru-RU" sz="1800" kern="0" dirty="0" smtClean="0"/>
          </a:p>
          <a:p>
            <a:pPr>
              <a:defRPr/>
            </a:pPr>
            <a:r>
              <a:rPr lang="ru-RU" sz="1800" kern="0" dirty="0" smtClean="0"/>
              <a:t>КОГОАУ КФМЛ, 31.10.2023</a:t>
            </a:r>
            <a:endParaRPr lang="ru-RU" sz="1800" kern="0" dirty="0"/>
          </a:p>
          <a:p>
            <a:pPr>
              <a:defRPr/>
            </a:pPr>
            <a:endParaRPr lang="ru-RU" sz="2400" kern="0" dirty="0" smtClean="0"/>
          </a:p>
        </p:txBody>
      </p:sp>
      <p:pic>
        <p:nvPicPr>
          <p:cNvPr id="4103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798513"/>
            <a:ext cx="187483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736x/50/d7/4c/50d74cd6aba921d382c7b5aa795084e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4429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92075" y="58674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Что использовалось в качестве </a:t>
            </a:r>
            <a:r>
              <a:rPr lang="ru-RU" altLang="ru-RU" sz="2400" b="1" u="sng">
                <a:solidFill>
                  <a:srgbClr val="000099"/>
                </a:solidFill>
              </a:rPr>
              <a:t>восстановителя</a:t>
            </a:r>
            <a:r>
              <a:rPr lang="ru-RU" altLang="ru-RU" sz="2400" b="1">
                <a:solidFill>
                  <a:srgbClr val="000099"/>
                </a:solidFill>
              </a:rPr>
              <a:t> металла из руды?</a:t>
            </a: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163" y="76200"/>
            <a:ext cx="3784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0" y="3889375"/>
            <a:ext cx="19399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43068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5720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92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429000" y="381000"/>
            <a:ext cx="2209800" cy="334963"/>
          </a:xfrm>
        </p:spPr>
        <p:txBody>
          <a:bodyPr/>
          <a:lstStyle/>
          <a:p>
            <a:r>
              <a:rPr lang="ru-RU" altLang="ru-RU" sz="3200" smtClean="0"/>
              <a:t>Виды угля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1157288"/>
            <a:ext cx="88709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739" y="3721443"/>
            <a:ext cx="3610374" cy="214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13716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400" dirty="0" smtClean="0">
                <a:cs typeface="Arial" panose="020B0604020202020204" pitchFamily="34" charset="0"/>
              </a:rPr>
              <a:t>Знаете ли вы, что используя </a:t>
            </a:r>
            <a:r>
              <a:rPr lang="ru-RU" altLang="ru-RU" sz="2400" dirty="0">
                <a:cs typeface="Arial" panose="020B0604020202020204" pitchFamily="34" charset="0"/>
              </a:rPr>
              <a:t>лишь 1 мг нефти можно нагреть на один градус целое ведро воды, а для того чтобы нагреть ведерный самовар нужно менее половины стакана </a:t>
            </a:r>
            <a:r>
              <a:rPr lang="ru-RU" altLang="ru-RU" sz="2400" dirty="0" smtClean="0">
                <a:cs typeface="Arial" panose="020B0604020202020204" pitchFamily="34" charset="0"/>
              </a:rPr>
              <a:t>нефти?</a:t>
            </a:r>
            <a:endParaRPr lang="ru-RU" altLang="ru-RU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altLang="ru-RU" sz="36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4721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373063" y="5867400"/>
            <a:ext cx="8397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sz="2400" kern="0" dirty="0" smtClean="0"/>
              <a:t>Из 500 трудов Д.И. Менделеева 71 работа посвящена проблемам российской нефтяной промышленности</a:t>
            </a:r>
            <a:r>
              <a:rPr lang="ru-RU" altLang="ru-RU" sz="2400" kern="0" dirty="0" smtClean="0">
                <a:solidFill>
                  <a:srgbClr val="000066"/>
                </a:solidFill>
              </a:rPr>
              <a:t>.</a:t>
            </a:r>
          </a:p>
          <a:p>
            <a:pPr>
              <a:defRPr/>
            </a:pPr>
            <a:endParaRPr lang="ru-RU" kern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228600" y="381000"/>
            <a:ext cx="8664575" cy="4114800"/>
          </a:xfrm>
        </p:spPr>
        <p:txBody>
          <a:bodyPr anchor="t"/>
          <a:lstStyle/>
          <a:p>
            <a:pPr marL="344487" indent="-342900" algn="just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dirty="0" smtClean="0"/>
              <a:t>Д.И. Менделеев: «У меня на глазах развилось нефтяное дело, и сам я в его развитии занимал такую же роль указательного пальца».</a:t>
            </a:r>
          </a:p>
          <a:p>
            <a:pPr marL="344487" indent="-342900" algn="just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altLang="ru-RU" sz="2400" dirty="0" smtClean="0"/>
              <a:t>Сентябрь </a:t>
            </a:r>
            <a:r>
              <a:rPr lang="ru-RU" altLang="ru-RU" sz="2400" dirty="0"/>
              <a:t>1863 </a:t>
            </a:r>
            <a:r>
              <a:rPr lang="ru-RU" altLang="ru-RU" sz="2400" dirty="0" smtClean="0"/>
              <a:t>г. </a:t>
            </a:r>
            <a:r>
              <a:rPr lang="ru-RU" altLang="ru-RU" sz="2400" dirty="0"/>
              <a:t>– приезд </a:t>
            </a:r>
            <a:r>
              <a:rPr lang="ru-RU" altLang="ru-RU" sz="2400" dirty="0" smtClean="0"/>
              <a:t>Д.И. Менделеева </a:t>
            </a:r>
            <a:r>
              <a:rPr lang="ru-RU" altLang="ru-RU" sz="2400" dirty="0"/>
              <a:t>в </a:t>
            </a:r>
            <a:r>
              <a:rPr lang="ru-RU" altLang="ru-RU" sz="2400" dirty="0" smtClean="0"/>
              <a:t>Баку на </a:t>
            </a:r>
            <a:r>
              <a:rPr lang="ru-RU" altLang="ru-RU" sz="2400" dirty="0" err="1" smtClean="0"/>
              <a:t>Сураханский</a:t>
            </a:r>
            <a:r>
              <a:rPr lang="ru-RU" altLang="ru-RU" sz="2400" dirty="0" smtClean="0"/>
              <a:t> завод В.А. </a:t>
            </a:r>
            <a:r>
              <a:rPr lang="ru-RU" altLang="ru-RU" sz="2400" dirty="0" err="1" smtClean="0"/>
              <a:t>Кокорева</a:t>
            </a:r>
            <a:r>
              <a:rPr lang="ru-RU" altLang="ru-RU" sz="2400" dirty="0" smtClean="0"/>
              <a:t>. Предложил использовать трубопроводы, которыми </a:t>
            </a:r>
            <a:r>
              <a:rPr lang="ru-RU" altLang="ru-RU" sz="2400" dirty="0"/>
              <a:t>связывались  нефтяные колодцы с заводом</a:t>
            </a:r>
            <a:r>
              <a:rPr lang="ru-RU" altLang="ru-RU" sz="2400" dirty="0" smtClean="0"/>
              <a:t>, а </a:t>
            </a:r>
            <a:r>
              <a:rPr lang="ru-RU" altLang="ru-RU" sz="2400" dirty="0"/>
              <a:t>завод с пристанью</a:t>
            </a:r>
            <a:r>
              <a:rPr lang="ru-RU" altLang="ru-RU" sz="2400" dirty="0" smtClean="0"/>
              <a:t>. В 1880-1900 гг. </a:t>
            </a:r>
            <a:r>
              <a:rPr lang="ru-RU" altLang="ru-RU" sz="2400" dirty="0"/>
              <a:t>боролся за постройку нефтепровода Баку </a:t>
            </a:r>
            <a:r>
              <a:rPr lang="ru-RU" altLang="ru-RU" sz="2400" dirty="0" smtClean="0"/>
              <a:t>– </a:t>
            </a:r>
            <a:r>
              <a:rPr lang="ru-RU" altLang="ru-RU" sz="2400" dirty="0" err="1" smtClean="0"/>
              <a:t>Батум</a:t>
            </a:r>
            <a:r>
              <a:rPr lang="ru-RU" altLang="ru-RU" sz="2400" dirty="0" smtClean="0"/>
              <a:t>. Он предложил перевозить нефть </a:t>
            </a:r>
            <a:r>
              <a:rPr lang="ru-RU" altLang="ru-RU" sz="2400" dirty="0"/>
              <a:t>в трюмах специальных судов.</a:t>
            </a:r>
          </a:p>
          <a:p>
            <a:pPr marL="342900" indent="-341313" algn="just">
              <a:spcBef>
                <a:spcPts val="700"/>
              </a:spcBef>
              <a:buSzPct val="12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altLang="ru-RU" sz="2800" i="1" dirty="0" smtClean="0"/>
          </a:p>
          <a:p>
            <a:pPr marL="342900" indent="-341313">
              <a:spcBef>
                <a:spcPts val="700"/>
              </a:spcBef>
              <a:buSzPct val="12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altLang="ru-RU" sz="2800" i="1" u="sng" dirty="0"/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894138"/>
            <a:ext cx="231933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4200" y="6400800"/>
            <a:ext cx="14732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ru-RU" alt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В.А.Кокорев</a:t>
            </a:r>
            <a:endParaRPr lang="ru-RU" alt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My Documents\My Documents\Изоляция нефтепроводов\приложения\Прил. 3 - Владимир Григорьевич Шухов.Фотография 1891 год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588" y="152400"/>
            <a:ext cx="2967037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04800" y="4800600"/>
            <a:ext cx="8534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/>
              <a:t>В конце 1878 года на Апшеронском полуострове был введен в эксплуатацию первый российский нефтепровод протяженностью около 10 км для перекачки нефти от Балаханского месторождения на заводы Баку. Проект трубопровода был разработан знаменитым инженером В. Г. Шуховым</a:t>
            </a:r>
            <a:r>
              <a:rPr lang="ru-RU" altLang="ru-RU" sz="1600"/>
              <a:t>.</a:t>
            </a:r>
          </a:p>
        </p:txBody>
      </p:sp>
      <p:sp>
        <p:nvSpPr>
          <p:cNvPr id="20484" name="Прямоугольник 8"/>
          <p:cNvSpPr>
            <a:spLocks noChangeArrowheads="1"/>
          </p:cNvSpPr>
          <p:nvPr/>
        </p:nvSpPr>
        <p:spPr bwMode="auto">
          <a:xfrm>
            <a:off x="2362200" y="37338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/>
              <a:t>Владимир Григорьевич Шухов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/>
              <a:t>(1853 –1939 гг.)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dzeninfra.ru/get-zen_doc/3842094/pub_5f622924566c5439115fcebb_5f622fcf9e8a526ae81d206b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70888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228600" y="5638800"/>
            <a:ext cx="876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242F33"/>
                </a:solidFill>
                <a:latin typeface="PT Serif" panose="020A0603040505020204" pitchFamily="18" charset="-52"/>
              </a:rPr>
              <a:t>Максимум добычи нефти пришелся на </a:t>
            </a:r>
            <a:r>
              <a:rPr lang="ru-RU" altLang="ru-RU" sz="1800" b="1">
                <a:solidFill>
                  <a:srgbClr val="242F33"/>
                </a:solidFill>
                <a:latin typeface="PT Serif" panose="020A0603040505020204" pitchFamily="18" charset="-52"/>
              </a:rPr>
              <a:t>1901 г.</a:t>
            </a:r>
            <a:r>
              <a:rPr lang="ru-RU" altLang="ru-RU" sz="1800">
                <a:solidFill>
                  <a:srgbClr val="242F33"/>
                </a:solidFill>
                <a:latin typeface="PT Serif" panose="020A0603040505020204" pitchFamily="18" charset="-52"/>
              </a:rPr>
              <a:t> Россия вышла на первое место в мире — </a:t>
            </a:r>
            <a:r>
              <a:rPr lang="ru-RU" altLang="ru-RU" sz="1800" b="1">
                <a:solidFill>
                  <a:srgbClr val="242F33"/>
                </a:solidFill>
                <a:latin typeface="PT Serif" panose="020A0603040505020204" pitchFamily="18" charset="-52"/>
              </a:rPr>
              <a:t>11,2 млн </a:t>
            </a:r>
            <a:r>
              <a:rPr lang="ru-RU" altLang="ru-RU" sz="1800">
                <a:solidFill>
                  <a:srgbClr val="242F33"/>
                </a:solidFill>
                <a:latin typeface="PT Serif" panose="020A0603040505020204" pitchFamily="18" charset="-52"/>
              </a:rPr>
              <a:t>тонн в год (</a:t>
            </a:r>
            <a:r>
              <a:rPr lang="ru-RU" altLang="ru-RU" sz="1800" b="1">
                <a:solidFill>
                  <a:srgbClr val="242F33"/>
                </a:solidFill>
                <a:latin typeface="PT Serif" panose="020A0603040505020204" pitchFamily="18" charset="-52"/>
              </a:rPr>
              <a:t>53%</a:t>
            </a:r>
            <a:r>
              <a:rPr lang="ru-RU" altLang="ru-RU" sz="1800">
                <a:solidFill>
                  <a:srgbClr val="242F33"/>
                </a:solidFill>
                <a:latin typeface="PT Serif" panose="020A0603040505020204" pitchFamily="18" charset="-52"/>
              </a:rPr>
              <a:t> мировой добычи). Русская нефть составляла почти половину импорта Англии, треть — Бельгии и три четверти — Франции.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949950"/>
            <a:ext cx="8229600" cy="719138"/>
          </a:xfrm>
        </p:spPr>
        <p:txBody>
          <a:bodyPr/>
          <a:lstStyle/>
          <a:p>
            <a:r>
              <a:rPr lang="ru-RU" altLang="ru-RU" sz="3600" smtClean="0"/>
              <a:t>Прямая перегонка нефти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827088" y="2276475"/>
            <a:ext cx="1873250" cy="2951163"/>
          </a:xfrm>
          <a:prstGeom prst="can">
            <a:avLst>
              <a:gd name="adj" fmla="val 39386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979613" y="4437063"/>
            <a:ext cx="1152525" cy="720725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484438" y="3213100"/>
            <a:ext cx="1223962" cy="865188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276600" y="476250"/>
            <a:ext cx="2087563" cy="41052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75" name="Oval 7"/>
          <p:cNvSpPr>
            <a:spLocks noChangeArrowheads="1"/>
          </p:cNvSpPr>
          <p:nvPr/>
        </p:nvSpPr>
        <p:spPr bwMode="auto">
          <a:xfrm>
            <a:off x="7308850" y="5372100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76" name="Oval 8"/>
          <p:cNvSpPr>
            <a:spLocks noChangeArrowheads="1"/>
          </p:cNvSpPr>
          <p:nvPr/>
        </p:nvSpPr>
        <p:spPr bwMode="auto">
          <a:xfrm>
            <a:off x="7019925" y="5084763"/>
            <a:ext cx="287338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77" name="Oval 9"/>
          <p:cNvSpPr>
            <a:spLocks noChangeArrowheads="1"/>
          </p:cNvSpPr>
          <p:nvPr/>
        </p:nvSpPr>
        <p:spPr bwMode="auto">
          <a:xfrm>
            <a:off x="6732588" y="5084763"/>
            <a:ext cx="287337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78" name="Oval 10"/>
          <p:cNvSpPr>
            <a:spLocks noChangeArrowheads="1"/>
          </p:cNvSpPr>
          <p:nvPr/>
        </p:nvSpPr>
        <p:spPr bwMode="auto">
          <a:xfrm>
            <a:off x="6443663" y="5084763"/>
            <a:ext cx="287337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79" name="Oval 11"/>
          <p:cNvSpPr>
            <a:spLocks noChangeArrowheads="1"/>
          </p:cNvSpPr>
          <p:nvPr/>
        </p:nvSpPr>
        <p:spPr bwMode="auto">
          <a:xfrm>
            <a:off x="5868988" y="5084763"/>
            <a:ext cx="287337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80" name="Oval 12"/>
          <p:cNvSpPr>
            <a:spLocks noChangeArrowheads="1"/>
          </p:cNvSpPr>
          <p:nvPr/>
        </p:nvSpPr>
        <p:spPr bwMode="auto">
          <a:xfrm>
            <a:off x="7596188" y="4795838"/>
            <a:ext cx="287337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81" name="Oval 13"/>
          <p:cNvSpPr>
            <a:spLocks noChangeArrowheads="1"/>
          </p:cNvSpPr>
          <p:nvPr/>
        </p:nvSpPr>
        <p:spPr bwMode="auto">
          <a:xfrm>
            <a:off x="6732588" y="4795838"/>
            <a:ext cx="287337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82" name="Oval 14"/>
          <p:cNvSpPr>
            <a:spLocks noChangeArrowheads="1"/>
          </p:cNvSpPr>
          <p:nvPr/>
        </p:nvSpPr>
        <p:spPr bwMode="auto">
          <a:xfrm>
            <a:off x="6443663" y="5372100"/>
            <a:ext cx="287337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83" name="Oval 15"/>
          <p:cNvSpPr>
            <a:spLocks noChangeArrowheads="1"/>
          </p:cNvSpPr>
          <p:nvPr/>
        </p:nvSpPr>
        <p:spPr bwMode="auto">
          <a:xfrm>
            <a:off x="7596188" y="5084763"/>
            <a:ext cx="287337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84" name="Oval 16"/>
          <p:cNvSpPr>
            <a:spLocks noChangeArrowheads="1"/>
          </p:cNvSpPr>
          <p:nvPr/>
        </p:nvSpPr>
        <p:spPr bwMode="auto">
          <a:xfrm>
            <a:off x="7308850" y="5084763"/>
            <a:ext cx="287338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85" name="Oval 17"/>
          <p:cNvSpPr>
            <a:spLocks noChangeArrowheads="1"/>
          </p:cNvSpPr>
          <p:nvPr/>
        </p:nvSpPr>
        <p:spPr bwMode="auto">
          <a:xfrm>
            <a:off x="6156325" y="5372100"/>
            <a:ext cx="287338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86" name="Oval 18"/>
          <p:cNvSpPr>
            <a:spLocks noChangeArrowheads="1"/>
          </p:cNvSpPr>
          <p:nvPr/>
        </p:nvSpPr>
        <p:spPr bwMode="auto">
          <a:xfrm>
            <a:off x="6156325" y="5084763"/>
            <a:ext cx="287338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87" name="Oval 19"/>
          <p:cNvSpPr>
            <a:spLocks noChangeArrowheads="1"/>
          </p:cNvSpPr>
          <p:nvPr/>
        </p:nvSpPr>
        <p:spPr bwMode="auto">
          <a:xfrm>
            <a:off x="5868988" y="4795838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88" name="Oval 20"/>
          <p:cNvSpPr>
            <a:spLocks noChangeArrowheads="1"/>
          </p:cNvSpPr>
          <p:nvPr/>
        </p:nvSpPr>
        <p:spPr bwMode="auto">
          <a:xfrm>
            <a:off x="7308850" y="4795838"/>
            <a:ext cx="287338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89" name="Oval 21"/>
          <p:cNvSpPr>
            <a:spLocks noChangeArrowheads="1"/>
          </p:cNvSpPr>
          <p:nvPr/>
        </p:nvSpPr>
        <p:spPr bwMode="auto">
          <a:xfrm>
            <a:off x="6443663" y="4795838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4284663" y="3429000"/>
            <a:ext cx="2663825" cy="576263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4284663" y="2708275"/>
            <a:ext cx="2663825" cy="647700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4284663" y="620713"/>
            <a:ext cx="2663825" cy="574675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4284663" y="1268413"/>
            <a:ext cx="2663825" cy="647700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4284663" y="1987550"/>
            <a:ext cx="2663825" cy="649288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95" name="Oval 27"/>
          <p:cNvSpPr>
            <a:spLocks noChangeArrowheads="1"/>
          </p:cNvSpPr>
          <p:nvPr/>
        </p:nvSpPr>
        <p:spPr bwMode="auto">
          <a:xfrm>
            <a:off x="5868988" y="5372100"/>
            <a:ext cx="287337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96" name="Oval 28"/>
          <p:cNvSpPr>
            <a:spLocks noChangeArrowheads="1"/>
          </p:cNvSpPr>
          <p:nvPr/>
        </p:nvSpPr>
        <p:spPr bwMode="auto">
          <a:xfrm>
            <a:off x="5003800" y="4795838"/>
            <a:ext cx="287338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97" name="Oval 29"/>
          <p:cNvSpPr>
            <a:spLocks noChangeArrowheads="1"/>
          </p:cNvSpPr>
          <p:nvPr/>
        </p:nvSpPr>
        <p:spPr bwMode="auto">
          <a:xfrm>
            <a:off x="7596188" y="5372100"/>
            <a:ext cx="287337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98" name="Oval 30"/>
          <p:cNvSpPr>
            <a:spLocks noChangeArrowheads="1"/>
          </p:cNvSpPr>
          <p:nvPr/>
        </p:nvSpPr>
        <p:spPr bwMode="auto">
          <a:xfrm>
            <a:off x="6156325" y="4795838"/>
            <a:ext cx="287338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1999" name="Oval 31"/>
          <p:cNvSpPr>
            <a:spLocks noChangeArrowheads="1"/>
          </p:cNvSpPr>
          <p:nvPr/>
        </p:nvSpPr>
        <p:spPr bwMode="auto">
          <a:xfrm>
            <a:off x="6732588" y="5372100"/>
            <a:ext cx="287337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2000" name="Oval 32"/>
          <p:cNvSpPr>
            <a:spLocks noChangeArrowheads="1"/>
          </p:cNvSpPr>
          <p:nvPr/>
        </p:nvSpPr>
        <p:spPr bwMode="auto">
          <a:xfrm>
            <a:off x="5292725" y="5084763"/>
            <a:ext cx="287338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2001" name="Oval 33"/>
          <p:cNvSpPr>
            <a:spLocks noChangeArrowheads="1"/>
          </p:cNvSpPr>
          <p:nvPr/>
        </p:nvSpPr>
        <p:spPr bwMode="auto">
          <a:xfrm>
            <a:off x="7019925" y="4795838"/>
            <a:ext cx="287338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2002" name="Oval 34"/>
          <p:cNvSpPr>
            <a:spLocks noChangeArrowheads="1"/>
          </p:cNvSpPr>
          <p:nvPr/>
        </p:nvSpPr>
        <p:spPr bwMode="auto">
          <a:xfrm>
            <a:off x="5580063" y="5372100"/>
            <a:ext cx="287337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2003" name="Oval 35"/>
          <p:cNvSpPr>
            <a:spLocks noChangeArrowheads="1"/>
          </p:cNvSpPr>
          <p:nvPr/>
        </p:nvSpPr>
        <p:spPr bwMode="auto">
          <a:xfrm>
            <a:off x="5292725" y="4795838"/>
            <a:ext cx="287338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2004" name="Oval 36"/>
          <p:cNvSpPr>
            <a:spLocks noChangeArrowheads="1"/>
          </p:cNvSpPr>
          <p:nvPr/>
        </p:nvSpPr>
        <p:spPr bwMode="auto">
          <a:xfrm>
            <a:off x="5580063" y="5084763"/>
            <a:ext cx="287337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2005" name="Oval 37"/>
          <p:cNvSpPr>
            <a:spLocks noChangeArrowheads="1"/>
          </p:cNvSpPr>
          <p:nvPr/>
        </p:nvSpPr>
        <p:spPr bwMode="auto">
          <a:xfrm>
            <a:off x="5003800" y="5084763"/>
            <a:ext cx="287338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2006" name="Oval 38"/>
          <p:cNvSpPr>
            <a:spLocks noChangeArrowheads="1"/>
          </p:cNvSpPr>
          <p:nvPr/>
        </p:nvSpPr>
        <p:spPr bwMode="auto">
          <a:xfrm>
            <a:off x="7019925" y="5372100"/>
            <a:ext cx="287338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2007" name="Oval 39"/>
          <p:cNvSpPr>
            <a:spLocks noChangeArrowheads="1"/>
          </p:cNvSpPr>
          <p:nvPr/>
        </p:nvSpPr>
        <p:spPr bwMode="auto">
          <a:xfrm>
            <a:off x="5292725" y="5372100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2008" name="Oval 40"/>
          <p:cNvSpPr>
            <a:spLocks noChangeArrowheads="1"/>
          </p:cNvSpPr>
          <p:nvPr/>
        </p:nvSpPr>
        <p:spPr bwMode="auto">
          <a:xfrm>
            <a:off x="5580063" y="4795838"/>
            <a:ext cx="287337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2009" name="Oval 41"/>
          <p:cNvSpPr>
            <a:spLocks noChangeArrowheads="1"/>
          </p:cNvSpPr>
          <p:nvPr/>
        </p:nvSpPr>
        <p:spPr bwMode="auto">
          <a:xfrm>
            <a:off x="5003800" y="5372100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4102 C -0.16025 -0.02549 -0.3099 -0.0095 -0.37934 -0.02711 C -0.44879 -0.04472 -0.41823 -0.12537 -0.42691 -0.14669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-37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2989 C -0.17517 -0.02016 -0.35017 -0.01019 -0.41128 -0.02642 C -0.47239 -0.04264 -0.41996 -0.08482 -0.36718 -0.12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-38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 C -0.18577 -0.01946 -0.37153 -0.01019 -0.44167 -0.03036 C -0.51181 -0.05052 -0.46684 -0.09988 -0.42153 -0.14901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212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-51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9 -0.02526 C -0.21389 -0.01691 -0.4191 -0.00857 -0.48907 -0.03406 C -0.55903 -0.05956 -0.49375 -0.11912 -0.4283 -0.17844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17" y="-68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2317 C -0.22326 -0.01668 -0.44636 -0.01019 -0.5184 -0.02317 C -0.59045 -0.03592 -0.51163 -0.06836 -0.43264 -0.10058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-32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25145E-6 C -0.23281 0.00301 -0.46545 0.00603 -0.54583 -0.0285 C -0.62621 -0.06303 -0.55416 -0.13557 -0.48194 -0.20788 " pathEditMode="relative" ptsTypes="aaA">
                                      <p:cBhvr>
                                        <p:cTn id="24" dur="10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2757 C -0.24965 -0.01367 -0.49861 0.00047 -0.58403 -0.02387 C -0.66927 -0.04797 -0.59115 -0.11054 -0.51302 -0.1728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2" y="-586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506 C -0.22708 -0.00208 -0.45416 0.0109 -0.55416 -0.00069 C -0.65416 -0.01205 -0.62708 -0.04774 -0.6 -0.08319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212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8" y="-210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1993 C -0.25486 -0.01506 -0.50937 -0.01019 -0.60521 -0.01483 C -0.70087 -0.01923 -0.63837 -0.03267 -0.57569 -0.04588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-81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668 C -0.27465 -0.00741 -0.54878 0.00209 -0.65625 -0.03198 C -0.76371 -0.06605 -0.70451 -0.14322 -0.64513 -0.22039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4" y="-924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3152 C -0.09393 -0.04588 -0.18282 -0.06025 -0.24913 -0.0686 C -0.31545 -0.07694 -0.38143 -0.05307 -0.4033 -0.08181 C -0.42518 -0.11054 -0.40278 -0.17613 -0.38021 -0.24148 " pathEditMode="relative" rAng="0" ptsTypes="aaaA">
                                      <p:cBhvr>
                                        <p:cTn id="34" dur="1000" fill="hold"/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-1049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4171 C -0.06562 -0.05284 -0.13125 -0.06373 -0.18871 -0.0679 C -0.246 -0.07207 -0.30607 -0.04496 -0.34427 -0.0679 C -0.38246 -0.09084 -0.4 -0.14832 -0.41736 -0.20556 " pathEditMode="relative" rAng="0" ptsTypes="aaaA">
                                      <p:cBhvr>
                                        <p:cTn id="36" dur="1000" fill="hold"/>
                                        <p:tgtEl>
                                          <p:spTgt spid="212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-820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27 C -0.08993 -0.04635 -0.17986 -0.06396 -0.24948 -0.06999 C -0.3191 -0.07601 -0.38143 -0.03337 -0.41719 -0.06396 C -0.45295 -0.09432 -0.45886 -0.17335 -0.46441 -0.25214 " pathEditMode="relative" rAng="0" ptsTypes="aaaA">
                                      <p:cBhvr>
                                        <p:cTn id="38" dur="1000" fill="hold"/>
                                        <p:tgtEl>
                                          <p:spTgt spid="212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-1119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3407 C -0.10903 -0.05052 -0.21389 -0.06674 -0.28924 -0.07323 C -0.36459 -0.07972 -0.43247 -0.06442 -0.45643 -0.07323 C -0.48039 -0.08204 -0.45695 -0.10405 -0.43351 -0.12584 " pathEditMode="relative" rAng="0" ptsTypes="aaaA">
                                      <p:cBhvr>
                                        <p:cTn id="40" dur="1000" fill="hold"/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-458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102 C -0.0908 -0.02109 -0.18195 -0.03175 -0.26806 -0.03986 C -0.35434 -0.04797 -0.47552 -0.04959 -0.51736 -0.05933 C -0.55903 -0.06906 -0.53906 -0.08389 -0.51892 -0.09849 " pathEditMode="relative" rAng="0" ptsTypes="aaaA">
                                      <p:cBhvr>
                                        <p:cTn id="42" dur="1000" fill="hold"/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1" y="-442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2109 C -0.11962 -0.03777 -0.23125 -0.05423 -0.32378 -0.06257 C -0.41632 -0.07115 -0.51927 -0.03777 -0.56284 -0.07115 C -0.60625 -0.10429 -0.59566 -0.18354 -0.58507 -0.26257 " pathEditMode="relative" rAng="0" ptsTypes="aaaA">
                                      <p:cBhvr>
                                        <p:cTn id="44" dur="10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3" y="-12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79606E-6 C -0.12778 -0.019 -0.25538 -0.03777 -0.34948 -0.04588 C -0.44375 -0.054 -0.52378 -0.02665 -0.5651 -0.0482 C -0.60625 -0.06975 -0.60208 -0.12259 -0.59774 -0.1752 " pathEditMode="relative" rAng="0" ptsTypes="aaaA">
                                      <p:cBhvr>
                                        <p:cTn id="46" dur="10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12" y="-876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4241 C -0.12882 -0.05701 -0.2552 -0.07138 -0.35798 -0.07717 C -0.46076 -0.08273 -0.57621 -0.07068 -0.61875 -0.07717 C -0.66128 -0.08343 -0.6375 -0.09942 -0.61371 -0.11541 " pathEditMode="relative" rAng="0" ptsTypes="aaaA">
                                      <p:cBhvr>
                                        <p:cTn id="48" dur="1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6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5237 C -0.12656 -0.0577 -0.2526 -0.06303 -0.35729 -0.0635 C -0.46215 -0.06419 -0.58733 -0.05515 -0.6283 -0.05631 C -0.66927 -0.05747 -0.63628 -0.06396 -0.6033 -0.06999 " pathEditMode="relative" rAng="0" ptsTypes="aaaA">
                                      <p:cBhvr>
                                        <p:cTn id="50" dur="1000" fill="hold"/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2" y="-8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3546 C -0.17447 -0.05353 -0.35 -0.07138 -0.46423 -0.07926 C -0.57847 -0.08714 -0.65156 -0.06327 -0.68402 -0.08343 C -0.71649 -0.10359 -0.66354 -0.18053 -0.65937 -0.19953 " pathEditMode="relative" rAng="0" ptsTypes="aaaA">
                                      <p:cBhvr>
                                        <p:cTn id="52" dur="1000" fill="hold"/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85" y="-820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6281 C -0.02709 -0.06999 -0.04184 -0.08552 -0.07535 -0.08598 C -0.12014 -0.08644 -0.16511 -0.08644 -0.2099 -0.08668 C -0.25712 -0.09108 -0.31389 -0.08459 -0.35729 -0.09015 C -0.36528 -0.09108 -0.35729 -0.09873 -0.35729 -0.10267 " pathEditMode="relative" rAng="0" ptsTypes="ffffA">
                                      <p:cBhvr>
                                        <p:cTn id="54" dur="1000" fill="hold"/>
                                        <p:tgtEl>
                                          <p:spTgt spid="212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-19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343 C -0.01128 -0.04334 -0.02482 -0.05608 -0.02482 -0.05585 C -0.02881 -0.0642 -0.03368 -0.06814 -0.03958 -0.0737 C -0.0467 -0.08019 -0.05364 -0.08691 -0.06076 -0.0934 C -0.06562 -0.0978 -0.07534 -0.0985 -0.08055 -0.09989 C -0.10347 -0.10637 -0.10451 -0.10777 -0.13298 -0.10869 C -0.17013 -0.10985 -0.20729 -0.11008 -0.24444 -0.11078 C -0.28906 -0.11564 -0.33472 -0.11263 -0.37881 -0.12399 C -0.38489 -0.12816 -0.38784 -0.12885 -0.39201 -0.1372 C -0.39479 -0.14253 -0.39861 -0.15458 -0.39861 -0.15435 C -0.40156 -0.18818 -0.40017 -0.16617 -0.40017 -0.2204 " pathEditMode="relative" rAng="0" ptsTypes="ffffffffffA">
                                      <p:cBhvr>
                                        <p:cTn id="56" dur="1000" fill="hold"/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-931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3592 C -0.01389 -0.03129 -0.02361 -0.03963 -0.03472 -0.04635 C -0.03941 -0.04913 -0.05886 -0.06049 -0.06285 -0.06327 C -0.07518 -0.07208 -0.08941 -0.08297 -0.10399 -0.08552 C -0.12257 -0.09525 -0.14306 -0.0978 -0.16337 -0.10104 C -0.2316 -0.10035 -0.29983 -0.09919 -0.36788 -0.09919 C -0.43143 -0.09919 -0.45608 -0.07532 -0.47674 -0.11796 C -0.47726 -0.12028 -0.47743 -0.1226 -0.4783 -0.12491 C -0.48021 -0.12955 -0.4849 -0.13859 -0.4849 -0.13836 C -0.48577 -0.14253 -0.4882 -0.14647 -0.4882 -0.15064 C -0.4882 -0.15504 -0.48646 -0.15968 -0.48646 -0.16408 " pathEditMode="relative" rAng="0" ptsTypes="ffffffffffA">
                                      <p:cBhvr>
                                        <p:cTn id="58" dur="1000" fill="hold"/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-618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5215 C -0.00434 -0.05284 -0.00886 -0.05238 -0.01303 -0.05377 C -0.01511 -0.05469 -0.01598 -0.05701 -0.01789 -0.05817 C -0.02553 -0.06327 -0.04532 -0.07393 -0.054 -0.07578 C -0.14584 -0.11727 -0.29827 -0.09618 -0.37535 -0.09664 C -0.39306 -0.10035 -0.40938 -0.10406 -0.42778 -0.10545 C -0.43698 -0.10823 -0.44653 -0.10985 -0.45573 -0.11263 C -0.4632 -0.11727 -0.46806 -0.12607 -0.47205 -0.13349 C -0.47535 -0.14716 -0.47379 -0.13836 -0.47379 -0.15991 " pathEditMode="relative" rAng="0" ptsTypes="ffffffffA">
                                      <p:cBhvr>
                                        <p:cTn id="60" dur="1000" fill="hold"/>
                                        <p:tgtEl>
                                          <p:spTgt spid="211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7" y="-54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2642 C -0.0217 -0.0299 -0.02136 -0.03569 -0.0309 -0.04403 C -0.03386 -0.05608 -0.03004 -0.04635 -0.03733 -0.05284 C -0.03924 -0.05446 -0.04028 -0.05771 -0.04236 -0.05933 C -0.04531 -0.06165 -0.04896 -0.06188 -0.05208 -0.06373 C -0.06024 -0.0686 -0.06771 -0.0737 -0.07674 -0.07694 C -0.11875 -0.11031 -0.2099 -0.09618 -0.23733 -0.09664 C -0.31372 -0.11263 -0.41129 -0.10104 -0.49149 -0.10313 C -0.49531 -0.10383 -0.49948 -0.10313 -0.50295 -0.10522 C -0.50486 -0.10637 -0.50504 -0.10985 -0.50625 -0.11194 C -0.51007 -0.11796 -0.51285 -0.12028 -0.51771 -0.12491 C -0.52153 -0.13279 -0.5224 -0.13789 -0.52761 -0.14461 C -0.52865 -0.14763 -0.52951 -0.15064 -0.5309 -0.15342 C -0.53229 -0.15597 -0.53455 -0.15736 -0.53576 -0.15991 C -0.54601 -0.18193 -0.53229 -0.16199 -0.54392 -0.17752 C -0.54514 -0.18401 -0.55122 -0.19931 -0.54236 -0.19931 " pathEditMode="relative" rAng="0" ptsTypes="fffffffffffffffA">
                                      <p:cBhvr>
                                        <p:cTn id="62" dur="1000" fill="hold"/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-864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6095 C -0.00382 -0.06165 -0.00781 -0.06095 -0.01146 -0.06281 C -0.02361 -0.06906 -0.03003 -0.08714 -0.04063 -0.09571 C -0.05191 -0.10475 -0.06094 -0.11472 -0.07465 -0.11866 C -0.0842 -0.12607 -0.10903 -0.12631 -0.10903 -0.12607 C -0.2099 -0.12561 -0.31094 -0.12538 -0.41198 -0.12445 C -0.55764 -0.12329 -0.50208 -0.11124 -0.5691 -0.12816 C -0.56979 -0.15666 -0.56597 -0.20695 -0.57899 -0.23754 C -0.58264 -0.25724 -0.58906 -0.27694 -0.6066 -0.28343 C -0.61424 -0.26443 -0.60781 -0.24403 -0.60486 -0.2241 C -0.60434 -0.21391 -0.60417 -0.20348 -0.6033 -0.19328 C -0.60313 -0.1912 -0.60156 -0.18772 -0.60156 -0.18749 " pathEditMode="relative" rAng="0" ptsTypes="fffffffffffA">
                                      <p:cBhvr>
                                        <p:cTn id="64" dur="1000" fill="hold"/>
                                        <p:tgtEl>
                                          <p:spTgt spid="211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-111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4172 C -0.00364 -0.0438 -0.00764 -0.04473 -0.01128 -0.04705 C -0.01458 -0.04913 -0.01718 -0.05284 -0.02083 -0.05423 C -0.02465 -0.05562 -0.02847 -0.05632 -0.03212 -0.05771 C -0.0342 -0.05863 -0.03611 -0.06095 -0.03854 -0.06142 C -0.046 -0.06257 -0.0533 -0.06257 -0.06076 -0.06304 C -0.09514 -0.07115 -0.13107 -0.07323 -0.16614 -0.07532 C -0.19653 -0.08158 -0.22656 -0.08343 -0.25729 -0.08598 C -0.28489 -0.09201 -0.31232 -0.09687 -0.34028 -0.10197 C -0.34618 -0.10313 -0.35191 -0.10568 -0.35798 -0.10568 C -0.41024 -0.10614 -0.46232 -0.10684 -0.51458 -0.1073 C -0.52396 -0.10869 -0.53264 -0.10939 -0.54166 -0.11263 C -0.55104 -0.15249 -0.54653 -0.15435 -0.54653 -0.21877 " pathEditMode="relative" rAng="0" ptsTypes="ffffffffffffA">
                                      <p:cBhvr>
                                        <p:cTn id="66" dur="1000" fill="hold"/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52" y="-885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3059 C -0.01805 -0.03175 -0.02378 -0.03082 -0.02777 -0.035 C -0.02934 -0.03662 -0.02951 -0.04009 -0.03107 -0.04172 C -0.03298 -0.0438 -0.03541 -0.04473 -0.03767 -0.04612 C -0.03871 -0.04821 -0.03958 -0.05099 -0.04097 -0.05261 C -0.04392 -0.05608 -0.05069 -0.06142 -0.05069 -0.06118 C -0.05694 -0.0737 -0.05052 -0.06373 -0.05885 -0.06999 C -0.06701 -0.07602 -0.07309 -0.08389 -0.08194 -0.0876 C -0.09253 -0.0971 -0.10573 -0.09873 -0.11788 -0.1029 C -0.11961 -0.10359 -0.12118 -0.10522 -0.12291 -0.10522 C -0.17916 -0.10661 -0.23541 -0.10684 -0.29166 -0.1073 C -0.38507 -0.10823 -0.47864 -0.10869 -0.57205 -0.10939 C -0.58871 -0.15365 -0.59826 -0.22758 -0.57205 -0.26257 " pathEditMode="relative" rAng="0" ptsTypes="ffffffffffffA">
                                      <p:cBhvr>
                                        <p:cTn id="68" dur="1000" fill="hold"/>
                                        <p:tgtEl>
                                          <p:spTgt spid="212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71" y="-1161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1947 C -0.01667 -0.02364 -0.02205 -0.04334 -0.03611 -0.05446 C -0.05104 -0.06628 -0.06354 -0.07625 -0.08038 -0.08297 C -0.1118 -0.09548 -0.14965 -0.09548 -0.18194 -0.09618 C -0.25417 -0.09757 -0.32621 -0.09757 -0.39844 -0.09826 C -0.4776 -0.10939 -0.55521 -0.10383 -0.63611 -0.10475 C -0.64566 -0.13048 -0.64132 -0.15921 -0.61962 -0.16825 C -0.61094 -0.17706 -0.5934 -0.19351 -0.5934 -0.20997 " pathEditMode="relative" rAng="0" ptsTypes="fffffffA">
                                      <p:cBhvr>
                                        <p:cTn id="70" dur="10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952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3476 C -0.00399 -0.03546 -0.00781 -0.03476 -0.01059 -0.03708 C -0.01163 -0.03801 -0.02882 -0.0642 -0.03194 -0.06559 C -0.04913 -0.073 -0.06788 -0.08899 -0.08593 -0.09177 C -0.10225 -0.09432 -0.11875 -0.09479 -0.13507 -0.09618 C -0.14288 -0.09687 -0.1585 -0.09826 -0.1585 -0.09803 C -0.18125 -0.10359 -0.20399 -0.10359 -0.22708 -0.10498 C -0.33784 -0.11773 -0.45086 -0.11263 -0.56145 -0.11356 C -0.58767 -0.11518 -0.6125 -0.11866 -0.63836 -0.12237 C -0.64427 -0.12491 -0.6493 -0.12746 -0.65486 -0.13117 C -0.65642 -0.13975 -0.65972 -0.14485 -0.66145 -0.15296 C -0.66371 -0.16315 -0.66562 -0.17335 -0.66788 -0.18355 C -0.67326 -0.20881 -0.67656 -0.23546 -0.68263 -0.26026 C -0.68402 -0.26582 -0.68732 -0.27926 -0.68923 -0.28436 C -0.69288 -0.29409 -0.69253 -0.28737 -0.69253 -0.29316 " pathEditMode="relative" rAng="0" ptsTypes="ffffffffffffffA">
                                      <p:cBhvr>
                                        <p:cTn id="72" dur="1000" fill="hold"/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18" y="-12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755650" y="2349500"/>
            <a:ext cx="1944688" cy="3022600"/>
          </a:xfrm>
          <a:prstGeom prst="can">
            <a:avLst>
              <a:gd name="adj" fmla="val 3885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124075" y="4581525"/>
            <a:ext cx="1152525" cy="647700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2482850" y="3213100"/>
            <a:ext cx="1368425" cy="936625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76600" y="404813"/>
            <a:ext cx="2016125" cy="42481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427538" y="3141663"/>
            <a:ext cx="2663825" cy="719137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4427538" y="2420938"/>
            <a:ext cx="2663825" cy="647700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4427538" y="333375"/>
            <a:ext cx="2663825" cy="574675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4427538" y="981075"/>
            <a:ext cx="2663825" cy="647700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4427538" y="1700213"/>
            <a:ext cx="2663825" cy="649287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03" name="Oval 11"/>
          <p:cNvSpPr>
            <a:spLocks noChangeArrowheads="1"/>
          </p:cNvSpPr>
          <p:nvPr/>
        </p:nvSpPr>
        <p:spPr bwMode="auto">
          <a:xfrm>
            <a:off x="1547813" y="4149725"/>
            <a:ext cx="287337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04" name="Oval 12"/>
          <p:cNvSpPr>
            <a:spLocks noChangeArrowheads="1"/>
          </p:cNvSpPr>
          <p:nvPr/>
        </p:nvSpPr>
        <p:spPr bwMode="auto">
          <a:xfrm>
            <a:off x="1403350" y="3644900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05" name="Oval 13"/>
          <p:cNvSpPr>
            <a:spLocks noChangeArrowheads="1"/>
          </p:cNvSpPr>
          <p:nvPr/>
        </p:nvSpPr>
        <p:spPr bwMode="auto">
          <a:xfrm>
            <a:off x="1547813" y="4365625"/>
            <a:ext cx="287337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06" name="Oval 14"/>
          <p:cNvSpPr>
            <a:spLocks noChangeArrowheads="1"/>
          </p:cNvSpPr>
          <p:nvPr/>
        </p:nvSpPr>
        <p:spPr bwMode="auto">
          <a:xfrm>
            <a:off x="1547813" y="3357563"/>
            <a:ext cx="287337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07" name="Oval 15"/>
          <p:cNvSpPr>
            <a:spLocks noChangeArrowheads="1"/>
          </p:cNvSpPr>
          <p:nvPr/>
        </p:nvSpPr>
        <p:spPr bwMode="auto">
          <a:xfrm>
            <a:off x="1403350" y="3933825"/>
            <a:ext cx="287338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08" name="Oval 16"/>
          <p:cNvSpPr>
            <a:spLocks noChangeArrowheads="1"/>
          </p:cNvSpPr>
          <p:nvPr/>
        </p:nvSpPr>
        <p:spPr bwMode="auto">
          <a:xfrm>
            <a:off x="1042988" y="3644900"/>
            <a:ext cx="287337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09" name="Oval 17"/>
          <p:cNvSpPr>
            <a:spLocks noChangeArrowheads="1"/>
          </p:cNvSpPr>
          <p:nvPr/>
        </p:nvSpPr>
        <p:spPr bwMode="auto">
          <a:xfrm>
            <a:off x="1403350" y="3141663"/>
            <a:ext cx="287338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10" name="Oval 18"/>
          <p:cNvSpPr>
            <a:spLocks noChangeArrowheads="1"/>
          </p:cNvSpPr>
          <p:nvPr/>
        </p:nvSpPr>
        <p:spPr bwMode="auto">
          <a:xfrm>
            <a:off x="1116013" y="3284538"/>
            <a:ext cx="287337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11" name="Oval 19"/>
          <p:cNvSpPr>
            <a:spLocks noChangeArrowheads="1"/>
          </p:cNvSpPr>
          <p:nvPr/>
        </p:nvSpPr>
        <p:spPr bwMode="auto">
          <a:xfrm>
            <a:off x="1258888" y="4437063"/>
            <a:ext cx="287337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12" name="Oval 20"/>
          <p:cNvSpPr>
            <a:spLocks noChangeArrowheads="1"/>
          </p:cNvSpPr>
          <p:nvPr/>
        </p:nvSpPr>
        <p:spPr bwMode="auto">
          <a:xfrm>
            <a:off x="1187450" y="4221163"/>
            <a:ext cx="287338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13" name="Oval 21"/>
          <p:cNvSpPr>
            <a:spLocks noChangeArrowheads="1"/>
          </p:cNvSpPr>
          <p:nvPr/>
        </p:nvSpPr>
        <p:spPr bwMode="auto">
          <a:xfrm>
            <a:off x="1979613" y="3213100"/>
            <a:ext cx="287337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14" name="Oval 22"/>
          <p:cNvSpPr>
            <a:spLocks noChangeArrowheads="1"/>
          </p:cNvSpPr>
          <p:nvPr/>
        </p:nvSpPr>
        <p:spPr bwMode="auto">
          <a:xfrm>
            <a:off x="1763713" y="3933825"/>
            <a:ext cx="287337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15" name="Oval 23"/>
          <p:cNvSpPr>
            <a:spLocks noChangeArrowheads="1"/>
          </p:cNvSpPr>
          <p:nvPr/>
        </p:nvSpPr>
        <p:spPr bwMode="auto">
          <a:xfrm>
            <a:off x="1331913" y="3357563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16" name="Oval 24"/>
          <p:cNvSpPr>
            <a:spLocks noChangeArrowheads="1"/>
          </p:cNvSpPr>
          <p:nvPr/>
        </p:nvSpPr>
        <p:spPr bwMode="auto">
          <a:xfrm>
            <a:off x="1042988" y="4221163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17" name="Oval 25"/>
          <p:cNvSpPr>
            <a:spLocks noChangeArrowheads="1"/>
          </p:cNvSpPr>
          <p:nvPr/>
        </p:nvSpPr>
        <p:spPr bwMode="auto">
          <a:xfrm>
            <a:off x="1187450" y="3644900"/>
            <a:ext cx="287338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18" name="Oval 26"/>
          <p:cNvSpPr>
            <a:spLocks noChangeArrowheads="1"/>
          </p:cNvSpPr>
          <p:nvPr/>
        </p:nvSpPr>
        <p:spPr bwMode="auto">
          <a:xfrm>
            <a:off x="2051050" y="3573463"/>
            <a:ext cx="287338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19" name="Oval 27"/>
          <p:cNvSpPr>
            <a:spLocks noChangeArrowheads="1"/>
          </p:cNvSpPr>
          <p:nvPr/>
        </p:nvSpPr>
        <p:spPr bwMode="auto">
          <a:xfrm>
            <a:off x="1979613" y="3357563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20" name="Oval 28"/>
          <p:cNvSpPr>
            <a:spLocks noChangeArrowheads="1"/>
          </p:cNvSpPr>
          <p:nvPr/>
        </p:nvSpPr>
        <p:spPr bwMode="auto">
          <a:xfrm>
            <a:off x="2195513" y="4076700"/>
            <a:ext cx="287337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21" name="Oval 29"/>
          <p:cNvSpPr>
            <a:spLocks noChangeArrowheads="1"/>
          </p:cNvSpPr>
          <p:nvPr/>
        </p:nvSpPr>
        <p:spPr bwMode="auto">
          <a:xfrm>
            <a:off x="2124075" y="3860800"/>
            <a:ext cx="287338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22" name="Oval 30"/>
          <p:cNvSpPr>
            <a:spLocks noChangeArrowheads="1"/>
          </p:cNvSpPr>
          <p:nvPr/>
        </p:nvSpPr>
        <p:spPr bwMode="auto">
          <a:xfrm>
            <a:off x="2051050" y="4076700"/>
            <a:ext cx="287338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23" name="Oval 31"/>
          <p:cNvSpPr>
            <a:spLocks noChangeArrowheads="1"/>
          </p:cNvSpPr>
          <p:nvPr/>
        </p:nvSpPr>
        <p:spPr bwMode="auto">
          <a:xfrm>
            <a:off x="1692275" y="3429000"/>
            <a:ext cx="287338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24" name="Oval 32"/>
          <p:cNvSpPr>
            <a:spLocks noChangeArrowheads="1"/>
          </p:cNvSpPr>
          <p:nvPr/>
        </p:nvSpPr>
        <p:spPr bwMode="auto">
          <a:xfrm>
            <a:off x="1908175" y="4365625"/>
            <a:ext cx="287338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25" name="Oval 33"/>
          <p:cNvSpPr>
            <a:spLocks noChangeArrowheads="1"/>
          </p:cNvSpPr>
          <p:nvPr/>
        </p:nvSpPr>
        <p:spPr bwMode="auto">
          <a:xfrm>
            <a:off x="1763713" y="3213100"/>
            <a:ext cx="287337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26" name="Oval 34"/>
          <p:cNvSpPr>
            <a:spLocks noChangeArrowheads="1"/>
          </p:cNvSpPr>
          <p:nvPr/>
        </p:nvSpPr>
        <p:spPr bwMode="auto">
          <a:xfrm>
            <a:off x="1835150" y="3500438"/>
            <a:ext cx="287338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27" name="Oval 35"/>
          <p:cNvSpPr>
            <a:spLocks noChangeArrowheads="1"/>
          </p:cNvSpPr>
          <p:nvPr/>
        </p:nvSpPr>
        <p:spPr bwMode="auto">
          <a:xfrm>
            <a:off x="1619250" y="3716338"/>
            <a:ext cx="287338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28" name="Oval 36"/>
          <p:cNvSpPr>
            <a:spLocks noChangeArrowheads="1"/>
          </p:cNvSpPr>
          <p:nvPr/>
        </p:nvSpPr>
        <p:spPr bwMode="auto">
          <a:xfrm>
            <a:off x="1042988" y="3933825"/>
            <a:ext cx="287337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29" name="Oval 37"/>
          <p:cNvSpPr>
            <a:spLocks noChangeArrowheads="1"/>
          </p:cNvSpPr>
          <p:nvPr/>
        </p:nvSpPr>
        <p:spPr bwMode="auto">
          <a:xfrm>
            <a:off x="1763713" y="4221163"/>
            <a:ext cx="287337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30" name="Oval 38"/>
          <p:cNvSpPr>
            <a:spLocks noChangeArrowheads="1"/>
          </p:cNvSpPr>
          <p:nvPr/>
        </p:nvSpPr>
        <p:spPr bwMode="auto">
          <a:xfrm>
            <a:off x="1908175" y="3789363"/>
            <a:ext cx="287338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31" name="Oval 39"/>
          <p:cNvSpPr>
            <a:spLocks noChangeArrowheads="1"/>
          </p:cNvSpPr>
          <p:nvPr/>
        </p:nvSpPr>
        <p:spPr bwMode="auto">
          <a:xfrm>
            <a:off x="1187450" y="3933825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32" name="Oval 40"/>
          <p:cNvSpPr>
            <a:spLocks noChangeArrowheads="1"/>
          </p:cNvSpPr>
          <p:nvPr/>
        </p:nvSpPr>
        <p:spPr bwMode="auto">
          <a:xfrm>
            <a:off x="1116013" y="3429000"/>
            <a:ext cx="287337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33" name="Oval 41"/>
          <p:cNvSpPr>
            <a:spLocks noChangeArrowheads="1"/>
          </p:cNvSpPr>
          <p:nvPr/>
        </p:nvSpPr>
        <p:spPr bwMode="auto">
          <a:xfrm>
            <a:off x="1763713" y="4437063"/>
            <a:ext cx="287337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34" name="Oval 42"/>
          <p:cNvSpPr>
            <a:spLocks noChangeArrowheads="1"/>
          </p:cNvSpPr>
          <p:nvPr/>
        </p:nvSpPr>
        <p:spPr bwMode="auto">
          <a:xfrm>
            <a:off x="1476375" y="4724400"/>
            <a:ext cx="287338" cy="287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35" name="Oval 43"/>
          <p:cNvSpPr>
            <a:spLocks noChangeArrowheads="1"/>
          </p:cNvSpPr>
          <p:nvPr/>
        </p:nvSpPr>
        <p:spPr bwMode="auto">
          <a:xfrm>
            <a:off x="1692275" y="4652963"/>
            <a:ext cx="287338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36" name="Oval 44"/>
          <p:cNvSpPr>
            <a:spLocks noChangeArrowheads="1"/>
          </p:cNvSpPr>
          <p:nvPr/>
        </p:nvSpPr>
        <p:spPr bwMode="auto">
          <a:xfrm>
            <a:off x="1476375" y="4508500"/>
            <a:ext cx="287338" cy="287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CCECFF"/>
              </a:solidFill>
            </a:endParaRPr>
          </a:p>
        </p:txBody>
      </p:sp>
      <p:sp>
        <p:nvSpPr>
          <p:cNvPr id="213037" name="Oval 45"/>
          <p:cNvSpPr>
            <a:spLocks noChangeArrowheads="1"/>
          </p:cNvSpPr>
          <p:nvPr/>
        </p:nvSpPr>
        <p:spPr bwMode="auto">
          <a:xfrm>
            <a:off x="1258888" y="4652963"/>
            <a:ext cx="287337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3038" name="Rectangle 46"/>
          <p:cNvSpPr>
            <a:spLocks noChangeArrowheads="1"/>
          </p:cNvSpPr>
          <p:nvPr/>
        </p:nvSpPr>
        <p:spPr bwMode="auto">
          <a:xfrm>
            <a:off x="4067175" y="4941888"/>
            <a:ext cx="40767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Газовая фракция</a:t>
            </a:r>
            <a:r>
              <a:rPr lang="en-US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</a:t>
            </a:r>
            <a:r>
              <a:rPr lang="ru-RU" altLang="ru-RU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кип.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до 40</a:t>
            </a:r>
            <a:r>
              <a:rPr lang="ru-RU" altLang="ru-RU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en-US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213039" name="Rectangle 47"/>
          <p:cNvSpPr>
            <a:spLocks noChangeArrowheads="1"/>
          </p:cNvSpPr>
          <p:nvPr/>
        </p:nvSpPr>
        <p:spPr bwMode="auto">
          <a:xfrm>
            <a:off x="3657600" y="5256213"/>
            <a:ext cx="53276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Газолиновая фракция бензинов (</a:t>
            </a:r>
            <a:r>
              <a:rPr lang="en-US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ru-RU" altLang="ru-RU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кип.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40-180</a:t>
            </a:r>
            <a:r>
              <a:rPr lang="ru-RU" altLang="ru-RU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C)</a:t>
            </a:r>
          </a:p>
        </p:txBody>
      </p:sp>
      <p:sp>
        <p:nvSpPr>
          <p:cNvPr id="213040" name="Rectangle 48"/>
          <p:cNvSpPr>
            <a:spLocks noChangeArrowheads="1"/>
          </p:cNvSpPr>
          <p:nvPr/>
        </p:nvSpPr>
        <p:spPr bwMode="auto">
          <a:xfrm>
            <a:off x="3933825" y="5203825"/>
            <a:ext cx="42846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Лигроиновая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фракция (</a:t>
            </a:r>
            <a:r>
              <a:rPr lang="en-US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ru-RU" altLang="ru-RU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кип.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150-250</a:t>
            </a:r>
            <a:r>
              <a:rPr lang="ru-RU" altLang="ru-RU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en-US" alt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altLang="ru-RU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3041" name="Rectangle 49"/>
          <p:cNvSpPr>
            <a:spLocks noChangeArrowheads="1"/>
          </p:cNvSpPr>
          <p:nvPr/>
        </p:nvSpPr>
        <p:spPr bwMode="auto">
          <a:xfrm>
            <a:off x="3937000" y="5672138"/>
            <a:ext cx="43640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Керосиновая фракция(</a:t>
            </a:r>
            <a:r>
              <a:rPr lang="en-US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ru-RU" altLang="ru-RU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кип.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180-300</a:t>
            </a:r>
            <a:r>
              <a:rPr lang="ru-RU" altLang="ru-RU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С)</a:t>
            </a:r>
          </a:p>
        </p:txBody>
      </p:sp>
      <p:sp>
        <p:nvSpPr>
          <p:cNvPr id="213042" name="Rectangle 50"/>
          <p:cNvSpPr>
            <a:spLocks noChangeArrowheads="1"/>
          </p:cNvSpPr>
          <p:nvPr/>
        </p:nvSpPr>
        <p:spPr bwMode="auto">
          <a:xfrm>
            <a:off x="3843338" y="5329238"/>
            <a:ext cx="39258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Дизельное топливо (</a:t>
            </a:r>
            <a:r>
              <a:rPr lang="en-US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ru-RU" altLang="ru-RU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кип.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200-330</a:t>
            </a:r>
            <a:r>
              <a:rPr lang="ru-RU" altLang="ru-RU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altLang="ru-RU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213043" name="Rectangle 51"/>
          <p:cNvSpPr>
            <a:spLocks noChangeArrowheads="1"/>
          </p:cNvSpPr>
          <p:nvPr/>
        </p:nvSpPr>
        <p:spPr bwMode="auto">
          <a:xfrm>
            <a:off x="3860800" y="4581525"/>
            <a:ext cx="5303838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Мазут-остаток после перегонки нефти</a:t>
            </a:r>
            <a:r>
              <a:rPr lang="en-US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который разделяют на следующие фракции</a:t>
            </a:r>
            <a:r>
              <a:rPr lang="en-US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Соляровые масла</a:t>
            </a:r>
          </a:p>
          <a:p>
            <a:pPr>
              <a:defRPr/>
            </a:pP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Смазочные масла</a:t>
            </a:r>
          </a:p>
          <a:p>
            <a:pPr>
              <a:defRPr/>
            </a:pP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Вазелин</a:t>
            </a:r>
          </a:p>
          <a:p>
            <a:pPr>
              <a:defRPr/>
            </a:pP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Парафин</a:t>
            </a:r>
          </a:p>
          <a:p>
            <a:pPr>
              <a:defRPr/>
            </a:pP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Гудрон – остаток после отгонки мазута.</a:t>
            </a:r>
          </a:p>
        </p:txBody>
      </p:sp>
      <p:pic>
        <p:nvPicPr>
          <p:cNvPr id="213044" name="Picture 52" descr="огонь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5373688"/>
            <a:ext cx="19431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1066 C 0.01041 0.02155 0.02101 0.05353 0.05399 0.05956 C 0.08698 0.06582 0.17778 0.09478 0.19826 0.02549 C 0.21875 -0.0438 0.13229 -0.2876 0.17708 -0.35643 C 0.22187 -0.42526 0.41614 -0.38239 0.46719 -0.38865 C 0.51823 -0.39467 0.50087 -0.39374 0.48351 -0.39282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-154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49594E-6 C 0.09722 0.00255 0.19444 0.0051 0.23784 -0.0241 C 0.28124 -0.0533 0.25798 -0.10892 0.26076 -0.17497 C 0.26354 -0.24102 0.2526 -0.37126 0.25416 -0.42016 C 0.25572 -0.46906 0.23298 -0.46118 0.27048 -0.46814 C 0.30798 -0.47509 0.3934 -0.46837 0.47881 -0.46165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3.25608E-6 C 0.02326 -0.01877 0.04652 -0.03754 0.07378 -0.04774 C 0.10104 -0.0577 0.13993 -0.0292 0.16371 -0.06048 C 0.1875 -0.09177 0.20694 -0.16894 0.21614 -0.23545 C 0.22534 -0.30197 0.18576 -0.41552 0.21944 -0.46002 C 0.25312 -0.50452 0.33524 -0.50405 0.41771 -0.50336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252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3.99768E-6 C 0.00017 -0.038 0.00034 -0.07578 0.03941 -0.09849 C 0.07847 -0.1212 0.20677 -0.06674 0.23437 -0.13557 C 0.26198 -0.2044 0.18003 -0.44449 0.20486 -0.51193 C 0.22968 -0.57937 0.30659 -0.5599 0.38368 -0.54044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3 C 0.04358 -0.03638 0.08715 -0.07161 0.13472 -0.09502 C 0.18229 -0.11842 0.26441 -0.07485 0.28542 -0.14113 C 0.30642 -0.20741 0.24201 -0.42966 0.26094 -0.49339 C 0.27986 -0.55713 0.33923 -0.54067 0.39861 -0.5239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13" y="-278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5608E-6 C 0.06962 -0.0234 0.13941 -0.04658 0.19271 -0.05886 C 0.24653 -0.07091 0.30746 -0.00301 0.321 -0.07253 C 0.33472 -0.14183 0.23437 -0.40533 0.27396 -0.47601 C 0.31371 -0.54646 0.5118 -0.49177 0.55937 -0.49617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-27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9594E-6 C 0.00191 -0.03175 0.00382 -0.0635 0.03281 -0.0788 C 0.0618 -0.09409 0.15312 -0.0394 0.17378 -0.09201 C 0.19444 -0.14462 0.14201 -0.34114 0.15729 -0.39398 C 0.17257 -0.44682 0.2191 -0.42805 0.26562 -0.40927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971E-6 C 0.08976 0.00509 0.17969 0.01042 0.20816 -0.04149 C 0.23663 -0.0934 0.12378 -0.26119 0.17048 -0.31078 C 0.21719 -0.36038 0.35278 -0.34972 0.48837 -0.33906 " pathEditMode="relative" ptsTypes="aaaA">
                                      <p:cBhvr>
                                        <p:cTn id="66" dur="2000" fill="hold"/>
                                        <p:tgtEl>
                                          <p:spTgt spid="213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209 C 0.08767 0.03383 0.17569 0.06999 0.20347 0.02711 C 0.23125 -0.01553 0.14583 -0.20255 0.16701 -0.25887 C 0.18819 -0.31518 0.25955 -0.3131 0.3309 -0.31078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13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-1205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5145E-6 C 0.11354 0.0343 0.22725 0.06883 0.26389 0.0241 C 0.30052 -0.02063 0.17916 -0.21321 0.21961 -0.26906 C 0.26007 -0.32491 0.38333 -0.31796 0.50659 -0.31078 " pathEditMode="relative" ptsTypes="aaaA">
                                      <p:cBhvr>
                                        <p:cTn id="70" dur="2000" fill="hold"/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93975E-6 C 0.11962 0.01807 0.23941 0.03638 0.27986 -0.01785 C 0.32031 -0.07161 0.21146 -0.26744 0.24219 -0.32237 C 0.27309 -0.37706 0.36892 -0.36223 0.46476 -0.34717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213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1703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-1.49479E-6 C 0.04948 -0.04055 0.09896 -0.08088 0.14913 -0.10938 C 0.19931 -0.13789 0.28386 -0.11935 0.30157 -0.1708 C 0.31927 -0.22225 0.22292 -0.37242 0.25573 -0.41808 C 0.28854 -0.46373 0.39341 -0.454 0.49827 -0.44426 " pathEditMode="relative" ptsTypes="aaaaA">
                                      <p:cBhvr>
                                        <p:cTn id="74" dur="20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1599E-7 C 0.08854 0.04542 0.17708 0.09108 0.2099 0.06558 C 0.24271 0.04009 0.14705 -0.11379 0.1967 -0.15319 C 0.24635 -0.19258 0.37726 -0.18169 0.50816 -0.1708 " pathEditMode="relative" ptsTypes="aaaA">
                                      <p:cBhvr>
                                        <p:cTn id="116" dur="2000" fill="hold"/>
                                        <p:tgtEl>
                                          <p:spTgt spid="213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88181E-6 C 0.11788 0.03986 0.23576 0.07996 0.2809 0.04913 C 0.32604 0.01854 0.22708 -0.14183 0.27083 -0.18354 C 0.31441 -0.22526 0.42882 -0.2139 0.5434 -0.20231 " pathEditMode="relative" rAng="0" ptsTypes="aaaA">
                                      <p:cBhvr>
                                        <p:cTn id="118" dur="20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-727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95 C 0.0993 0.05353 0.19878 0.1168 0.23611 0.09224 C 0.27343 0.06767 0.19166 -0.11217 0.22326 -0.15597 C 0.25486 -0.19977 0.3401 -0.18517 0.42534 -0.17034 " pathEditMode="relative" rAng="0" ptsTypes="aaaA">
                                      <p:cBhvr>
                                        <p:cTn id="120" dur="20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3198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9.96524E-7 C 0.0184 -0.03847 0.0368 -0.07671 0.04913 -0.09849 C 0.06145 -0.12028 0.04999 -0.12445 0.07378 -0.1314 C 0.09756 -0.13835 0.16892 -0.10521 0.19183 -0.14021 C 0.21475 -0.1752 0.18472 -0.30452 0.21145 -0.34137 C 0.23819 -0.37822 0.29531 -0.36964 0.35242 -0.36107 " pathEditMode="relative" ptsTypes="aaaaaA">
                                      <p:cBhvr>
                                        <p:cTn id="122" dur="2000" fill="hold"/>
                                        <p:tgtEl>
                                          <p:spTgt spid="213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99305E-6 C 0.05521 -0.05354 0.11059 -0.10707 0.15729 -0.13117 C 0.20399 -0.15528 0.26458 -0.10869 0.28021 -0.14438 C 0.29583 -0.18007 0.23402 -0.31078 0.25069 -0.34577 C 0.26736 -0.38077 0.32378 -0.36779 0.38021 -0.35458 " pathEditMode="relative" ptsTypes="aaaaA">
                                      <p:cBhvr>
                                        <p:cTn id="124" dur="20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024 C 0.08715 0.02479 0.17431 0.05005 0.20851 0.01297 C 0.24253 -0.02387 0.16892 -0.18077 0.20503 -0.22179 C 0.24115 -0.26258 0.33316 -0.24774 0.42535 -0.23268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1061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02086E-6 C 0.11494 0.0241 0.23004 0.04821 0.27379 0.0197 C 0.31754 -0.0088 0.22744 -0.13627 0.26233 -0.1708 C 0.29723 -0.20533 0.44688 -0.1854 0.48352 -0.18818 " pathEditMode="relative" ptsTypes="aaaA">
                                      <p:cBhvr>
                                        <p:cTn id="128" dur="20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971E-6 C 0.07795 -0.01367 0.15608 -0.02734 0.18524 -0.05469 C 0.21441 -0.08203 0.12639 -0.14322 0.17535 -0.16407 C 0.22431 -0.18493 0.35139 -0.18238 0.47865 -0.1796 " pathEditMode="relative" ptsTypes="aaaA">
                                      <p:cBhvr>
                                        <p:cTn id="170" dur="2000" fill="hold"/>
                                        <p:tgtEl>
                                          <p:spTgt spid="213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03824 C 0.02691 -0.05261 0.02691 -0.06697 0.05642 -0.07764 C 0.08594 -0.0883 0.18264 -0.08134 0.20399 -0.10174 C 0.22535 -0.12213 0.14514 -0.18123 0.1842 -0.20023 C 0.22326 -0.21923 0.33073 -0.21738 0.43837 -0.21553 " pathEditMode="relative" ptsTypes="aaaaA">
                                      <p:cBhvr>
                                        <p:cTn id="172" dur="2000" fill="hold"/>
                                        <p:tgtEl>
                                          <p:spTgt spid="213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9.00348E-6 C 0.12048 -0.00279 0.24097 -0.00532 0.2901 -0.02618 C 0.33923 -0.04704 0.26058 -0.10359 0.29496 -0.12468 C 0.32933 -0.14576 0.46301 -0.14831 0.49652 -0.15318 " pathEditMode="relative" ptsTypes="aaaA">
                                      <p:cBhvr>
                                        <p:cTn id="174" dur="20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1912E-6 C 0.09844 -0.02433 0.19705 -0.04844 0.24114 -0.08088 C 0.28524 -0.11333 0.23489 -0.17428 0.26406 -0.19467 C 0.29323 -0.21506 0.35486 -0.20927 0.41649 -0.20348 " pathEditMode="relative" ptsTypes="aaaA">
                                      <p:cBhvr>
                                        <p:cTn id="176" dur="20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6.76709E-6 C 0.09723 0.02224 0.19445 0.04449 0.23108 0.02618 C 0.26771 0.00787 0.20539 -0.08645 0.21962 -0.10939 C 0.23386 -0.13234 0.27501 -0.12214 0.31633 -0.11171 " pathEditMode="relative" ptsTypes="aaaA">
                                      <p:cBhvr>
                                        <p:cTn id="178" dur="2000" fill="hold"/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4.22943E-6 C 0.10781 0.0095 0.21562 0.01924 0.25572 -4.22943E-6 C 0.29583 -0.01923 0.22274 -0.09455 0.24097 -0.1161 C 0.2592 -0.13766 0.31232 -0.13349 0.36562 -0.12908 " pathEditMode="relative" ptsTypes="aaaA">
                                      <p:cBhvr>
                                        <p:cTn id="180" dur="20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8436E-6 C 0.24653 -0.00556 0.49323 -0.01112 0.59184 -0.01321 " pathEditMode="relative" ptsTypes="aA">
                                      <p:cBhvr>
                                        <p:cTn id="222" dur="2000" fill="hold"/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50637E-6 C 0.15434 -0.01807 0.30868 -0.03615 0.3934 -0.0438 C 0.47812 -0.05145 0.49305 -0.04866 0.50815 -0.04588 " pathEditMode="relative" ptsTypes="aaA">
                                      <p:cBhvr>
                                        <p:cTn id="224" dur="20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7.41599E-7 C 0.10416 -0.02989 0.20833 -0.05979 0.28697 -0.07439 C 0.36562 -0.08899 0.41892 -0.08829 0.47221 -0.0876 " pathEditMode="relative" ptsTypes="aaA">
                                      <p:cBhvr>
                                        <p:cTn id="226" dur="2000" fill="hold"/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8575E-6 C 0.01354 -0.04728 0.02726 -0.09432 0.08854 -0.12051 C 0.14983 -0.1467 0.25851 -0.15226 0.36736 -0.15759 " pathEditMode="relative" rAng="0" ptsTypes="aaA">
                                      <p:cBhvr>
                                        <p:cTn id="228" dur="20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-7879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74276E-6 C 0.00208 -0.03244 0.00433 -0.06488 0.06058 -0.08528 C 0.11683 -0.10567 0.22725 -0.11425 0.33767 -0.12259 " pathEditMode="relative" ptsTypes="aaA">
                                      <p:cBhvr>
                                        <p:cTn id="230" dur="20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8262E-7 C 0.07881 -0.02016 0.15763 -0.04009 0.22465 -0.05237 C 0.29166 -0.06465 0.3467 -0.06952 0.40173 -0.07439 " pathEditMode="relative" ptsTypes="aaA">
                                      <p:cBhvr>
                                        <p:cTn id="232" dur="2000" fill="hold"/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250" autoRev="1" fill="hold"/>
                                        <p:tgtEl>
                                          <p:spTgt spid="213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5" dur="250" autoRev="1" fill="hold"/>
                                        <p:tgtEl>
                                          <p:spTgt spid="213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6" dur="250" autoRev="1" fill="hold"/>
                                        <p:tgtEl>
                                          <p:spTgt spid="213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250" autoRev="1" fill="hold"/>
                                        <p:tgtEl>
                                          <p:spTgt spid="213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250" autoRev="1" fill="hold"/>
                                        <p:tgtEl>
                                          <p:spTgt spid="213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0" dur="250" autoRev="1" fill="hold"/>
                                        <p:tgtEl>
                                          <p:spTgt spid="213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1" dur="250" autoRev="1" fill="hold"/>
                                        <p:tgtEl>
                                          <p:spTgt spid="213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50" autoRev="1" fill="hold"/>
                                        <p:tgtEl>
                                          <p:spTgt spid="213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250" autoRev="1" fill="hold"/>
                                        <p:tgtEl>
                                          <p:spTgt spid="213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5" dur="250" autoRev="1" fill="hold"/>
                                        <p:tgtEl>
                                          <p:spTgt spid="213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6" dur="250" autoRev="1" fill="hold"/>
                                        <p:tgtEl>
                                          <p:spTgt spid="213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50" autoRev="1" fill="hold"/>
                                        <p:tgtEl>
                                          <p:spTgt spid="213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hold"/>
                                        <p:tgtEl>
                                          <p:spTgt spid="213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hold"/>
                                        <p:tgtEl>
                                          <p:spTgt spid="213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hold"/>
                                        <p:tgtEl>
                                          <p:spTgt spid="213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hold"/>
                                        <p:tgtEl>
                                          <p:spTgt spid="213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250" autoRev="1" fill="hold"/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5" dur="250" autoRev="1" fill="hold"/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6" dur="250" autoRev="1" fill="hold"/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250" autoRev="1" fill="hold"/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 nodeType="clickPar">
                      <p:stCondLst>
                        <p:cond delay="indefinite"/>
                      </p:stCondLst>
                      <p:childTnLst>
                        <p:par>
                          <p:cTn id="3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36" grpId="0" animBg="1"/>
      <p:bldP spid="213038" grpId="0"/>
      <p:bldP spid="213038" grpId="1"/>
      <p:bldP spid="213039" grpId="0"/>
      <p:bldP spid="213039" grpId="1"/>
      <p:bldP spid="213040" grpId="0"/>
      <p:bldP spid="213040" grpId="1"/>
      <p:bldP spid="213041" grpId="0"/>
      <p:bldP spid="213041" grpId="1"/>
      <p:bldP spid="213042" grpId="0"/>
      <p:bldP spid="21304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казочное богатство: 7 деталей картины Васнецова «Три царевны подземного царств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90500"/>
            <a:ext cx="75438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ipbr.org/assets/i/projects/history_122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36513"/>
            <a:ext cx="8229600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304800" y="4724400"/>
            <a:ext cx="8610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В конце </a:t>
            </a:r>
            <a:r>
              <a:rPr lang="en-US" altLang="ru-RU" sz="1800" b="1"/>
              <a:t>XIX</a:t>
            </a:r>
            <a:r>
              <a:rPr lang="ru-RU" altLang="ru-RU" sz="1800" b="1"/>
              <a:t> в. Ротшильды скупают некоторые бакинские нефтеперегонные заводы и соединятся с «БраНобель», а также с их главным конкурентом на внутреннем рынке – фирмой «Мазут. Принадлежавшие Ротшильдам «Шелл» и «РоялДатч», контролировавшие свыше половины экспорта нефти из России, в 1902г. подписали соглашение с «Standart Oil» о создании совместной компании «Бритиш Датч»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000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107950" y="171450"/>
            <a:ext cx="88566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cs typeface="Arial" panose="020B0604020202020204" pitchFamily="34" charset="0"/>
              </a:rPr>
              <a:t>В. Г. Шухов и его помощник С. П. Гаврилов изобрели промышленный процесс получения автомобильного бензина — непрерывно действующую трубчатую установку термического крекинга нефти. Установка состояла из печи с трубчатыми змеевиковыми нагревателями, испарителя и ректификационных колонн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627" name="Picture 2" descr="http://media.pokori.net/disk38/170/index6/28180/files/MaketUstanovkiDljaNepreryvnojPeregonkiNeft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981200"/>
            <a:ext cx="60325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0" y="621188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cs typeface="Arial" panose="020B0604020202020204" pitchFamily="34" charset="0"/>
              </a:rPr>
              <a:t>Макет установки для непрерывной перегонки нефти В.Г. Шухова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engineer-history.ru/wp-content/uploads/2015/02/chto_pridumal_shukhov_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76200"/>
            <a:ext cx="38814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76200" y="5410200"/>
            <a:ext cx="883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cs typeface="Arial" panose="020B0604020202020204" pitchFamily="34" charset="0"/>
              </a:rPr>
              <a:t>В 1931 году по проекту и при техническом руководстве В.Г. Шухова был построен нефтеперерабатывающий завод «Советский крекинг» в Баку, где впервые в России был использован шуховский патент на крекинг-процесс при создании установок для получения бензина.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52616"/>
            <a:ext cx="4333704" cy="298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419600"/>
            <a:ext cx="6781800" cy="533400"/>
          </a:xfrm>
        </p:spPr>
        <p:txBody>
          <a:bodyPr/>
          <a:lstStyle/>
          <a:p>
            <a:r>
              <a:rPr lang="ru-RU" altLang="ru-RU" sz="1800" b="1" smtClean="0"/>
              <a:t>Шишкин И.И.  «Рожь».</a:t>
            </a:r>
            <a:r>
              <a:rPr lang="ru-RU" altLang="ru-RU" sz="1800" smtClean="0"/>
              <a:t>  </a:t>
            </a:r>
            <a:r>
              <a:rPr lang="ru-RU" altLang="ru-RU" sz="1800" i="1" smtClean="0"/>
              <a:t>1878 г.</a:t>
            </a:r>
            <a:endParaRPr lang="ru-RU" altLang="ru-RU" sz="1800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086600" cy="4360863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52400" y="4057650"/>
            <a:ext cx="89916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33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3300"/>
                </a:solidFill>
              </a:rPr>
              <a:t>Почему для иллюстрации экономической политики                     выбрана именно эта картина</a:t>
            </a:r>
            <a:r>
              <a:rPr lang="en-US" altLang="ru-RU" sz="2400" b="1">
                <a:solidFill>
                  <a:srgbClr val="003300"/>
                </a:solidFill>
              </a:rPr>
              <a:t>?</a:t>
            </a:r>
            <a:r>
              <a:rPr lang="ru-RU" altLang="ru-RU" sz="2400" b="1">
                <a:solidFill>
                  <a:srgbClr val="0033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</a:rPr>
              <a:t>Обоснуйте свою позицию.</a:t>
            </a:r>
            <a:endParaRPr lang="ru-RU" altLang="ru-RU" sz="2400" b="1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Какие выводы можно сделать об экономике России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80-90-х</a:t>
            </a:r>
            <a:r>
              <a:rPr lang="en-US" altLang="ru-RU" sz="2400" b="1">
                <a:solidFill>
                  <a:srgbClr val="000099"/>
                </a:solidFill>
              </a:rPr>
              <a:t> </a:t>
            </a:r>
            <a:r>
              <a:rPr lang="ru-RU" altLang="ru-RU" sz="2400" b="1">
                <a:solidFill>
                  <a:srgbClr val="000099"/>
                </a:solidFill>
              </a:rPr>
              <a:t>годов</a:t>
            </a:r>
            <a:r>
              <a:rPr lang="en-US" altLang="ru-RU" sz="2400" b="1">
                <a:solidFill>
                  <a:srgbClr val="000099"/>
                </a:solidFill>
              </a:rPr>
              <a:t> </a:t>
            </a:r>
            <a:r>
              <a:rPr lang="ru-RU" altLang="ru-RU" sz="2400" b="1">
                <a:solidFill>
                  <a:srgbClr val="000099"/>
                </a:solidFill>
              </a:rPr>
              <a:t>Х</a:t>
            </a:r>
            <a:r>
              <a:rPr lang="en-US" altLang="ru-RU" sz="2400" b="1">
                <a:solidFill>
                  <a:srgbClr val="000099"/>
                </a:solidFill>
              </a:rPr>
              <a:t>I</a:t>
            </a:r>
            <a:r>
              <a:rPr lang="ru-RU" altLang="ru-RU" sz="2400" b="1">
                <a:solidFill>
                  <a:srgbClr val="000099"/>
                </a:solidFill>
              </a:rPr>
              <a:t>Х века, глядя на картину художника</a:t>
            </a:r>
            <a:r>
              <a:rPr lang="en-US" altLang="ru-RU" sz="2400" b="1">
                <a:solidFill>
                  <a:srgbClr val="000099"/>
                </a:solidFill>
              </a:rPr>
              <a:t>?</a:t>
            </a:r>
            <a:endParaRPr lang="ru-RU" altLang="ru-RU" sz="2400" b="1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8600" y="152400"/>
            <a:ext cx="87630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Кроссворд по теме</a:t>
            </a:r>
          </a:p>
          <a:p>
            <a:pPr algn="ctr">
              <a:defRPr/>
            </a:pPr>
            <a:r>
              <a:rPr lang="ru-RU" sz="24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 «Экономическое развитие России  эпохи Александра </a:t>
            </a:r>
            <a:r>
              <a:rPr lang="en-US" sz="24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III</a:t>
            </a:r>
            <a:r>
              <a:rPr lang="ru-RU" sz="24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»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143000"/>
          <a:ext cx="4495800" cy="5327650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Государственная структура, на которой экономился бюджет страны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Тип предприятия, характерный для России этого периода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Тип предприятия, характерный для первой трети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XIX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века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Сельскохозяйственная культура, преобладающая в незерновых регионах России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Железная дорога, строительство которой было начато в 1891 году (сокр.)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Один из министров финансов при Александре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III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Промышленный регион Российской империи (сокр.)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Транспортное средство железных дорог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Полезное ископаемое, добываемое в Баку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Вид бюджета Российской империи при Александре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III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701" name="Рисунок 6" descr="Безымянный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411663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14400" y="1033463"/>
          <a:ext cx="7429500" cy="5595937"/>
        </p:xfrm>
        <a:graphic>
          <a:graphicData uri="http://schemas.openxmlformats.org/drawingml/2006/table">
            <a:tbl>
              <a:tblPr/>
              <a:tblGrid>
                <a:gridCol w="44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7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72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72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72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18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53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95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14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64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725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725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554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 smtClean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300" b="1" i="0" kern="1200" dirty="0">
                        <a:solidFill>
                          <a:schemeClr val="tx2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 smtClean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2300" b="1" i="0" kern="1200" dirty="0">
                        <a:solidFill>
                          <a:schemeClr val="tx2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smtClean="0">
                          <a:solidFill>
                            <a:srgbClr val="C00000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2300" b="1" i="0" kern="1200" dirty="0">
                        <a:solidFill>
                          <a:srgbClr val="C00000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smtClean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2300" b="1" i="0" kern="1200" dirty="0">
                        <a:solidFill>
                          <a:schemeClr val="tx2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1" kern="1200" dirty="0" smtClean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Я</a:t>
                      </a:r>
                      <a:endParaRPr lang="ru-RU" sz="2300" b="1" i="1" kern="1200" dirty="0">
                        <a:solidFill>
                          <a:schemeClr val="tx2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Ф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rgbClr val="C00000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1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1300" i="0" dirty="0">
                        <a:solidFill>
                          <a:schemeClr val="tx2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300" i="0" dirty="0">
                        <a:solidFill>
                          <a:schemeClr val="tx2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1300" i="0" dirty="0">
                        <a:solidFill>
                          <a:schemeClr val="tx2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У</a:t>
                      </a:r>
                      <a:endParaRPr lang="ru-RU" sz="1300" i="0" dirty="0">
                        <a:solidFill>
                          <a:schemeClr val="tx2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Ф</a:t>
                      </a:r>
                      <a:endParaRPr lang="ru-RU" sz="1300" i="0" dirty="0">
                        <a:solidFill>
                          <a:schemeClr val="tx2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300" i="0" dirty="0">
                        <a:solidFill>
                          <a:schemeClr val="tx2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1300" i="0" dirty="0">
                        <a:solidFill>
                          <a:schemeClr val="tx2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1300" i="0" dirty="0">
                        <a:solidFill>
                          <a:schemeClr val="tx2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У</a:t>
                      </a:r>
                      <a:endParaRPr lang="ru-RU" sz="1300" i="0" dirty="0">
                        <a:solidFill>
                          <a:schemeClr val="tx2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dirty="0">
                          <a:solidFill>
                            <a:srgbClr val="C00000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1300" i="0" dirty="0">
                        <a:solidFill>
                          <a:srgbClr val="C00000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300" i="0" dirty="0">
                        <a:solidFill>
                          <a:schemeClr val="tx2"/>
                        </a:solidFill>
                        <a:latin typeface="BookmanCTT" pitchFamily="2" charset="0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1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rgbClr val="C00000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Ж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Ь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rgbClr val="C00000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rgbClr val="C00000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В  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rgbClr val="C00000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rgbClr val="C00000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З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  <a:endParaRPr lang="ru-RU" sz="13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rgbClr val="C00000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Ф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Ь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7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</a:t>
                      </a:r>
                      <a:endParaRPr lang="ru-RU" sz="13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Ф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rgbClr val="C00000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Ц 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300" b="1" i="0" kern="1200" dirty="0">
                          <a:solidFill>
                            <a:schemeClr val="tx2"/>
                          </a:solidFill>
                          <a:latin typeface="BookmanCTT" pitchFamily="2" charset="0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i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34" marR="77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28600" y="152400"/>
            <a:ext cx="8763000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5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Кроссворд по теме</a:t>
            </a:r>
          </a:p>
          <a:p>
            <a:pPr algn="ctr">
              <a:defRPr/>
            </a:pPr>
            <a:r>
              <a:rPr lang="ru-RU" sz="25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 «Экономическое развитие России  конца  </a:t>
            </a:r>
            <a:r>
              <a:rPr lang="en-US" sz="25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XIX</a:t>
            </a:r>
            <a:r>
              <a:rPr lang="ru-RU" sz="25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 века»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altLang="ru-RU" sz="3200" smtClean="0">
                <a:solidFill>
                  <a:srgbClr val="990033"/>
                </a:solidFill>
              </a:rPr>
              <a:t>Домашнее задание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364163"/>
          </a:xfrm>
        </p:spPr>
        <p:txBody>
          <a:bodyPr/>
          <a:lstStyle/>
          <a:p>
            <a:pPr algn="just">
              <a:defRPr/>
            </a:pPr>
            <a:r>
              <a:rPr lang="ru-RU" altLang="ru-RU" sz="2200" dirty="0" smtClean="0"/>
              <a:t>Прочитать параграф учебника 31 (с.216-221) - вопросы 1,4,5 (устно).</a:t>
            </a:r>
          </a:p>
          <a:p>
            <a:pPr marL="0" indent="0" algn="just">
              <a:buFontTx/>
              <a:buNone/>
              <a:defRPr/>
            </a:pPr>
            <a:endParaRPr lang="ru-RU" altLang="ru-RU" sz="1600" dirty="0" smtClean="0"/>
          </a:p>
          <a:p>
            <a:pPr algn="just">
              <a:defRPr/>
            </a:pPr>
            <a:r>
              <a:rPr lang="ru-RU" altLang="ru-RU" sz="2200" dirty="0" smtClean="0"/>
              <a:t>Сравните экономические программы </a:t>
            </a:r>
            <a:r>
              <a:rPr lang="ru-RU" altLang="ru-RU" sz="2200" dirty="0" err="1" smtClean="0"/>
              <a:t>Н.Х.Бунге</a:t>
            </a:r>
            <a:r>
              <a:rPr lang="ru-RU" altLang="ru-RU" sz="2200" dirty="0" smtClean="0"/>
              <a:t>, </a:t>
            </a:r>
            <a:r>
              <a:rPr lang="ru-RU" altLang="ru-RU" sz="2200" dirty="0" err="1" smtClean="0"/>
              <a:t>И.А.Вышнеградского</a:t>
            </a:r>
            <a:r>
              <a:rPr lang="ru-RU" altLang="ru-RU" sz="2200" dirty="0" smtClean="0"/>
              <a:t> и </a:t>
            </a:r>
            <a:r>
              <a:rPr lang="ru-RU" altLang="ru-RU" sz="2200" dirty="0" err="1" smtClean="0"/>
              <a:t>С.Ю.Витте</a:t>
            </a:r>
            <a:r>
              <a:rPr lang="ru-RU" altLang="ru-RU" sz="2200" dirty="0" smtClean="0"/>
              <a:t>: какие пути подъема национальной экономики предлагал каждый из них.</a:t>
            </a:r>
          </a:p>
          <a:p>
            <a:pPr marL="0" indent="0" algn="just">
              <a:buFontTx/>
              <a:buNone/>
              <a:defRPr/>
            </a:pPr>
            <a:endParaRPr lang="ru-RU" altLang="ru-RU" sz="1600" dirty="0" smtClean="0"/>
          </a:p>
          <a:p>
            <a:pPr algn="just">
              <a:defRPr/>
            </a:pPr>
            <a:r>
              <a:rPr lang="ru-RU" altLang="ru-RU" sz="2100" dirty="0" smtClean="0"/>
              <a:t>Сравните экономическую политику Александра </a:t>
            </a:r>
            <a:r>
              <a:rPr lang="en-US" altLang="ru-RU" sz="2100" dirty="0" smtClean="0"/>
              <a:t>II </a:t>
            </a:r>
            <a:r>
              <a:rPr lang="ru-RU" altLang="ru-RU" sz="2100" dirty="0" smtClean="0"/>
              <a:t>и Александра </a:t>
            </a:r>
            <a:r>
              <a:rPr lang="en-US" altLang="ru-RU" sz="2100" dirty="0" smtClean="0"/>
              <a:t>III</a:t>
            </a:r>
            <a:r>
              <a:rPr lang="ru-RU" altLang="ru-RU" sz="2100" dirty="0" smtClean="0"/>
              <a:t>.</a:t>
            </a:r>
          </a:p>
          <a:p>
            <a:pPr marL="0" indent="0" algn="just">
              <a:buFontTx/>
              <a:buNone/>
              <a:defRPr/>
            </a:pPr>
            <a:r>
              <a:rPr lang="ru-RU" altLang="ru-RU" sz="2100" dirty="0" smtClean="0"/>
              <a:t> </a:t>
            </a:r>
          </a:p>
          <a:p>
            <a:pPr algn="just">
              <a:defRPr/>
            </a:pPr>
            <a:r>
              <a:rPr lang="ru-RU" altLang="ru-RU" sz="2200" dirty="0" smtClean="0">
                <a:cs typeface="Arial" panose="020B0604020202020204" pitchFamily="34" charset="0"/>
              </a:rPr>
              <a:t>Из нефти получают бензин  (массовая доля выхода 25% от массы нефти) и мазут (55%). При дальнейшей переработке мазута получают еще некоторое количество бензина  (массовая доля выхода 60% от массы мазута). Рассчитайте массу бензина, который будет получен из нефти массой 200 кг.       </a:t>
            </a:r>
          </a:p>
          <a:p>
            <a:pPr>
              <a:defRPr/>
            </a:pP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228600" y="533400"/>
            <a:ext cx="7848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/>
              <a:t>Шибанов Александр Владимирович,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600"/>
              <a:t>учитель истории КОГОАУ КФМЛ, г. Киров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6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600"/>
              <a:t>Навалихина  Ольга  Викторовна,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600"/>
              <a:t>учитель химии КОГОАУ КФМЛ, г. Киров</a:t>
            </a:r>
          </a:p>
        </p:txBody>
      </p:sp>
      <p:pic>
        <p:nvPicPr>
          <p:cNvPr id="32771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3046413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казочное богатство: 7 деталей картины Васнецова «Три царевны подземного царств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90500"/>
            <a:ext cx="75438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228600" y="57912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161616"/>
                </a:solidFill>
                <a:cs typeface="Arial" panose="020B0604020202020204" pitchFamily="34" charset="0"/>
              </a:rPr>
              <a:t>Васнецов В.М. «Три царевны подземного царства»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161616"/>
                </a:solidFill>
                <a:cs typeface="Arial" panose="020B0604020202020204" pitchFamily="34" charset="0"/>
              </a:rPr>
              <a:t>(1884 г., Третьяковская галерея)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33400"/>
            <a:ext cx="3514725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76200" y="54102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Опираясь на высказывание Александра </a:t>
            </a:r>
            <a:r>
              <a:rPr lang="en-US" altLang="ru-RU" sz="2400" b="1">
                <a:solidFill>
                  <a:srgbClr val="000099"/>
                </a:solidFill>
              </a:rPr>
              <a:t>III</a:t>
            </a:r>
            <a:r>
              <a:rPr lang="ru-RU" altLang="ru-RU" sz="2400" b="1">
                <a:solidFill>
                  <a:srgbClr val="000099"/>
                </a:solidFill>
              </a:rPr>
              <a:t>, сформулируйте тему урока?   </a:t>
            </a:r>
            <a:r>
              <a:rPr lang="ru-RU" altLang="ru-RU" sz="2400">
                <a:solidFill>
                  <a:srgbClr val="000099"/>
                </a:solidFill>
              </a:rPr>
              <a:t>Обоснуйте свою позицию.</a:t>
            </a:r>
            <a:r>
              <a:rPr lang="ru-RU" altLang="ru-RU" sz="2400"/>
              <a:t> </a:t>
            </a:r>
          </a:p>
          <a:p>
            <a:pPr algn="ctr" eaLnBrk="1" hangingPunct="1">
              <a:buFontTx/>
              <a:buNone/>
            </a:pPr>
            <a:endParaRPr lang="ru-RU" altLang="ru-RU" sz="100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609600"/>
            <a:ext cx="5334000" cy="43434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«</a:t>
            </a:r>
            <a:r>
              <a:rPr lang="ru-RU" sz="2400" dirty="0" smtClean="0">
                <a:cs typeface="Arial" panose="020B0604020202020204" pitchFamily="34" charset="0"/>
              </a:rPr>
              <a:t>Государь император посвятит себя прежде всего делу внутреннего государственного </a:t>
            </a:r>
            <a:r>
              <a:rPr lang="ru-RU" sz="2400" dirty="0">
                <a:cs typeface="Arial" panose="020B0604020202020204" pitchFamily="34" charset="0"/>
              </a:rPr>
              <a:t>развития, тесно связанному с успехами гражданственности и  вопросами экономическими…».</a:t>
            </a:r>
          </a:p>
          <a:p>
            <a:pPr algn="r" eaLnBrk="1" hangingPunct="1">
              <a:buFontTx/>
              <a:buNone/>
              <a:defRPr/>
            </a:pPr>
            <a:endParaRPr lang="ru-RU" sz="1400" u="sng" dirty="0" smtClean="0"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ts val="0"/>
              </a:spcBef>
              <a:buFontTx/>
              <a:buNone/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(Из депеши Александра </a:t>
            </a:r>
            <a:r>
              <a:rPr 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III</a:t>
            </a: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русским послам при иностранных дворах от 4 марта 1881 года )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205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Экономическое развитие России конца </a:t>
            </a:r>
            <a:r>
              <a:rPr lang="en-US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XIX</a:t>
            </a:r>
            <a:r>
              <a:rPr lang="ru-RU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начала </a:t>
            </a:r>
            <a:r>
              <a:rPr lang="en-US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</a:t>
            </a:r>
            <a:r>
              <a:rPr lang="ru-RU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вв.</a:t>
            </a:r>
            <a:endParaRPr lang="ru-RU" sz="4000" dirty="0" smtClean="0"/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458200" cy="4800600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</a:t>
            </a:r>
            <a:b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экономической политики России</a:t>
            </a:r>
            <a:endParaRPr lang="ru-RU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181600"/>
          </a:xfrm>
        </p:spPr>
        <p:txBody>
          <a:bodyPr/>
          <a:lstStyle/>
          <a:p>
            <a:pPr algn="just">
              <a:buClr>
                <a:srgbClr val="0000CC"/>
              </a:buClr>
              <a:defRPr/>
            </a:pPr>
            <a:r>
              <a:rPr lang="ru-RU" altLang="ru-RU" sz="2800" b="1" dirty="0" smtClean="0"/>
              <a:t>политика протекционизма </a:t>
            </a:r>
            <a:r>
              <a:rPr lang="ru-RU" altLang="ru-RU" sz="2000" i="1" dirty="0" smtClean="0"/>
              <a:t>(защита отечественной промышленности от иностранной конкуренции) </a:t>
            </a:r>
          </a:p>
          <a:p>
            <a:pPr marL="0" indent="0" algn="just">
              <a:buClr>
                <a:srgbClr val="0000CC"/>
              </a:buClr>
              <a:buFontTx/>
              <a:buNone/>
              <a:defRPr/>
            </a:pPr>
            <a:r>
              <a:rPr lang="ru-RU" altLang="ru-RU" sz="2000" i="1" dirty="0" smtClean="0"/>
              <a:t> </a:t>
            </a:r>
          </a:p>
          <a:p>
            <a:pPr>
              <a:buClr>
                <a:srgbClr val="0000CC"/>
              </a:buClr>
              <a:defRPr/>
            </a:pPr>
            <a:r>
              <a:rPr lang="ru-RU" altLang="ru-RU" sz="2800" b="1" dirty="0" smtClean="0"/>
              <a:t>совершенствование</a:t>
            </a:r>
            <a:r>
              <a:rPr lang="en-US" altLang="ru-RU" sz="2800" b="1" dirty="0" smtClean="0"/>
              <a:t> </a:t>
            </a:r>
            <a:r>
              <a:rPr lang="ru-RU" altLang="ru-RU" sz="2800" b="1" dirty="0" smtClean="0"/>
              <a:t>денежной системы  и системы налогообложения </a:t>
            </a:r>
          </a:p>
          <a:p>
            <a:pPr>
              <a:buFontTx/>
              <a:buNone/>
              <a:defRPr/>
            </a:pPr>
            <a:endParaRPr lang="ru-RU" altLang="ru-RU" sz="2000" i="1" dirty="0"/>
          </a:p>
          <a:p>
            <a:pPr>
              <a:buClr>
                <a:srgbClr val="0000CC"/>
              </a:buClr>
              <a:defRPr/>
            </a:pPr>
            <a:r>
              <a:rPr lang="ru-RU" altLang="ru-RU" sz="2800" b="1" dirty="0" smtClean="0"/>
              <a:t>развитие тяжелой промышленности </a:t>
            </a:r>
          </a:p>
          <a:p>
            <a:pPr>
              <a:buFontTx/>
              <a:buNone/>
              <a:defRPr/>
            </a:pPr>
            <a:endParaRPr lang="ru-RU" altLang="ru-RU" sz="2000" i="1" dirty="0"/>
          </a:p>
          <a:p>
            <a:pPr>
              <a:buClr>
                <a:srgbClr val="0000CC"/>
              </a:buClr>
              <a:defRPr/>
            </a:pPr>
            <a:r>
              <a:rPr lang="ru-RU" altLang="ru-RU" sz="2800" b="1" dirty="0" smtClean="0"/>
              <a:t>разведка новых мест полезных ископаемых </a:t>
            </a:r>
          </a:p>
          <a:p>
            <a:pPr>
              <a:buFontTx/>
              <a:buNone/>
              <a:defRPr/>
            </a:pPr>
            <a:endParaRPr lang="ru-RU" altLang="ru-RU" sz="2000" i="1" dirty="0"/>
          </a:p>
          <a:p>
            <a:pPr>
              <a:buClr>
                <a:srgbClr val="0000CC"/>
              </a:buClr>
              <a:defRPr/>
            </a:pPr>
            <a:r>
              <a:rPr lang="ru-RU" altLang="ru-RU" sz="2800" b="1" dirty="0" smtClean="0"/>
              <a:t>активное железнодорожное строительство </a:t>
            </a:r>
          </a:p>
          <a:p>
            <a:pPr>
              <a:defRPr/>
            </a:pPr>
            <a:endParaRPr lang="ru-RU" altLang="ru-RU" sz="2800" b="1" dirty="0" smtClean="0"/>
          </a:p>
          <a:p>
            <a:pPr>
              <a:defRPr/>
            </a:pPr>
            <a:endParaRPr lang="ru-RU" altLang="ru-RU" b="1" dirty="0" smtClean="0"/>
          </a:p>
          <a:p>
            <a:pPr>
              <a:defRPr/>
            </a:pPr>
            <a:endParaRPr lang="ru-RU" alt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A50021"/>
                </a:solidFill>
              </a:rPr>
              <a:t>Министры финансов России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2667000" cy="3200400"/>
          </a:xfrm>
          <a:noFill/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2590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532063" cy="320040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0" y="4648200"/>
            <a:ext cx="3048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Бунге</a:t>
            </a:r>
            <a:r>
              <a:rPr lang="ru-RU" altLang="ru-RU" sz="2400" b="1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Николай Христианович </a:t>
            </a:r>
            <a:endParaRPr lang="ru-RU" altLang="ru-RU" sz="1800" i="1"/>
          </a:p>
        </p:txBody>
      </p:sp>
      <p:sp>
        <p:nvSpPr>
          <p:cNvPr id="10247" name="Прямоугольник 6"/>
          <p:cNvSpPr>
            <a:spLocks noChangeArrowheads="1"/>
          </p:cNvSpPr>
          <p:nvPr/>
        </p:nvSpPr>
        <p:spPr bwMode="auto">
          <a:xfrm>
            <a:off x="3352800" y="4724400"/>
            <a:ext cx="2514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000" b="1"/>
              <a:t>Вышнеградский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1800"/>
              <a:t>Иван Алексеевич </a:t>
            </a:r>
          </a:p>
        </p:txBody>
      </p:sp>
      <p:sp>
        <p:nvSpPr>
          <p:cNvPr id="10248" name="Прямоугольник 7"/>
          <p:cNvSpPr>
            <a:spLocks noChangeArrowheads="1"/>
          </p:cNvSpPr>
          <p:nvPr/>
        </p:nvSpPr>
        <p:spPr bwMode="auto">
          <a:xfrm>
            <a:off x="6096000" y="4724400"/>
            <a:ext cx="25146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b="1"/>
              <a:t>Витте</a:t>
            </a:r>
            <a:r>
              <a:rPr lang="ru-RU" altLang="ru-RU" sz="2400" b="1"/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/>
              <a:t>Сергей Юльевич</a:t>
            </a:r>
          </a:p>
        </p:txBody>
      </p:sp>
      <p:sp>
        <p:nvSpPr>
          <p:cNvPr id="6153" name="Прямоугольник 8"/>
          <p:cNvSpPr>
            <a:spLocks noChangeArrowheads="1"/>
          </p:cNvSpPr>
          <p:nvPr/>
        </p:nvSpPr>
        <p:spPr bwMode="auto">
          <a:xfrm>
            <a:off x="381000" y="57150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Какими  </a:t>
            </a:r>
            <a:r>
              <a:rPr lang="ru-RU" altLang="ru-RU" sz="2400" b="1" u="sng">
                <a:solidFill>
                  <a:srgbClr val="000099"/>
                </a:solidFill>
              </a:rPr>
              <a:t>качествами должны были </a:t>
            </a:r>
            <a:r>
              <a:rPr lang="ru-RU" altLang="ru-RU" sz="2400" b="1">
                <a:solidFill>
                  <a:srgbClr val="000099"/>
                </a:solidFill>
              </a:rPr>
              <a:t>обладать чиновники, игравшие роль министров финансов?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152400"/>
            <a:ext cx="86455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0" y="1759276"/>
            <a:ext cx="3043129" cy="2907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0" y="4843463"/>
            <a:ext cx="9144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 февраля 1891 г.</a:t>
            </a:r>
            <a:r>
              <a:rPr lang="ru-RU" dirty="0">
                <a:latin typeface="Arial" charset="0"/>
              </a:rPr>
              <a:t> - члены Кабинета министров единодушно высказались за </a:t>
            </a:r>
          </a:p>
          <a:p>
            <a:pPr eaLnBrk="1" hangingPunct="1">
              <a:defRPr/>
            </a:pPr>
            <a:r>
              <a:rPr lang="ru-RU" dirty="0">
                <a:latin typeface="Arial" charset="0"/>
              </a:rPr>
              <a:t>                               строительство железной дороги через всю Сибирь - </a:t>
            </a:r>
            <a:r>
              <a:rPr lang="ru-RU" b="1" i="1" dirty="0">
                <a:latin typeface="Arial" charset="0"/>
              </a:rPr>
              <a:t>Транссиба. 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 мая 1891 г.</a:t>
            </a:r>
            <a:r>
              <a:rPr lang="ru-RU" dirty="0">
                <a:latin typeface="Arial" charset="0"/>
              </a:rPr>
              <a:t> - заложен первый камень великого Сибирского рельсового пути                      </a:t>
            </a:r>
          </a:p>
          <a:p>
            <a:pPr eaLnBrk="1" hangingPunct="1">
              <a:defRPr/>
            </a:pPr>
            <a:r>
              <a:rPr lang="ru-RU" dirty="0">
                <a:latin typeface="Arial" charset="0"/>
              </a:rPr>
              <a:t>                                                                                                         во Владивостоке. </a:t>
            </a:r>
            <a:r>
              <a:rPr lang="ru-RU" b="1" u="sng" dirty="0">
                <a:solidFill>
                  <a:srgbClr val="333399"/>
                </a:solidFill>
                <a:latin typeface="Arial" charset="0"/>
              </a:rPr>
              <a:t>Возводить магистраль</a:t>
            </a:r>
            <a:r>
              <a:rPr lang="ru-RU" dirty="0">
                <a:latin typeface="Arial" charset="0"/>
              </a:rPr>
              <a:t> было решено </a:t>
            </a:r>
            <a:r>
              <a:rPr lang="ru-RU" b="1" dirty="0">
                <a:latin typeface="Arial" charset="0"/>
              </a:rPr>
              <a:t>в 3 очереди</a:t>
            </a:r>
            <a:r>
              <a:rPr lang="ru-RU" dirty="0">
                <a:latin typeface="Arial" charset="0"/>
              </a:rPr>
              <a:t> и завершить </a:t>
            </a:r>
            <a:r>
              <a:rPr lang="ru-RU" b="1" dirty="0">
                <a:latin typeface="Arial" charset="0"/>
              </a:rPr>
              <a:t>в течение 10 лет</a:t>
            </a:r>
            <a:r>
              <a:rPr lang="ru-RU" dirty="0">
                <a:latin typeface="Arial" charset="0"/>
              </a:rPr>
              <a:t>. </a:t>
            </a:r>
            <a:r>
              <a:rPr lang="ru-RU" b="1" u="sng" dirty="0">
                <a:solidFill>
                  <a:srgbClr val="333399"/>
                </a:solidFill>
                <a:latin typeface="Arial" charset="0"/>
              </a:rPr>
              <a:t>Предварительная  стоимость</a:t>
            </a:r>
            <a:r>
              <a:rPr lang="ru-RU" dirty="0">
                <a:latin typeface="Arial" charset="0"/>
              </a:rPr>
              <a:t> проекта определялась в </a:t>
            </a:r>
            <a:r>
              <a:rPr lang="ru-RU" b="1" dirty="0">
                <a:solidFill>
                  <a:srgbClr val="990033"/>
                </a:solidFill>
                <a:latin typeface="Arial" charset="0"/>
              </a:rPr>
              <a:t>350 млн. руб.  золотом</a:t>
            </a:r>
            <a:r>
              <a:rPr lang="ru-RU" dirty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ru-RU" dirty="0">
                <a:latin typeface="Arial" charset="0"/>
              </a:rPr>
              <a:t>                                                                                     </a:t>
            </a:r>
            <a:r>
              <a:rPr lang="ru-RU" i="1" dirty="0">
                <a:latin typeface="Arial" charset="0"/>
              </a:rPr>
              <a:t>или</a:t>
            </a:r>
            <a:r>
              <a:rPr lang="ru-RU" dirty="0">
                <a:latin typeface="Arial" charset="0"/>
              </a:rPr>
              <a:t>       </a:t>
            </a:r>
            <a:r>
              <a:rPr lang="ru-RU" b="1" dirty="0">
                <a:solidFill>
                  <a:srgbClr val="990033"/>
                </a:solidFill>
                <a:latin typeface="Arial" charset="0"/>
              </a:rPr>
              <a:t>44 тыс. руб.   за версту</a:t>
            </a:r>
            <a:r>
              <a:rPr lang="ru-RU" b="1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5812"/>
          </a:xfrm>
        </p:spPr>
        <p:txBody>
          <a:bodyPr/>
          <a:lstStyle/>
          <a:p>
            <a:r>
              <a:rPr lang="ru-RU" altLang="ru-RU" sz="3000" b="1" smtClean="0">
                <a:solidFill>
                  <a:srgbClr val="A50021"/>
                </a:solidFill>
              </a:rPr>
              <a:t>Начало работ по строительству Транссиба </a:t>
            </a:r>
            <a:r>
              <a:rPr lang="ru-RU" altLang="ru-RU" sz="2000" b="1" smtClean="0">
                <a:solidFill>
                  <a:srgbClr val="A50021"/>
                </a:solidFill>
              </a:rPr>
              <a:t>(начало 90-х гг. Х</a:t>
            </a:r>
            <a:r>
              <a:rPr lang="en-US" altLang="ru-RU" sz="2000" b="1" smtClean="0">
                <a:solidFill>
                  <a:srgbClr val="A50021"/>
                </a:solidFill>
              </a:rPr>
              <a:t>I</a:t>
            </a:r>
            <a:r>
              <a:rPr lang="ru-RU" altLang="ru-RU" sz="2000" b="1" smtClean="0">
                <a:solidFill>
                  <a:srgbClr val="A50021"/>
                </a:solidFill>
              </a:rPr>
              <a:t>Х в.)</a:t>
            </a:r>
            <a:r>
              <a:rPr lang="en-US" altLang="ru-RU" sz="4000" smtClean="0"/>
              <a:t> </a:t>
            </a:r>
            <a:endParaRPr lang="ru-RU" altLang="ru-RU" sz="400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343400" cy="3352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343400" cy="3352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66700" y="503555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Назовите </a:t>
            </a:r>
            <a:r>
              <a:rPr lang="ru-RU" altLang="ru-RU" sz="2400" b="1" u="sng">
                <a:solidFill>
                  <a:srgbClr val="000099"/>
                </a:solidFill>
              </a:rPr>
              <a:t>трудности</a:t>
            </a:r>
            <a:r>
              <a:rPr lang="ru-RU" altLang="ru-RU" sz="2400" b="1">
                <a:solidFill>
                  <a:srgbClr val="000099"/>
                </a:solidFill>
              </a:rPr>
              <a:t>, с которыми столкнулись строители Транссибирской магистрали?</a:t>
            </a:r>
            <a:r>
              <a:rPr lang="ru-RU" altLang="ru-RU" sz="2400">
                <a:solidFill>
                  <a:srgbClr val="000099"/>
                </a:solidFill>
              </a:rPr>
              <a:t> </a:t>
            </a:r>
            <a:endParaRPr lang="ru-RU" altLang="ru-RU" sz="2400" b="1">
              <a:solidFill>
                <a:srgbClr val="000099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Какова была </a:t>
            </a:r>
            <a:r>
              <a:rPr lang="ru-RU" altLang="ru-RU" sz="2400" b="1" u="sng">
                <a:solidFill>
                  <a:srgbClr val="000099"/>
                </a:solidFill>
              </a:rPr>
              <a:t>роль</a:t>
            </a:r>
            <a:r>
              <a:rPr lang="ru-RU" altLang="ru-RU" sz="2400" b="1">
                <a:solidFill>
                  <a:srgbClr val="000099"/>
                </a:solidFill>
              </a:rPr>
              <a:t> Транссиба для развития Российской империи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18437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2737</TotalTime>
  <Words>1036</Words>
  <Application>Microsoft Office PowerPoint</Application>
  <PresentationFormat>Экран (4:3)</PresentationFormat>
  <Paragraphs>178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SimSun</vt:lpstr>
      <vt:lpstr>Arial</vt:lpstr>
      <vt:lpstr>BookmanCTT</vt:lpstr>
      <vt:lpstr>Calibri</vt:lpstr>
      <vt:lpstr>PT Serif</vt:lpstr>
      <vt:lpstr>Tahoma</vt:lpstr>
      <vt:lpstr>Times New Roman</vt:lpstr>
      <vt:lpstr>Wingdings</vt:lpstr>
      <vt:lpstr>Оформление по умолчанию</vt:lpstr>
      <vt:lpstr>Кировское областное государственное общеобразовательное автономное учреждение «Кировский физико-математический лицей»</vt:lpstr>
      <vt:lpstr>Презентация PowerPoint</vt:lpstr>
      <vt:lpstr>Презентация PowerPoint</vt:lpstr>
      <vt:lpstr>Презентация PowerPoint</vt:lpstr>
      <vt:lpstr>Экономическое развитие России конца XIX – начала XX вв.</vt:lpstr>
      <vt:lpstr>Основные направления  экономической политики России</vt:lpstr>
      <vt:lpstr>Министры финансов России</vt:lpstr>
      <vt:lpstr>Презентация PowerPoint</vt:lpstr>
      <vt:lpstr>Начало работ по строительству Транссиба (начало 90-х гг. ХIХ в.) </vt:lpstr>
      <vt:lpstr>Презентация PowerPoint</vt:lpstr>
      <vt:lpstr>Презентация PowerPoint</vt:lpstr>
      <vt:lpstr>Презентация PowerPoint</vt:lpstr>
      <vt:lpstr>Виды угля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Прямая перегонка нефти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Шишкин И.И.  «Рожь».  1878 г.</vt:lpstr>
      <vt:lpstr>Презентация PowerPoint</vt:lpstr>
      <vt:lpstr>Презентация PowerPoint</vt:lpstr>
      <vt:lpstr>Домашнее задание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Vitaliy</dc:creator>
  <cp:lastModifiedBy>Горев Максим Игоревич</cp:lastModifiedBy>
  <cp:revision>127</cp:revision>
  <cp:lastPrinted>1601-01-01T00:00:00Z</cp:lastPrinted>
  <dcterms:created xsi:type="dcterms:W3CDTF">1601-01-01T00:00:00Z</dcterms:created>
  <dcterms:modified xsi:type="dcterms:W3CDTF">2024-05-13T13:08:10Z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