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964874-73AD-4FF8-B702-690BB0EA76E9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5EB2F2-2D24-42C6-B053-5FA4B28C8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" TargetMode="External"/><Relationship Id="rId7" Type="http://schemas.openxmlformats.org/officeDocument/2006/relationships/hyperlink" Target="https://gorodarus.ru/slobodskoj.html" TargetMode="External"/><Relationship Id="rId2" Type="http://schemas.openxmlformats.org/officeDocument/2006/relationships/hyperlink" Target="https://www.slobodskoy.ru/istori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irovreg.ru/regio" TargetMode="External"/><Relationship Id="rId5" Type="http://schemas.openxmlformats.org/officeDocument/2006/relationships/hyperlink" Target="https://ru.wikipedia.org/w" TargetMode="External"/><Relationship Id="rId4" Type="http://schemas.openxmlformats.org/officeDocument/2006/relationships/hyperlink" Target="https://www.kirov.kp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u.wikipedia.org/wiki/1505_%D0%B3%D0%BE%D0%B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48680"/>
            <a:ext cx="8001056" cy="2520280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/>
              <a:t>Из истории </a:t>
            </a:r>
            <a:br>
              <a:rPr lang="ru-RU" sz="4800" i="1" dirty="0" smtClean="0"/>
            </a:br>
            <a:r>
              <a:rPr lang="ru-RU" sz="4800" i="1" smtClean="0"/>
              <a:t>создания </a:t>
            </a:r>
            <a:r>
              <a:rPr lang="ru-RU" sz="4800" i="1" smtClean="0"/>
              <a:t/>
            </a:r>
            <a:br>
              <a:rPr lang="ru-RU" sz="4800" i="1" smtClean="0"/>
            </a:br>
            <a:r>
              <a:rPr lang="ru-RU" sz="4800" i="1" smtClean="0"/>
              <a:t>города Слободского</a:t>
            </a: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442425">
            <a:off x="1184247" y="3713689"/>
            <a:ext cx="2514600" cy="252370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506">
            <a:off x="5148125" y="3714975"/>
            <a:ext cx="2304256" cy="2516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город Слободской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340768"/>
            <a:ext cx="8183880" cy="45365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Ян Райнис                 К.Г.Жуков</a:t>
            </a:r>
            <a:endParaRPr lang="ru-RU" dirty="0"/>
          </a:p>
        </p:txBody>
      </p:sp>
      <p:pic>
        <p:nvPicPr>
          <p:cNvPr id="5" name="Рисунок 4" descr="Без названия (1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071678"/>
            <a:ext cx="2880320" cy="3589570"/>
          </a:xfrm>
          <a:prstGeom prst="rect">
            <a:avLst/>
          </a:prstGeom>
        </p:spPr>
      </p:pic>
      <p:pic>
        <p:nvPicPr>
          <p:cNvPr id="6" name="Рисунок 5" descr="Без названия (2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060848"/>
            <a:ext cx="2880320" cy="3511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город Слободской</a:t>
            </a:r>
            <a:endParaRPr lang="ru-RU" dirty="0"/>
          </a:p>
        </p:txBody>
      </p:sp>
      <p:pic>
        <p:nvPicPr>
          <p:cNvPr id="5" name="Рисунок 4" descr="Без названия (2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2016224" cy="3096344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2920" y="1340768"/>
            <a:ext cx="8183880" cy="41764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,                                                 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1600" dirty="0" smtClean="0"/>
              <a:t>А.В. </a:t>
            </a:r>
            <a:r>
              <a:rPr lang="ru-RU" sz="1600" dirty="0" err="1" smtClean="0"/>
              <a:t>Кардашин</a:t>
            </a:r>
            <a:r>
              <a:rPr lang="ru-RU" sz="1600" dirty="0" smtClean="0"/>
              <a:t>        В.Ф. Косолапов        В.П.Краев                                                                         </a:t>
            </a:r>
            <a:endParaRPr lang="ru-RU" sz="1600" dirty="0"/>
          </a:p>
        </p:txBody>
      </p:sp>
      <p:pic>
        <p:nvPicPr>
          <p:cNvPr id="7" name="Рисунок 6" descr="Bulatov_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1628800"/>
            <a:ext cx="1944216" cy="3528392"/>
          </a:xfrm>
          <a:prstGeom prst="rect">
            <a:avLst/>
          </a:prstGeom>
        </p:spPr>
      </p:pic>
      <p:pic>
        <p:nvPicPr>
          <p:cNvPr id="8" name="Рисунок 7" descr="Без названия (2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1628800"/>
            <a:ext cx="1800200" cy="3096344"/>
          </a:xfrm>
          <a:prstGeom prst="rect">
            <a:avLst/>
          </a:prstGeom>
        </p:spPr>
      </p:pic>
      <p:pic>
        <p:nvPicPr>
          <p:cNvPr id="9" name="Рисунок 8" descr="Без названия (2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1628800"/>
            <a:ext cx="1728192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город Слободской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268760"/>
            <a:ext cx="8183880" cy="4536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/>
              <a:t>История страны, как в дождевой капле, отразилась в истории города. Невзгоды и лихолетья, триумфы и праздники великой России все это было пережито и нашим городом.</a:t>
            </a:r>
          </a:p>
          <a:p>
            <a:pPr>
              <a:buNone/>
            </a:pPr>
            <a:r>
              <a:rPr lang="ru-RU" sz="2000" i="1" dirty="0" smtClean="0"/>
              <a:t>Как и наши предки, мы должны внести посильную лепту в процветание своей малой родины, приложить максимум усилий, чтобы наши внуки и правнуки вспоминали нас добрым словом, как мы сегодня вспоминаем своих дедов и прадедов.</a:t>
            </a:r>
            <a:endParaRPr lang="ru-RU" sz="2000" dirty="0"/>
          </a:p>
        </p:txBody>
      </p:sp>
      <p:pic>
        <p:nvPicPr>
          <p:cNvPr id="4" name="Рисунок 3" descr="Без названия (2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077072"/>
            <a:ext cx="2590800" cy="1771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2664296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Спасибо за внимание!</a:t>
            </a: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09120"/>
            <a:ext cx="8183880" cy="20918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Источники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56792"/>
            <a:ext cx="8183880" cy="3816424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https://www.slobodskoy.ru/istoria.html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https://www.google.com/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https://www.kirov.kp.ru/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https://ru.wikipedia.org/w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https://kirovreg.ru/regio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https://gorodarus.ru/slobodskoj.html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город Слободской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96752"/>
            <a:ext cx="8183880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Первое упоминание в источниках от</a:t>
            </a:r>
          </a:p>
          <a:p>
            <a:pPr>
              <a:buNone/>
            </a:pPr>
            <a:r>
              <a:rPr lang="ru-RU" dirty="0" smtClean="0"/>
              <a:t>носится к </a:t>
            </a:r>
            <a:r>
              <a:rPr lang="ru-RU" u="sng" dirty="0" smtClean="0">
                <a:hlinkClick r:id="rId2"/>
              </a:rPr>
              <a:t>1505 году</a:t>
            </a:r>
            <a:r>
              <a:rPr lang="ru-RU" dirty="0" smtClean="0"/>
              <a:t>.</a:t>
            </a:r>
          </a:p>
        </p:txBody>
      </p:sp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420888"/>
            <a:ext cx="3672408" cy="2952328"/>
          </a:xfrm>
          <a:prstGeom prst="rect">
            <a:avLst/>
          </a:prstGeom>
        </p:spPr>
      </p:pic>
      <p:pic>
        <p:nvPicPr>
          <p:cNvPr id="7" name="Рисунок 6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2420888"/>
            <a:ext cx="3456384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648072"/>
          </a:xfrm>
        </p:spPr>
        <p:txBody>
          <a:bodyPr/>
          <a:lstStyle/>
          <a:p>
            <a:pPr algn="ctr"/>
            <a:r>
              <a:rPr lang="ru-RU" dirty="0" smtClean="0"/>
              <a:t>город Слободской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Иваном III была подписана </a:t>
            </a:r>
          </a:p>
          <a:p>
            <a:pPr>
              <a:buNone/>
            </a:pPr>
            <a:r>
              <a:rPr lang="ru-RU" sz="2400" dirty="0" smtClean="0"/>
              <a:t>грамота о пожаловании </a:t>
            </a:r>
          </a:p>
          <a:p>
            <a:pPr>
              <a:buNone/>
            </a:pPr>
            <a:r>
              <a:rPr lang="ru-RU" sz="2400" dirty="0" smtClean="0"/>
              <a:t>наместнику А.И.Племянникову</a:t>
            </a:r>
          </a:p>
          <a:p>
            <a:pPr>
              <a:buNone/>
            </a:pPr>
            <a:r>
              <a:rPr lang="ru-RU" sz="2400" dirty="0" smtClean="0"/>
              <a:t> в кормление "Слободского </a:t>
            </a:r>
          </a:p>
          <a:p>
            <a:pPr>
              <a:buNone/>
            </a:pPr>
            <a:r>
              <a:rPr lang="ru-RU" sz="2400" dirty="0" smtClean="0"/>
              <a:t>городка на Вятке". </a:t>
            </a:r>
          </a:p>
          <a:p>
            <a:pPr>
              <a:buNone/>
            </a:pPr>
            <a:r>
              <a:rPr lang="ru-RU" sz="2400" dirty="0" smtClean="0"/>
              <a:t>До 1599 года город именовался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b="1" dirty="0" smtClean="0"/>
              <a:t>Слободой, Слободой Верхней,</a:t>
            </a:r>
          </a:p>
          <a:p>
            <a:pPr>
              <a:buNone/>
            </a:pPr>
            <a:r>
              <a:rPr lang="ru-RU" sz="2400" b="1" dirty="0" smtClean="0"/>
              <a:t> Слободским Городком,</a:t>
            </a:r>
          </a:p>
          <a:p>
            <a:pPr>
              <a:buNone/>
            </a:pPr>
            <a:r>
              <a:rPr lang="ru-RU" sz="2400" b="1" dirty="0" smtClean="0"/>
              <a:t> Слободским посадом.</a:t>
            </a:r>
            <a:endParaRPr lang="ru-RU" sz="2400" b="1" dirty="0"/>
          </a:p>
        </p:txBody>
      </p:sp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060848"/>
            <a:ext cx="2232248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64704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город Слободской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4608512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С конца 18 века город Слободской являлся опорным пунктом торгового пути из Архангельска в Вятку. Часть товаров, в том числе меха и кожи, оседала в Слободском, что привело к возникновению здесь кожевенно-мехового промысла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images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3240360" cy="2736304"/>
          </a:xfrm>
          <a:prstGeom prst="rect">
            <a:avLst/>
          </a:prstGeom>
        </p:spPr>
      </p:pic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628800"/>
            <a:ext cx="3456384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город Слободской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2920" y="1196752"/>
            <a:ext cx="8183880" cy="4608512"/>
          </a:xfrm>
        </p:spPr>
        <p:txBody>
          <a:bodyPr/>
          <a:lstStyle/>
          <a:p>
            <a:r>
              <a:rPr lang="ru-RU" dirty="0" err="1" smtClean="0"/>
              <a:t>Ксенофонт</a:t>
            </a:r>
            <a:r>
              <a:rPr lang="ru-RU" dirty="0" smtClean="0"/>
              <a:t> Анфилатов – </a:t>
            </a:r>
          </a:p>
          <a:p>
            <a:pPr>
              <a:buNone/>
            </a:pPr>
            <a:r>
              <a:rPr lang="ru-RU" dirty="0" smtClean="0"/>
              <a:t>купец первой гильдии.</a:t>
            </a:r>
          </a:p>
          <a:p>
            <a:pPr>
              <a:buNone/>
            </a:pPr>
            <a:r>
              <a:rPr lang="ru-RU" b="1" dirty="0" smtClean="0"/>
              <a:t>В1809 году </a:t>
            </a:r>
            <a:r>
              <a:rPr lang="ru-RU" dirty="0" smtClean="0"/>
              <a:t>он получил </a:t>
            </a:r>
          </a:p>
          <a:p>
            <a:pPr>
              <a:buNone/>
            </a:pPr>
            <a:r>
              <a:rPr lang="ru-RU" dirty="0" smtClean="0"/>
              <a:t>Высочайшую грамоту </a:t>
            </a:r>
          </a:p>
          <a:p>
            <a:pPr>
              <a:buNone/>
            </a:pPr>
            <a:r>
              <a:rPr lang="ru-RU" dirty="0" smtClean="0"/>
              <a:t>на учреждение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первого в России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общественного банка.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Без названия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988840"/>
            <a:ext cx="2808312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город Слободской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268760"/>
            <a:ext cx="8183880" cy="4608512"/>
          </a:xfrm>
        </p:spPr>
        <p:txBody>
          <a:bodyPr/>
          <a:lstStyle/>
          <a:p>
            <a:r>
              <a:rPr lang="ru-RU" sz="2000" dirty="0" smtClean="0"/>
              <a:t>В начале 20 века по объему промышленной продукции Слободской занимал первое место в губернии, был </a:t>
            </a:r>
            <a:r>
              <a:rPr lang="ru-RU" sz="2000" dirty="0" err="1" smtClean="0"/>
              <a:t>эспортером</a:t>
            </a:r>
            <a:r>
              <a:rPr lang="ru-RU" sz="2000" dirty="0" smtClean="0"/>
              <a:t> кож, овчинно-шубной продукции, водки, спичек. Особенно в России были известны слободские поддужные колокольчики Макаровых, Бакулевых, самовары, а также каповые изделия династии Макаровых.</a:t>
            </a:r>
          </a:p>
          <a:p>
            <a:endParaRPr lang="ru-RU" dirty="0"/>
          </a:p>
        </p:txBody>
      </p:sp>
      <p:pic>
        <p:nvPicPr>
          <p:cNvPr id="10" name="Рисунок 9" descr="unnam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645024"/>
            <a:ext cx="2150368" cy="2232248"/>
          </a:xfrm>
          <a:prstGeom prst="rect">
            <a:avLst/>
          </a:prstGeom>
        </p:spPr>
      </p:pic>
      <p:pic>
        <p:nvPicPr>
          <p:cNvPr id="11" name="Рисунок 10" descr="Без названия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501008"/>
            <a:ext cx="2743200" cy="2376264"/>
          </a:xfrm>
          <a:prstGeom prst="rect">
            <a:avLst/>
          </a:prstGeom>
        </p:spPr>
      </p:pic>
      <p:pic>
        <p:nvPicPr>
          <p:cNvPr id="12" name="Рисунок 11" descr="Без названия (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429000"/>
            <a:ext cx="2619375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92696"/>
            <a:ext cx="818388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город Слободской</a:t>
            </a:r>
            <a:endParaRPr lang="ru-RU" sz="3200" dirty="0"/>
          </a:p>
        </p:txBody>
      </p:sp>
      <p:pic>
        <p:nvPicPr>
          <p:cNvPr id="4" name="Содержимое 3" descr="images (1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2808312" cy="2160240"/>
          </a:xfrm>
          <a:prstGeom prst="rect">
            <a:avLst/>
          </a:prstGeom>
        </p:spPr>
      </p:pic>
      <p:pic>
        <p:nvPicPr>
          <p:cNvPr id="5" name="Рисунок 4" descr="Без названия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628800"/>
            <a:ext cx="2705100" cy="1685925"/>
          </a:xfrm>
          <a:prstGeom prst="rect">
            <a:avLst/>
          </a:prstGeom>
        </p:spPr>
      </p:pic>
      <p:pic>
        <p:nvPicPr>
          <p:cNvPr id="6" name="Рисунок 5" descr="images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4077072"/>
            <a:ext cx="2533650" cy="1800200"/>
          </a:xfrm>
          <a:prstGeom prst="rect">
            <a:avLst/>
          </a:prstGeom>
        </p:spPr>
      </p:pic>
      <p:pic>
        <p:nvPicPr>
          <p:cNvPr id="7" name="Рисунок 6" descr="Без названия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3573016"/>
            <a:ext cx="2857500" cy="1600200"/>
          </a:xfrm>
          <a:prstGeom prst="rect">
            <a:avLst/>
          </a:prstGeom>
        </p:spPr>
      </p:pic>
      <p:pic>
        <p:nvPicPr>
          <p:cNvPr id="8" name="Рисунок 7" descr="images (10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03649" y="4005064"/>
            <a:ext cx="2160240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город Слободской</a:t>
            </a:r>
            <a:endParaRPr lang="ru-RU" sz="3200" dirty="0"/>
          </a:p>
        </p:txBody>
      </p:sp>
      <p:pic>
        <p:nvPicPr>
          <p:cNvPr id="6" name="Содержимое 5" descr="images (1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1" y="1556792"/>
            <a:ext cx="2520279" cy="1872208"/>
          </a:xfrm>
        </p:spPr>
      </p:pic>
      <p:pic>
        <p:nvPicPr>
          <p:cNvPr id="7" name="Рисунок 6" descr="Без названия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05064"/>
            <a:ext cx="2466975" cy="1847850"/>
          </a:xfrm>
          <a:prstGeom prst="rect">
            <a:avLst/>
          </a:prstGeom>
        </p:spPr>
      </p:pic>
      <p:pic>
        <p:nvPicPr>
          <p:cNvPr id="8" name="Рисунок 7" descr="Без названия (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556792"/>
            <a:ext cx="2466975" cy="1847850"/>
          </a:xfrm>
          <a:prstGeom prst="rect">
            <a:avLst/>
          </a:prstGeom>
        </p:spPr>
      </p:pic>
      <p:pic>
        <p:nvPicPr>
          <p:cNvPr id="9" name="Рисунок 8" descr="Без названия (1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4005064"/>
            <a:ext cx="2505075" cy="1828800"/>
          </a:xfrm>
          <a:prstGeom prst="rect">
            <a:avLst/>
          </a:prstGeom>
        </p:spPr>
      </p:pic>
      <p:pic>
        <p:nvPicPr>
          <p:cNvPr id="10" name="Рисунок 9" descr="Без названия (1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1988840"/>
            <a:ext cx="2466975" cy="1847850"/>
          </a:xfrm>
          <a:prstGeom prst="rect">
            <a:avLst/>
          </a:prstGeom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35896" y="4005064"/>
            <a:ext cx="1872208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92696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город Слободской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2920" y="1196752"/>
            <a:ext cx="8183880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А.Н Бакулев.		   А.С.Грин                   С.В. Лобачёв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В.В. Лебедев                            Н.А. Буш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7" name="Содержимое 3" descr="Без названия (1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1895475" cy="1895475"/>
          </a:xfrm>
          <a:prstGeom prst="rect">
            <a:avLst/>
          </a:prstGeom>
        </p:spPr>
      </p:pic>
      <p:pic>
        <p:nvPicPr>
          <p:cNvPr id="8" name="Рисунок 7" descr="Без названия (1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628800"/>
            <a:ext cx="1838325" cy="2016224"/>
          </a:xfrm>
          <a:prstGeom prst="rect">
            <a:avLst/>
          </a:prstGeom>
        </p:spPr>
      </p:pic>
      <p:pic>
        <p:nvPicPr>
          <p:cNvPr id="9" name="Рисунок 8" descr="Без названия (1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556792"/>
            <a:ext cx="1584176" cy="1944216"/>
          </a:xfrm>
          <a:prstGeom prst="rect">
            <a:avLst/>
          </a:prstGeom>
        </p:spPr>
      </p:pic>
      <p:pic>
        <p:nvPicPr>
          <p:cNvPr id="10" name="Рисунок 9" descr="Без названия (16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3789040"/>
            <a:ext cx="1962150" cy="2088232"/>
          </a:xfrm>
          <a:prstGeom prst="rect">
            <a:avLst/>
          </a:prstGeom>
        </p:spPr>
      </p:pic>
      <p:pic>
        <p:nvPicPr>
          <p:cNvPr id="11" name="Рисунок 10" descr="Без названия (17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3789041"/>
            <a:ext cx="1990725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376</TotalTime>
  <Words>262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Из истории  создания  города Слободского</vt:lpstr>
      <vt:lpstr>город Слободской</vt:lpstr>
      <vt:lpstr>город Слободской</vt:lpstr>
      <vt:lpstr>город Слободской</vt:lpstr>
      <vt:lpstr>город Слободской</vt:lpstr>
      <vt:lpstr>город Слободской</vt:lpstr>
      <vt:lpstr>город Слободской</vt:lpstr>
      <vt:lpstr>город Слободской</vt:lpstr>
      <vt:lpstr>город Слободской</vt:lpstr>
      <vt:lpstr>город Слободской</vt:lpstr>
      <vt:lpstr>город Слободской</vt:lpstr>
      <vt:lpstr>город Слободской</vt:lpstr>
      <vt:lpstr>Спасибо за внимание!</vt:lpstr>
      <vt:lpstr>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истории создания г.Слободского</dc:title>
  <dc:creator>1</dc:creator>
  <cp:lastModifiedBy>1</cp:lastModifiedBy>
  <cp:revision>35</cp:revision>
  <dcterms:created xsi:type="dcterms:W3CDTF">2021-01-29T13:10:11Z</dcterms:created>
  <dcterms:modified xsi:type="dcterms:W3CDTF">2023-11-08T13:15:21Z</dcterms:modified>
</cp:coreProperties>
</file>