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9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84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04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4167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49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74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647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52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40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8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34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07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35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55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2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78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41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6B1DED-BBAC-4F09-9D7A-7B441D8DE25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20919-744D-4D00-B9A2-882D41CD3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330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BCD1D-E77A-4B6B-9F5E-94074EA8A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6766" y="840970"/>
            <a:ext cx="8825658" cy="332958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>
                    <a:lumMod val="85000"/>
                  </a:schemeClr>
                </a:solidFill>
              </a:rPr>
              <a:t>Склонение сложных и составных числительных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3CCCAF-8B2A-4E1C-BD20-66FF34A28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9064" y="4621876"/>
            <a:ext cx="8825658" cy="162375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b="1" dirty="0" smtClean="0"/>
              <a:t>Материал для урока русского языка в 7 классе</a:t>
            </a:r>
          </a:p>
          <a:p>
            <a:pPr algn="r"/>
            <a:r>
              <a:rPr lang="ru-RU" sz="3000" b="1" dirty="0"/>
              <a:t>О</a:t>
            </a:r>
            <a:r>
              <a:rPr lang="ru-RU" b="1" dirty="0" smtClean="0"/>
              <a:t>куловой </a:t>
            </a:r>
            <a:r>
              <a:rPr lang="ru-RU" sz="3000" b="1" dirty="0" smtClean="0"/>
              <a:t>О</a:t>
            </a:r>
            <a:r>
              <a:rPr lang="ru-RU" b="1" dirty="0" smtClean="0"/>
              <a:t>.</a:t>
            </a:r>
            <a:r>
              <a:rPr lang="ru-RU" sz="3000" b="1" dirty="0" smtClean="0"/>
              <a:t>М.,</a:t>
            </a:r>
          </a:p>
          <a:p>
            <a:pPr algn="r"/>
            <a:r>
              <a:rPr lang="ru-RU" sz="1900" b="1" dirty="0" smtClean="0"/>
              <a:t>Учителя </a:t>
            </a:r>
            <a:r>
              <a:rPr lang="ru-RU" sz="3000" b="1" dirty="0" smtClean="0"/>
              <a:t>МБОУ СОШ с УИОП № 47 </a:t>
            </a:r>
            <a:r>
              <a:rPr lang="ru-RU" sz="1900" b="1" dirty="0" smtClean="0"/>
              <a:t>города </a:t>
            </a:r>
            <a:r>
              <a:rPr lang="ru-RU" sz="3000" b="1" dirty="0" smtClean="0"/>
              <a:t>К</a:t>
            </a:r>
            <a:r>
              <a:rPr lang="ru-RU" sz="1900" b="1" dirty="0" smtClean="0"/>
              <a:t>ирова</a:t>
            </a:r>
            <a:endParaRPr lang="ru-RU" sz="1700" b="1" dirty="0" smtClean="0"/>
          </a:p>
          <a:p>
            <a:pPr algn="r"/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95709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Грамматическая разминка: просклоняйте словосочетания устно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/>
              <a:t> 943 страницы</a:t>
            </a:r>
          </a:p>
          <a:p>
            <a:pPr marL="0" indent="0" algn="ctr">
              <a:buNone/>
            </a:pPr>
            <a:r>
              <a:rPr lang="ru-RU" sz="7200" b="1" dirty="0" smtClean="0"/>
              <a:t>527 книг</a:t>
            </a:r>
          </a:p>
          <a:p>
            <a:pPr marL="0" indent="0" algn="ctr">
              <a:buNone/>
            </a:pPr>
            <a:r>
              <a:rPr lang="ru-RU" sz="7200" b="1" dirty="0" smtClean="0"/>
              <a:t>761 полка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67888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Грамматическая разминка: образуйте все возможные сочетания слов</a:t>
            </a:r>
            <a:endParaRPr lang="ru-RU" sz="3600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03312" y="2434805"/>
            <a:ext cx="9028434" cy="343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800" b="1" dirty="0" smtClean="0"/>
              <a:t>Обе</a:t>
            </a:r>
            <a:r>
              <a:rPr lang="ru-RU" sz="4800" b="1" dirty="0"/>
              <a:t>,  двое, трое, пятеро</a:t>
            </a:r>
          </a:p>
          <a:p>
            <a:pPr marL="0" indent="0">
              <a:buNone/>
            </a:pPr>
            <a:r>
              <a:rPr lang="ru-RU" sz="4800" b="1" dirty="0"/>
              <a:t>+</a:t>
            </a:r>
          </a:p>
          <a:p>
            <a:r>
              <a:rPr lang="ru-RU" sz="4800" b="1" dirty="0"/>
              <a:t>Школьницы, котята</a:t>
            </a:r>
            <a:r>
              <a:rPr lang="ru-RU" sz="4800" b="1" dirty="0" smtClean="0"/>
              <a:t>,</a:t>
            </a:r>
          </a:p>
          <a:p>
            <a:r>
              <a:rPr lang="ru-RU" sz="4800" b="1" dirty="0" smtClean="0"/>
              <a:t> </a:t>
            </a:r>
            <a:r>
              <a:rPr lang="ru-RU" sz="4800" b="1" dirty="0"/>
              <a:t>одноклассники, каникулы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621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6002"/>
          </a:xfrm>
        </p:spPr>
        <p:txBody>
          <a:bodyPr/>
          <a:lstStyle/>
          <a:p>
            <a:r>
              <a:rPr lang="ru-RU" sz="4000" b="1" dirty="0" smtClean="0"/>
              <a:t>Историческая справка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413164"/>
            <a:ext cx="10177059" cy="51372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Используя приведенную ниже информацию, объясните особенности склонения сложных числительных:</a:t>
            </a:r>
          </a:p>
          <a:p>
            <a:r>
              <a:rPr lang="ru-RU" b="1" dirty="0" smtClean="0"/>
              <a:t>В древне русском языке отсутствовала такая часть речи, как числительное и было всего двенадцать слов, обозначающих количество: </a:t>
            </a:r>
            <a:r>
              <a:rPr lang="ru-RU" b="1" dirty="0" err="1" smtClean="0"/>
              <a:t>одинъ</a:t>
            </a:r>
            <a:r>
              <a:rPr lang="ru-RU" b="1" dirty="0" smtClean="0"/>
              <a:t>, два, три, четыре, пять, шесть семь, </a:t>
            </a:r>
            <a:r>
              <a:rPr lang="ru-RU" b="1" dirty="0" err="1" smtClean="0"/>
              <a:t>осемь</a:t>
            </a:r>
            <a:r>
              <a:rPr lang="ru-RU" b="1" dirty="0" smtClean="0"/>
              <a:t>, девять, десять, </a:t>
            </a:r>
            <a:r>
              <a:rPr lang="ru-RU" b="1" dirty="0" err="1" smtClean="0"/>
              <a:t>съто</a:t>
            </a:r>
            <a:r>
              <a:rPr lang="ru-RU" b="1" dirty="0" smtClean="0"/>
              <a:t>, тысяча. Все остальные счетные слова образовались из комбинации приведенных выше слов.</a:t>
            </a:r>
          </a:p>
          <a:p>
            <a:r>
              <a:rPr lang="ru-RU" b="1" dirty="0"/>
              <a:t>Счетные слова, обозначающие количество от 11 до 19, образовывались следующим образом: указывались единицы, прибавляемые к десятку – </a:t>
            </a:r>
            <a:r>
              <a:rPr lang="ru-RU" b="1" dirty="0" err="1"/>
              <a:t>одинъ</a:t>
            </a:r>
            <a:r>
              <a:rPr lang="ru-RU" b="1" dirty="0"/>
              <a:t>, </a:t>
            </a:r>
            <a:r>
              <a:rPr lang="ru-RU" b="1" dirty="0" err="1"/>
              <a:t>дъва</a:t>
            </a:r>
            <a:r>
              <a:rPr lang="ru-RU" b="1" dirty="0"/>
              <a:t> на </a:t>
            </a:r>
            <a:r>
              <a:rPr lang="ru-RU" b="1" dirty="0" err="1"/>
              <a:t>десяте</a:t>
            </a:r>
            <a:r>
              <a:rPr lang="ru-RU" b="1" dirty="0"/>
              <a:t>, т. е. один, два сверх </a:t>
            </a:r>
            <a:r>
              <a:rPr lang="ru-RU" b="1" dirty="0" smtClean="0"/>
              <a:t>десятка. Постепенно происходит трансформация словосочетания в слово с суффиксом</a:t>
            </a:r>
          </a:p>
          <a:p>
            <a:pPr marL="0" indent="0">
              <a:buNone/>
            </a:pPr>
            <a:r>
              <a:rPr lang="ru-RU" b="1" dirty="0" smtClean="0"/>
              <a:t>  -НАДЦАТЬ-</a:t>
            </a:r>
          </a:p>
          <a:p>
            <a:r>
              <a:rPr lang="ru-RU" b="1" dirty="0"/>
              <a:t>История числительных </a:t>
            </a:r>
            <a:r>
              <a:rPr lang="ru-RU" b="1" i="1" dirty="0"/>
              <a:t>двести, триста, четыреста, </a:t>
            </a:r>
            <a:r>
              <a:rPr lang="ru-RU" b="1" i="1" dirty="0" smtClean="0"/>
              <a:t>пятьсот– </a:t>
            </a:r>
            <a:r>
              <a:rPr lang="ru-RU" b="1" i="1" dirty="0"/>
              <a:t>девятьсот </a:t>
            </a:r>
            <a:r>
              <a:rPr lang="ru-RU" b="1" dirty="0"/>
              <a:t>до известной степени параллельна истории слов </a:t>
            </a:r>
            <a:r>
              <a:rPr lang="ru-RU" b="1" i="1" dirty="0" smtClean="0"/>
              <a:t>двадцать</a:t>
            </a:r>
            <a:r>
              <a:rPr lang="ru-RU" b="1" i="1" dirty="0"/>
              <a:t>, тридцать, пятьдесят – восемьдесят</a:t>
            </a:r>
            <a:r>
              <a:rPr lang="ru-RU" b="1" dirty="0"/>
              <a:t>. Так, например, </a:t>
            </a:r>
            <a:r>
              <a:rPr lang="ru-RU" b="1" i="1" dirty="0" smtClean="0"/>
              <a:t>пятьсот </a:t>
            </a:r>
            <a:r>
              <a:rPr lang="ru-RU" b="1" dirty="0" smtClean="0"/>
              <a:t>первоначально </a:t>
            </a:r>
            <a:r>
              <a:rPr lang="ru-RU" b="1" dirty="0"/>
              <a:t>представляло собой </a:t>
            </a:r>
            <a:r>
              <a:rPr lang="ru-RU" b="1" dirty="0" smtClean="0"/>
              <a:t>словосочетание </a:t>
            </a:r>
            <a:r>
              <a:rPr lang="ru-RU" sz="2800" b="1" i="1" dirty="0" smtClean="0"/>
              <a:t>пять </a:t>
            </a:r>
            <a:r>
              <a:rPr lang="ru-RU" sz="2800" b="1" i="1" dirty="0" err="1" smtClean="0"/>
              <a:t>сътъ</a:t>
            </a:r>
            <a:r>
              <a:rPr lang="ru-RU" sz="2800" b="1" i="1" dirty="0" smtClean="0"/>
              <a:t> </a:t>
            </a:r>
            <a:r>
              <a:rPr lang="ru-RU" b="1" i="1" dirty="0" err="1" smtClean="0"/>
              <a:t>птицъ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42164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42ADC-3691-46DB-8984-296101CB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Склонение сложных числительных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AFE2EE-F228-4B2C-BCBF-22D8FBC83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9682977" cy="4909929"/>
          </a:xfrm>
        </p:spPr>
        <p:txBody>
          <a:bodyPr>
            <a:normAutofit/>
          </a:bodyPr>
          <a:lstStyle/>
          <a:p>
            <a:r>
              <a:rPr lang="ru-RU" sz="4800" dirty="0" err="1"/>
              <a:t>И.п</a:t>
            </a:r>
            <a:r>
              <a:rPr lang="ru-RU" sz="4800" dirty="0"/>
              <a:t>.		 </a:t>
            </a:r>
            <a:r>
              <a:rPr lang="ru-RU" sz="4800" b="1" dirty="0"/>
              <a:t>ПЯТ</a:t>
            </a:r>
            <a:r>
              <a:rPr lang="ru-RU" sz="4800" b="1" dirty="0">
                <a:solidFill>
                  <a:srgbClr val="FF0000"/>
                </a:solidFill>
              </a:rPr>
              <a:t>Ь</a:t>
            </a:r>
            <a:r>
              <a:rPr lang="ru-RU" sz="4800" b="1" dirty="0"/>
              <a:t> ДЕСЯТ</a:t>
            </a:r>
          </a:p>
          <a:p>
            <a:r>
              <a:rPr lang="ru-RU" sz="4800" dirty="0" err="1"/>
              <a:t>Р.п</a:t>
            </a:r>
            <a:r>
              <a:rPr lang="ru-RU" sz="4800" dirty="0"/>
              <a:t>.	 (без) </a:t>
            </a:r>
            <a:r>
              <a:rPr lang="ru-RU" sz="4800" b="1" dirty="0"/>
              <a:t>	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 ДЕСЯТ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</a:p>
          <a:p>
            <a:r>
              <a:rPr lang="ru-RU" sz="4800" dirty="0" err="1"/>
              <a:t>Д.п</a:t>
            </a:r>
            <a:r>
              <a:rPr lang="ru-RU" sz="4800" dirty="0"/>
              <a:t>.	 (к)		 </a:t>
            </a:r>
            <a:r>
              <a:rPr lang="ru-RU" sz="4800" b="1" dirty="0"/>
              <a:t> 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 ДЕСЯТ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</a:p>
          <a:p>
            <a:r>
              <a:rPr lang="ru-RU" sz="4800" dirty="0"/>
              <a:t>Т.п.	 (с)		  </a:t>
            </a:r>
            <a:r>
              <a:rPr lang="ru-RU" sz="4800" b="1" dirty="0"/>
              <a:t>ПЯТЬ</a:t>
            </a:r>
            <a:r>
              <a:rPr lang="ru-RU" sz="4800" b="1" dirty="0">
                <a:solidFill>
                  <a:srgbClr val="FF0000"/>
                </a:solidFill>
              </a:rPr>
              <a:t>Ю</a:t>
            </a:r>
            <a:r>
              <a:rPr lang="ru-RU" sz="4800" b="1" dirty="0"/>
              <a:t> ДЕСЯТЬ</a:t>
            </a:r>
            <a:r>
              <a:rPr lang="ru-RU" sz="4800" b="1" dirty="0">
                <a:solidFill>
                  <a:srgbClr val="FF0000"/>
                </a:solidFill>
              </a:rPr>
              <a:t>Ю</a:t>
            </a:r>
          </a:p>
          <a:p>
            <a:r>
              <a:rPr lang="ru-RU" sz="4800" dirty="0" err="1"/>
              <a:t>П.п</a:t>
            </a:r>
            <a:r>
              <a:rPr lang="ru-RU" sz="4800" dirty="0"/>
              <a:t>.	 (о)</a:t>
            </a:r>
            <a:r>
              <a:rPr lang="ru-RU" sz="4800" b="1" dirty="0"/>
              <a:t> 			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 ДЕСЯТ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3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42ADC-3691-46DB-8984-296101CB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Склонение сложных числительных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AFE2EE-F228-4B2C-BCBF-22D8FBC83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9682977" cy="4909929"/>
          </a:xfrm>
        </p:spPr>
        <p:txBody>
          <a:bodyPr>
            <a:normAutofit/>
          </a:bodyPr>
          <a:lstStyle/>
          <a:p>
            <a:r>
              <a:rPr lang="ru-RU" sz="4800" dirty="0" err="1"/>
              <a:t>И.п</a:t>
            </a:r>
            <a:r>
              <a:rPr lang="ru-RU" sz="4800" dirty="0"/>
              <a:t>.					   </a:t>
            </a:r>
            <a:r>
              <a:rPr lang="ru-RU" sz="4800" b="1" dirty="0"/>
              <a:t>ПЯТ</a:t>
            </a:r>
            <a:r>
              <a:rPr lang="ru-RU" sz="4800" b="1" dirty="0">
                <a:solidFill>
                  <a:srgbClr val="FF0000"/>
                </a:solidFill>
              </a:rPr>
              <a:t>Ь</a:t>
            </a:r>
            <a:r>
              <a:rPr lang="ru-RU" sz="4800" b="1" dirty="0"/>
              <a:t>ДЕСЯТ</a:t>
            </a:r>
          </a:p>
          <a:p>
            <a:r>
              <a:rPr lang="ru-RU" sz="4800" dirty="0" err="1"/>
              <a:t>Р.п</a:t>
            </a:r>
            <a:r>
              <a:rPr lang="ru-RU" sz="4800" dirty="0"/>
              <a:t>.	 (без) </a:t>
            </a:r>
            <a:r>
              <a:rPr lang="ru-RU" sz="4800" b="1" dirty="0"/>
              <a:t>	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ДЕСЯТ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</a:p>
          <a:p>
            <a:r>
              <a:rPr lang="ru-RU" sz="4800" dirty="0" err="1"/>
              <a:t>Д.п</a:t>
            </a:r>
            <a:r>
              <a:rPr lang="ru-RU" sz="4800" dirty="0"/>
              <a:t>.	 (к)		 </a:t>
            </a:r>
            <a:r>
              <a:rPr lang="ru-RU" sz="4800" b="1" dirty="0"/>
              <a:t>  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ДЕСЯТ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</a:p>
          <a:p>
            <a:r>
              <a:rPr lang="ru-RU" sz="4800" dirty="0"/>
              <a:t>Т.п.	 (с)		   </a:t>
            </a:r>
            <a:r>
              <a:rPr lang="ru-RU" sz="4800" b="1" dirty="0"/>
              <a:t>ПЯТЬ</a:t>
            </a:r>
            <a:r>
              <a:rPr lang="ru-RU" sz="4800" b="1" dirty="0">
                <a:solidFill>
                  <a:srgbClr val="FF0000"/>
                </a:solidFill>
              </a:rPr>
              <a:t>Ю</a:t>
            </a:r>
            <a:r>
              <a:rPr lang="ru-RU" sz="4800" b="1" dirty="0"/>
              <a:t>ДЕСЯТЬ</a:t>
            </a:r>
            <a:r>
              <a:rPr lang="ru-RU" sz="4800" b="1" dirty="0">
                <a:solidFill>
                  <a:srgbClr val="FF0000"/>
                </a:solidFill>
              </a:rPr>
              <a:t>Ю</a:t>
            </a:r>
          </a:p>
          <a:p>
            <a:r>
              <a:rPr lang="ru-RU" sz="4800" dirty="0" err="1"/>
              <a:t>П.п</a:t>
            </a:r>
            <a:r>
              <a:rPr lang="ru-RU" sz="4800" dirty="0"/>
              <a:t>.	 (о)</a:t>
            </a:r>
            <a:r>
              <a:rPr lang="ru-RU" sz="4800" b="1" dirty="0"/>
              <a:t> 			 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ДЕСЯТ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8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42ADC-3691-46DB-8984-296101CB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Склонение сложных числительных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AFE2EE-F228-4B2C-BCBF-22D8FBC83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9682977" cy="4909929"/>
          </a:xfrm>
        </p:spPr>
        <p:txBody>
          <a:bodyPr>
            <a:normAutofit/>
          </a:bodyPr>
          <a:lstStyle/>
          <a:p>
            <a:r>
              <a:rPr lang="ru-RU" sz="4800" dirty="0" err="1"/>
              <a:t>И.п</a:t>
            </a:r>
            <a:r>
              <a:rPr lang="ru-RU" sz="4800" dirty="0"/>
              <a:t>.		 </a:t>
            </a:r>
            <a:r>
              <a:rPr lang="ru-RU" sz="4800" b="1" dirty="0"/>
              <a:t>ПЯТ</a:t>
            </a:r>
            <a:r>
              <a:rPr lang="ru-RU" sz="4800" b="1" dirty="0">
                <a:solidFill>
                  <a:srgbClr val="FF0000"/>
                </a:solidFill>
              </a:rPr>
              <a:t>Ь</a:t>
            </a:r>
            <a:r>
              <a:rPr lang="ru-RU" sz="4800" b="1" dirty="0"/>
              <a:t> </a:t>
            </a:r>
            <a:r>
              <a:rPr lang="ru-RU" sz="4800" b="1" dirty="0" smtClean="0"/>
              <a:t>СЪТЪ</a:t>
            </a:r>
            <a:endParaRPr lang="ru-RU" sz="4800" b="1" dirty="0"/>
          </a:p>
          <a:p>
            <a:r>
              <a:rPr lang="ru-RU" sz="4800" dirty="0" err="1"/>
              <a:t>Р.п</a:t>
            </a:r>
            <a:r>
              <a:rPr lang="ru-RU" sz="4800" dirty="0"/>
              <a:t>.	 (без) </a:t>
            </a:r>
            <a:r>
              <a:rPr lang="ru-RU" sz="4800" b="1" dirty="0"/>
              <a:t>	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 </a:t>
            </a:r>
            <a:r>
              <a:rPr lang="ru-RU" sz="4800" b="1" dirty="0" smtClean="0"/>
              <a:t>СЪТЪ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800" dirty="0" err="1"/>
              <a:t>Д.п</a:t>
            </a:r>
            <a:r>
              <a:rPr lang="ru-RU" sz="4800" dirty="0"/>
              <a:t>.	 (к)		 </a:t>
            </a:r>
            <a:r>
              <a:rPr lang="ru-RU" sz="4800" b="1" dirty="0"/>
              <a:t> 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 </a:t>
            </a:r>
            <a:r>
              <a:rPr lang="ru-RU" sz="4800" b="1" dirty="0" smtClean="0"/>
              <a:t>С (</a:t>
            </a:r>
            <a:r>
              <a:rPr lang="ru-RU" sz="4800" b="1" dirty="0" smtClean="0"/>
              <a:t>ъ)ТАМЪ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800" dirty="0"/>
              <a:t>Т.п.	 (с)		  </a:t>
            </a:r>
            <a:r>
              <a:rPr lang="ru-RU" sz="4800" b="1" dirty="0"/>
              <a:t>ПЯТЬ</a:t>
            </a:r>
            <a:r>
              <a:rPr lang="ru-RU" sz="4800" b="1" dirty="0">
                <a:solidFill>
                  <a:srgbClr val="FF0000"/>
                </a:solidFill>
              </a:rPr>
              <a:t>Ю</a:t>
            </a:r>
            <a:r>
              <a:rPr lang="ru-RU" sz="4800" b="1" dirty="0"/>
              <a:t> </a:t>
            </a:r>
            <a:r>
              <a:rPr lang="ru-RU" sz="4800" b="1" dirty="0" smtClean="0"/>
              <a:t>С(ъ)ТАМИ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800" dirty="0" err="1"/>
              <a:t>П.п</a:t>
            </a:r>
            <a:r>
              <a:rPr lang="ru-RU" sz="4800" dirty="0"/>
              <a:t>.	 (о)</a:t>
            </a:r>
            <a:r>
              <a:rPr lang="ru-RU" sz="4800" b="1" dirty="0"/>
              <a:t> 			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 </a:t>
            </a:r>
            <a:r>
              <a:rPr lang="ru-RU" sz="4800" b="1" dirty="0" smtClean="0"/>
              <a:t>С(ъ)ТАХЪ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16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42ADC-3691-46DB-8984-296101CB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Склонение сложных числительных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AFE2EE-F228-4B2C-BCBF-22D8FBC83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9682977" cy="4909929"/>
          </a:xfrm>
        </p:spPr>
        <p:txBody>
          <a:bodyPr>
            <a:normAutofit/>
          </a:bodyPr>
          <a:lstStyle/>
          <a:p>
            <a:r>
              <a:rPr lang="ru-RU" sz="4800" dirty="0" err="1"/>
              <a:t>И.п</a:t>
            </a:r>
            <a:r>
              <a:rPr lang="ru-RU" sz="4800" dirty="0"/>
              <a:t>.		 </a:t>
            </a:r>
            <a:r>
              <a:rPr lang="ru-RU" sz="4800" b="1" dirty="0"/>
              <a:t>ПЯТ</a:t>
            </a:r>
            <a:r>
              <a:rPr lang="ru-RU" sz="4800" b="1" dirty="0">
                <a:solidFill>
                  <a:srgbClr val="FF0000"/>
                </a:solidFill>
              </a:rPr>
              <a:t>Ь</a:t>
            </a:r>
            <a:r>
              <a:rPr lang="ru-RU" sz="4800" b="1" dirty="0"/>
              <a:t> СОТ</a:t>
            </a:r>
          </a:p>
          <a:p>
            <a:r>
              <a:rPr lang="ru-RU" sz="4800" dirty="0" err="1"/>
              <a:t>Р.п</a:t>
            </a:r>
            <a:r>
              <a:rPr lang="ru-RU" sz="4800" dirty="0"/>
              <a:t>.	 (без) </a:t>
            </a:r>
            <a:r>
              <a:rPr lang="ru-RU" sz="4800" b="1" dirty="0"/>
              <a:t>	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 СОТ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800" dirty="0" err="1"/>
              <a:t>Д.п</a:t>
            </a:r>
            <a:r>
              <a:rPr lang="ru-RU" sz="4800" dirty="0"/>
              <a:t>.	 (к)		 </a:t>
            </a:r>
            <a:r>
              <a:rPr lang="ru-RU" sz="4800" b="1" dirty="0"/>
              <a:t> 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 СТАМ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800" dirty="0"/>
              <a:t>Т.п.	 (с)		  </a:t>
            </a:r>
            <a:r>
              <a:rPr lang="ru-RU" sz="4800" b="1" dirty="0"/>
              <a:t>ПЯТЬ</a:t>
            </a:r>
            <a:r>
              <a:rPr lang="ru-RU" sz="4800" b="1" dirty="0">
                <a:solidFill>
                  <a:srgbClr val="FF0000"/>
                </a:solidFill>
              </a:rPr>
              <a:t>Ю</a:t>
            </a:r>
            <a:r>
              <a:rPr lang="ru-RU" sz="4800" b="1" dirty="0"/>
              <a:t> СТАМИ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800" dirty="0" err="1"/>
              <a:t>П.п</a:t>
            </a:r>
            <a:r>
              <a:rPr lang="ru-RU" sz="4800" dirty="0"/>
              <a:t>.	 (о)</a:t>
            </a:r>
            <a:r>
              <a:rPr lang="ru-RU" sz="4800" b="1" dirty="0"/>
              <a:t> 			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 СТАХ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16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42ADC-3691-46DB-8984-296101CB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Склонение сложных числительных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AFE2EE-F228-4B2C-BCBF-22D8FBC83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9682977" cy="4909929"/>
          </a:xfrm>
        </p:spPr>
        <p:txBody>
          <a:bodyPr>
            <a:normAutofit/>
          </a:bodyPr>
          <a:lstStyle/>
          <a:p>
            <a:r>
              <a:rPr lang="ru-RU" sz="4800" dirty="0" err="1"/>
              <a:t>И.п</a:t>
            </a:r>
            <a:r>
              <a:rPr lang="ru-RU" sz="4800" dirty="0"/>
              <a:t>.		 </a:t>
            </a:r>
            <a:r>
              <a:rPr lang="ru-RU" sz="4800" b="1" dirty="0"/>
              <a:t>ПЯТ</a:t>
            </a:r>
            <a:r>
              <a:rPr lang="ru-RU" sz="4800" b="1" dirty="0">
                <a:solidFill>
                  <a:srgbClr val="FF0000"/>
                </a:solidFill>
              </a:rPr>
              <a:t>Ь</a:t>
            </a:r>
            <a:r>
              <a:rPr lang="ru-RU" sz="4800" b="1" dirty="0"/>
              <a:t> СОТ</a:t>
            </a:r>
          </a:p>
          <a:p>
            <a:r>
              <a:rPr lang="ru-RU" sz="4800" dirty="0" err="1"/>
              <a:t>Р.п</a:t>
            </a:r>
            <a:r>
              <a:rPr lang="ru-RU" sz="4800" dirty="0"/>
              <a:t>.	 (без) </a:t>
            </a:r>
            <a:r>
              <a:rPr lang="ru-RU" sz="4800" b="1" dirty="0"/>
              <a:t>	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СОТ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800" dirty="0" err="1"/>
              <a:t>Д.п</a:t>
            </a:r>
            <a:r>
              <a:rPr lang="ru-RU" sz="4800" dirty="0"/>
              <a:t>.	 (к)		 </a:t>
            </a:r>
            <a:r>
              <a:rPr lang="ru-RU" sz="4800" b="1" dirty="0"/>
              <a:t> 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СТАМ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800" dirty="0"/>
              <a:t>Т.п.	 (с)		  </a:t>
            </a:r>
            <a:r>
              <a:rPr lang="ru-RU" sz="4800" b="1" dirty="0"/>
              <a:t>ПЯТЬ</a:t>
            </a:r>
            <a:r>
              <a:rPr lang="ru-RU" sz="4800" b="1" dirty="0">
                <a:solidFill>
                  <a:srgbClr val="FF0000"/>
                </a:solidFill>
              </a:rPr>
              <a:t>Ю</a:t>
            </a:r>
            <a:r>
              <a:rPr lang="ru-RU" sz="4800" b="1" dirty="0"/>
              <a:t>СТАМИ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800" dirty="0" err="1"/>
              <a:t>П.п</a:t>
            </a:r>
            <a:r>
              <a:rPr lang="ru-RU" sz="4800" dirty="0"/>
              <a:t>.	 (о)</a:t>
            </a:r>
            <a:r>
              <a:rPr lang="ru-RU" sz="4800" b="1" dirty="0"/>
              <a:t> 			ПЯТ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/>
              <a:t>СТАХ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4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0505"/>
          </a:xfrm>
        </p:spPr>
        <p:txBody>
          <a:bodyPr/>
          <a:lstStyle/>
          <a:p>
            <a:r>
              <a:rPr lang="ru-RU" b="1" dirty="0" smtClean="0"/>
              <a:t>Запишите словосочетания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024" y="1293224"/>
            <a:ext cx="9213830" cy="495517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Обходиться без 259 уроков</a:t>
            </a:r>
          </a:p>
          <a:p>
            <a:r>
              <a:rPr lang="ru-RU" sz="2800" b="1" dirty="0" smtClean="0"/>
              <a:t>Проверить 693 задания</a:t>
            </a:r>
          </a:p>
          <a:p>
            <a:r>
              <a:rPr lang="ru-RU" sz="2800" b="1" dirty="0" smtClean="0"/>
              <a:t>Рассказать о 786 происшествиях</a:t>
            </a:r>
          </a:p>
          <a:p>
            <a:r>
              <a:rPr lang="ru-RU" sz="2800" b="1" dirty="0" smtClean="0"/>
              <a:t>Договориться с 576 учениками</a:t>
            </a:r>
          </a:p>
          <a:p>
            <a:r>
              <a:rPr lang="ru-RU" sz="2800" b="1" dirty="0" smtClean="0"/>
              <a:t>Подготовиться к 385 урокам</a:t>
            </a:r>
          </a:p>
          <a:p>
            <a:r>
              <a:rPr lang="ru-RU" sz="2800" b="1" dirty="0" smtClean="0"/>
              <a:t>Прослушать 864 стихотворения</a:t>
            </a:r>
          </a:p>
          <a:p>
            <a:r>
              <a:rPr lang="ru-RU" sz="2800" b="1" dirty="0" smtClean="0"/>
              <a:t>Гордиться 435 учениками</a:t>
            </a:r>
          </a:p>
          <a:p>
            <a:r>
              <a:rPr lang="ru-RU" sz="2800" b="1" dirty="0" smtClean="0"/>
              <a:t>Проверить у 247 учащихся</a:t>
            </a:r>
          </a:p>
          <a:p>
            <a:r>
              <a:rPr lang="ru-RU" sz="2800" b="1" dirty="0" smtClean="0"/>
              <a:t>Говорить для 3261 родителя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42578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Грамматическая разминка: просклоняйте словосочетания устно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/>
              <a:t>897 яблок</a:t>
            </a:r>
          </a:p>
          <a:p>
            <a:pPr marL="0" indent="0" algn="ctr">
              <a:buNone/>
            </a:pPr>
            <a:r>
              <a:rPr lang="ru-RU" sz="7200" b="1" dirty="0" smtClean="0"/>
              <a:t>468 килограммов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964957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1306</TotalTime>
  <Words>286</Words>
  <Application>Microsoft Office PowerPoint</Application>
  <PresentationFormat>Широкоэкранный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Ион</vt:lpstr>
      <vt:lpstr>Склонение сложных и составных числительных</vt:lpstr>
      <vt:lpstr>Историческая справка</vt:lpstr>
      <vt:lpstr>Склонение сложных числительных</vt:lpstr>
      <vt:lpstr>Склонение сложных числительных</vt:lpstr>
      <vt:lpstr>Склонение сложных числительных</vt:lpstr>
      <vt:lpstr>Склонение сложных числительных</vt:lpstr>
      <vt:lpstr>Склонение сложных числительных</vt:lpstr>
      <vt:lpstr>Запишите словосочетания</vt:lpstr>
      <vt:lpstr>Грамматическая разминка: просклоняйте словосочетания устно</vt:lpstr>
      <vt:lpstr>Грамматическая разминка: просклоняйте словосочетания устно</vt:lpstr>
      <vt:lpstr>Грамматическая разминка: образуйте все возможные сочетания слов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Склонение сложных и составных числительных</dc:title>
  <dc:creator>Евгений Воронцов</dc:creator>
  <cp:lastModifiedBy>RePack by Diakov</cp:lastModifiedBy>
  <cp:revision>29</cp:revision>
  <dcterms:created xsi:type="dcterms:W3CDTF">2020-04-10T10:19:53Z</dcterms:created>
  <dcterms:modified xsi:type="dcterms:W3CDTF">2023-11-14T02:44:50Z</dcterms:modified>
</cp:coreProperties>
</file>