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0" r:id="rId6"/>
    <p:sldId id="261" r:id="rId7"/>
    <p:sldId id="279" r:id="rId8"/>
    <p:sldId id="280" r:id="rId9"/>
    <p:sldId id="262" r:id="rId10"/>
    <p:sldId id="264" r:id="rId11"/>
    <p:sldId id="263" r:id="rId12"/>
    <p:sldId id="266" r:id="rId13"/>
    <p:sldId id="265" r:id="rId14"/>
    <p:sldId id="268" r:id="rId15"/>
    <p:sldId id="267" r:id="rId16"/>
    <p:sldId id="270" r:id="rId17"/>
    <p:sldId id="269" r:id="rId18"/>
    <p:sldId id="271" r:id="rId19"/>
    <p:sldId id="272" r:id="rId20"/>
    <p:sldId id="274" r:id="rId21"/>
    <p:sldId id="273" r:id="rId22"/>
    <p:sldId id="275" r:id="rId23"/>
    <p:sldId id="277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FF"/>
    <a:srgbClr val="E5E5FF"/>
    <a:srgbClr val="CC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58BE-8EFB-7083-6805-347787826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CE545E-2FA9-D957-E12C-FEB08BDD5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9EB5C-2B08-6386-F79B-3C1892D1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CC74A-2334-3EE0-8329-EA9FDF59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F8A3C-7A79-278A-F8FF-2F5C925F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31FC-B0E4-DFDA-CE0A-9BEBFC8D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629360-4F7A-411D-AA15-055A2F44D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F0C05-D416-6928-0FB1-73B30F9F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94788-4A3B-7627-2CE7-C9F4B8D5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C815F-C89E-77BB-0F6F-7619A192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A1FEA3-DD01-BE35-D14B-E5E12DF33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E7234A-2413-8334-328E-DA84FADFD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D72EE1-E4E0-360C-874B-F9A59E97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DB307-FA2C-EFB4-67C1-3AC002E5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F8664-CE34-E775-2109-712F0B88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691A1-3798-1F08-7BCC-A4A0C141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D21B1-D825-A004-B2AE-1F1D63499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54463-9570-D960-EB50-6DA387D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39A6B-390B-F999-56DD-97E1175C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969BA-51EE-087B-DAFE-3F5DB306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25A6E-A4F6-A829-A454-B9321C9E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793C2-6DD8-2392-DEFB-C036017E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668B4-1609-6552-A513-E290A68E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FF778-CB30-35B1-33C0-0E95703F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488E1-DE52-39ED-B245-234047E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986DF-DE6C-08D4-D722-368F3546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E0498-F90B-79B6-8BEF-D49D9116F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355D47-0BB8-97DA-D3B1-00B023CAB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EAF280-BA90-D2A2-4925-995904B2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ED1BE-0890-BE04-E890-F7F28C46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42981-205D-193C-54CC-C895799B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D5DCE-88EF-67EB-9AF5-3E906802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E11A7-5C6B-F02B-9230-10C1B51E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E73E2-1EC3-5102-DCD7-927798945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1ECBFC-1527-2A63-133D-DE6A65AB8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CA9A74-47EE-E151-8E51-67D6A541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F64BAD-83F7-A9EA-2D67-4C284035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D1F1D1-B49D-5756-7873-E08CDE56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437552-B78E-FB76-AE1D-30784D66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1E0AE-801E-E0F6-EA46-2CCDF66E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EB9D3-A92D-8DC0-6EBF-115F73DA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9DCD50-023D-3FB3-0E56-4E7E80E3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31F694-1283-97A6-B5B2-E1AA0535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159E94-CD09-94D9-53D8-33B23C4B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EF8407-5993-F21E-A332-93757414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7CCB3-8CE9-97DB-74EF-4588CF6E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0A68B-2441-885F-4A5B-C4ECC413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8D529-79F9-FA16-76E0-C833F2FD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9C69A3-6184-2E0C-6BBB-26BA7348E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B3499-4599-EA98-1EFD-CDF19012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DC673C-5C19-2E38-19DE-D78ADEA8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972F65-898E-4F5D-E9AA-2DAB4C1D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6D2DB-44B8-E7C7-DB14-9DF76D39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9ACFAD-5671-464B-3553-A8FF28253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8573F7-862C-A739-F579-5131C172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4720C-FF7A-16A2-9BE1-D2460E17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60946-F178-803B-98E1-33CB63D9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331180-A2EE-D4F7-6BA0-1EC13963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E6EE-31F7-F76F-4D6F-1DB744D8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4AC3A-89BA-5E1E-EEC1-069AB4D7C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8BF82-39C0-C183-5143-C0D7AB1DF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1ED9-1204-4ACC-A2A1-C25561AFB8A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8E30F-80E7-2A1C-16F7-EB3AA320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02511-3CA2-B6FF-E877-50A063E5C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9A25-5C8A-4C04-BCE2-29E818EB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2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proektno-issledovatelskaia-deiatelnost-geometrii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images/search?text=%D0%B3%D0%B5%D0%BE%D0%BC%D0%B5%D1%82%D1%80%D0%B8%D1%8F%20%D0%B2%20%D0%BF%D1%80%D0%B8%D1%80%D0%BE%D0%B4%D0%B5&amp;stype=image&amp;lr=113204&amp;source=serp" TargetMode="External"/><Relationship Id="rId4" Type="http://schemas.openxmlformats.org/officeDocument/2006/relationships/hyperlink" Target="https://fb.ru/article/470498/geometriya-v-prirode-zolotoe-sechenie-zerkalnaya-simmetriya-i-fraktaly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9ECE61-FC29-DB58-C61E-6AAA2947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C2A439-C4C4-E898-3048-83D7FBEFA37F}"/>
              </a:ext>
            </a:extLst>
          </p:cNvPr>
          <p:cNvSpPr/>
          <p:nvPr/>
        </p:nvSpPr>
        <p:spPr>
          <a:xfrm>
            <a:off x="2262225" y="945490"/>
            <a:ext cx="7419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Геометрия в природе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F5585-0EF4-DB8F-E597-28F106A7258D}"/>
              </a:ext>
            </a:extLst>
          </p:cNvPr>
          <p:cNvSpPr txBox="1"/>
          <p:nvPr/>
        </p:nvSpPr>
        <p:spPr>
          <a:xfrm>
            <a:off x="2489981" y="1963391"/>
            <a:ext cx="696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Групповой исследовательский проект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3EC46-8862-99EC-1C28-F242FEC13969}"/>
              </a:ext>
            </a:extLst>
          </p:cNvPr>
          <p:cNvSpPr txBox="1"/>
          <p:nvPr/>
        </p:nvSpPr>
        <p:spPr>
          <a:xfrm>
            <a:off x="7624689" y="4178106"/>
            <a:ext cx="4459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>
                <a:latin typeface="Book Antiqua" panose="02040602050305030304" pitchFamily="18" charset="0"/>
              </a:rPr>
              <a:t>Худынцева</a:t>
            </a:r>
            <a:r>
              <a:rPr lang="ru-RU" sz="2000" b="1" dirty="0">
                <a:latin typeface="Book Antiqua" panose="02040602050305030304" pitchFamily="18" charset="0"/>
              </a:rPr>
              <a:t> Екатерина</a:t>
            </a:r>
          </a:p>
          <a:p>
            <a:pPr algn="r"/>
            <a:r>
              <a:rPr lang="ru-RU" sz="2000" b="1" dirty="0">
                <a:latin typeface="Book Antiqua" panose="02040602050305030304" pitchFamily="18" charset="0"/>
              </a:rPr>
              <a:t>Коротков Антон</a:t>
            </a:r>
          </a:p>
          <a:p>
            <a:pPr algn="r"/>
            <a:r>
              <a:rPr lang="ru-RU" sz="2000" b="1" dirty="0" smtClean="0">
                <a:latin typeface="Book Antiqua" panose="02040602050305030304" pitchFamily="18" charset="0"/>
              </a:rPr>
              <a:t>Ноговицына </a:t>
            </a:r>
            <a:r>
              <a:rPr lang="ru-RU" sz="2000" b="1" dirty="0">
                <a:latin typeface="Book Antiqua" panose="02040602050305030304" pitchFamily="18" charset="0"/>
              </a:rPr>
              <a:t>Милана</a:t>
            </a:r>
          </a:p>
          <a:p>
            <a:pPr algn="r"/>
            <a:r>
              <a:rPr lang="ru-RU" sz="1600" b="1" i="1" dirty="0" smtClean="0">
                <a:latin typeface="Book Antiqua" panose="02040602050305030304" pitchFamily="18" charset="0"/>
              </a:rPr>
              <a:t>учащиеся </a:t>
            </a:r>
            <a:r>
              <a:rPr lang="ru-RU" sz="1600" b="1" i="1" dirty="0">
                <a:latin typeface="Book Antiqua" panose="02040602050305030304" pitchFamily="18" charset="0"/>
              </a:rPr>
              <a:t>1-го класса</a:t>
            </a:r>
          </a:p>
          <a:p>
            <a:pPr algn="r"/>
            <a:r>
              <a:rPr lang="ru-RU" sz="1600" b="1" i="1" dirty="0">
                <a:latin typeface="Book Antiqua" panose="02040602050305030304" pitchFamily="18" charset="0"/>
              </a:rPr>
              <a:t>МОКУ Фабричной ООШ пгт Лальск</a:t>
            </a:r>
          </a:p>
          <a:p>
            <a:pPr algn="r"/>
            <a:r>
              <a:rPr lang="ru-RU" sz="1600" b="1" i="1" dirty="0">
                <a:latin typeface="Book Antiqua" panose="02040602050305030304" pitchFamily="18" charset="0"/>
              </a:rPr>
              <a:t>Лузского муниципального округа</a:t>
            </a:r>
          </a:p>
          <a:p>
            <a:pPr algn="r"/>
            <a:r>
              <a:rPr lang="ru-RU" sz="1600" b="1" i="1" dirty="0">
                <a:latin typeface="Book Antiqua" panose="02040602050305030304" pitchFamily="18" charset="0"/>
              </a:rPr>
              <a:t>Кировской области</a:t>
            </a:r>
          </a:p>
          <a:p>
            <a:pPr algn="r"/>
            <a:r>
              <a:rPr lang="ru-RU" b="1" dirty="0">
                <a:latin typeface="Book Antiqua" panose="02040602050305030304" pitchFamily="18" charset="0"/>
              </a:rPr>
              <a:t>Руководитель</a:t>
            </a:r>
          </a:p>
          <a:p>
            <a:pPr algn="r"/>
            <a:r>
              <a:rPr lang="ru-RU" sz="2000" b="1" dirty="0">
                <a:latin typeface="Book Antiqua" panose="02040602050305030304" pitchFamily="18" charset="0"/>
              </a:rPr>
              <a:t>Пластинина Галина </a:t>
            </a:r>
            <a:r>
              <a:rPr lang="ru-RU" sz="2000" b="1" dirty="0" smtClean="0">
                <a:latin typeface="Book Antiqua" panose="02040602050305030304" pitchFamily="18" charset="0"/>
              </a:rPr>
              <a:t>Григорьевна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D3B1C86-7403-A96E-FA33-2DBDF0DA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99" y="250580"/>
            <a:ext cx="4430773" cy="594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A3DB4-7099-53F0-35EF-D153050C5750}"/>
              </a:ext>
            </a:extLst>
          </p:cNvPr>
          <p:cNvSpPr txBox="1"/>
          <p:nvPr/>
        </p:nvSpPr>
        <p:spPr>
          <a:xfrm>
            <a:off x="5877676" y="188893"/>
            <a:ext cx="5303520" cy="954107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ЕВКЛИД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325 г. до нашей эры)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317B7-5A7B-602B-42FC-9F81FD281EBC}"/>
              </a:ext>
            </a:extLst>
          </p:cNvPr>
          <p:cNvSpPr txBox="1"/>
          <p:nvPr/>
        </p:nvSpPr>
        <p:spPr>
          <a:xfrm>
            <a:off x="5302971" y="1874728"/>
            <a:ext cx="6130894" cy="3108543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ученый Древней Греции.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Предположительно родился в Александрии, учился в Афинах.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в родной город основал в нем научную школу.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математики, занимался оптикой и музыкой.</a:t>
            </a:r>
          </a:p>
        </p:txBody>
      </p:sp>
    </p:spTree>
    <p:extLst>
      <p:ext uri="{BB962C8B-B14F-4D97-AF65-F5344CB8AC3E}">
        <p14:creationId xmlns:p14="http://schemas.microsoft.com/office/powerpoint/2010/main" val="42218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3724421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 в природе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361156" y="1497734"/>
            <a:ext cx="5364394" cy="991618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нежинки имеют разнообразные геометрические фигуры 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Фото 2 - Геометрические фигуры природы (Их на самом деле гораздо больше - это основные) - они используют симметрию">
            <a:extLst>
              <a:ext uri="{FF2B5EF4-FFF2-40B4-BE49-F238E27FC236}">
                <a16:creationId xmlns:a16="http://schemas.microsoft.com/office/drawing/2014/main" id="{642DC90D-CB96-F508-DFA2-4EB99DC58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593" y="1392701"/>
            <a:ext cx="6345407" cy="526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CDA128-AD06-0D8B-FC71-28F239A44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6" t="5522" r="11364" b="6845"/>
          <a:stretch/>
        </p:blipFill>
        <p:spPr>
          <a:xfrm>
            <a:off x="816116" y="3221500"/>
            <a:ext cx="4214362" cy="284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1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64D2B9-7E6A-FF9D-DDF8-6856167088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845" y="488677"/>
            <a:ext cx="8202794" cy="624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3724421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 в природе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307218" y="1725216"/>
            <a:ext cx="4033909" cy="991618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еревья имеют форму конуса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513DD58-4762-24A7-CB10-3F0E8CCD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59" y="3261072"/>
            <a:ext cx="2887394" cy="288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3724421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 в природе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182003" y="1638059"/>
            <a:ext cx="4225583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Ягоды имеют форму шара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4C97FB-6193-9B32-0307-94FCD3B06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012" y="2727066"/>
            <a:ext cx="4659455" cy="394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48C82-9B3A-A44A-6264-F0CFCF7C4D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588" y="234992"/>
            <a:ext cx="5005094" cy="333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015F5FA-DCBA-ACE3-E7F2-4347514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59" y="3172445"/>
            <a:ext cx="3588087" cy="30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3724421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 в природе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65A30-31C2-2337-2FDB-15253BA8D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8"/>
          <a:stretch/>
        </p:blipFill>
        <p:spPr bwMode="auto">
          <a:xfrm>
            <a:off x="4639742" y="765586"/>
            <a:ext cx="7507963" cy="586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309490" y="1368697"/>
            <a:ext cx="6089808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Спирально плетет свою паутину паук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A279E3E-53C5-92C4-77E4-413F7AFB0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4" t="400" r="16391" b="-1896"/>
          <a:stretch/>
        </p:blipFill>
        <p:spPr bwMode="auto">
          <a:xfrm>
            <a:off x="730222" y="3117403"/>
            <a:ext cx="3488788" cy="312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3724421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 в природе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037E45-5DB6-1FA5-2D37-62BBC26E4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61"/>
          <a:stretch/>
        </p:blipFill>
        <p:spPr bwMode="auto">
          <a:xfrm>
            <a:off x="3685735" y="1996208"/>
            <a:ext cx="8374037" cy="472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791308" y="1770176"/>
            <a:ext cx="4033909" cy="991618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Пчёлы строят свои соты из шестиугольников.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81925" y="3429000"/>
            <a:ext cx="3003810" cy="2553346"/>
          </a:xfrm>
          <a:prstGeom prst="hexagon">
            <a:avLst/>
          </a:prstGeom>
          <a:solidFill>
            <a:schemeClr val="accent2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2C9A43-9A5A-5051-3AB5-333B5D5C1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157" y="498148"/>
            <a:ext cx="8479802" cy="635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26891" y="399645"/>
            <a:ext cx="6903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исследовательской деятельности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306645" y="278967"/>
            <a:ext cx="1881553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sz="2800" b="1" i="1" u="sng" strike="noStrike" kern="1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№1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36297-B675-45C3-A751-E2D39F2189A9}"/>
              </a:ext>
            </a:extLst>
          </p:cNvPr>
          <p:cNvSpPr txBox="1"/>
          <p:nvPr/>
        </p:nvSpPr>
        <p:spPr>
          <a:xfrm>
            <a:off x="287891" y="1390976"/>
            <a:ext cx="3773657" cy="4321376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кристаллы соли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основе проведенного опыта рассмотреть кристаллы поваренной соли и убедиться, что кристаллы соли имеют форму куба.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7736CE-C379-BEB1-A61D-8059D0476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248">
            <a:off x="5667500" y="881159"/>
            <a:ext cx="6195228" cy="495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6903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исследовательской деятельности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805376" y="6094751"/>
            <a:ext cx="9872003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kumimoji="0" lang="ru-R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Поваренная соль состоит из кристаллов в форме куба.</a:t>
            </a: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BC457-F341-43F5-2089-41552121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97495">
            <a:off x="266117" y="999110"/>
            <a:ext cx="5093673" cy="485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06C248-6C68-B27F-A652-54C9ABA2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21" l="0" r="99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516" y="2778646"/>
            <a:ext cx="1429861" cy="13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91F215-2565-800B-4805-7ADA849A36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78" y="799852"/>
            <a:ext cx="8041205" cy="603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5020754" y="351995"/>
            <a:ext cx="6903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исследовательской деятельности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270216" y="1726956"/>
            <a:ext cx="3663462" cy="3399329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крупинки пшена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основе проведенного опыта убедиться, что крупинки пшена имеют форму шара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FB7A7-DD47-0B56-B9F0-5911DA7AFDE1}"/>
              </a:ext>
            </a:extLst>
          </p:cNvPr>
          <p:cNvSpPr txBox="1"/>
          <p:nvPr/>
        </p:nvSpPr>
        <p:spPr>
          <a:xfrm>
            <a:off x="475491" y="530561"/>
            <a:ext cx="1895621" cy="523220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Опыт №2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6903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исследовательской деятельности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481819" y="6106308"/>
            <a:ext cx="8226083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kumimoji="0" lang="ru-R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крупинки пшена имеют шаровидную форму</a:t>
            </a:r>
            <a:endParaRPr kumimoji="0" lang="ru-RU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A01753-3B62-49A1-7437-904F1ABE1E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2">
            <a:off x="5206805" y="760740"/>
            <a:ext cx="6688016" cy="535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A6EC07-102F-1F06-D303-6F5A866A3C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15"/>
          <a:stretch/>
        </p:blipFill>
        <p:spPr>
          <a:xfrm rot="21350150">
            <a:off x="650630" y="1021504"/>
            <a:ext cx="4807633" cy="453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48F51D2-8100-A345-1BF0-A577D18C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257" y="1023252"/>
            <a:ext cx="1656469" cy="16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9ECE61-FC29-DB58-C61E-6AAA2947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C29DF0-ED70-91A8-240C-B88905B7D1F5}"/>
              </a:ext>
            </a:extLst>
          </p:cNvPr>
          <p:cNvSpPr txBox="1"/>
          <p:nvPr/>
        </p:nvSpPr>
        <p:spPr>
          <a:xfrm>
            <a:off x="664697" y="185285"/>
            <a:ext cx="11138096" cy="1094210"/>
          </a:xfrm>
          <a:prstGeom prst="rect">
            <a:avLst/>
          </a:prstGeom>
          <a:solidFill>
            <a:srgbClr val="E5E5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исследования: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Природные объекты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(кристаллы поваренной соли, семена растений, крупа)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E26C2-4AB1-C778-60FE-2461C051C429}"/>
              </a:ext>
            </a:extLst>
          </p:cNvPr>
          <p:cNvSpPr txBox="1"/>
          <p:nvPr/>
        </p:nvSpPr>
        <p:spPr>
          <a:xfrm>
            <a:off x="664697" y="1807142"/>
            <a:ext cx="10448779" cy="991618"/>
          </a:xfrm>
          <a:prstGeom prst="rect">
            <a:avLst/>
          </a:prstGeom>
          <a:solidFill>
            <a:srgbClr val="E5E5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исследовать и выделить основные геометрические фигуры в природе, поиск их в природных объектах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2DE71-D6A3-D360-0DB0-CF5CC430B751}"/>
              </a:ext>
            </a:extLst>
          </p:cNvPr>
          <p:cNvSpPr txBox="1"/>
          <p:nvPr/>
        </p:nvSpPr>
        <p:spPr>
          <a:xfrm>
            <a:off x="664697" y="3429000"/>
            <a:ext cx="11138095" cy="3143489"/>
          </a:xfrm>
          <a:prstGeom prst="rect">
            <a:avLst/>
          </a:prstGeom>
          <a:solidFill>
            <a:srgbClr val="E5E5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исследования: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-выделить основные геометрические фигуры;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-провести исследование природных объектов с целью определения их геометрических форм.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-проанализировать и систематизировать полученные результаты, создать продукт (презентацию)  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3B816-B874-54E9-3F1B-D66908DBE1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62" y="188607"/>
            <a:ext cx="8604738" cy="645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72112" y="365780"/>
            <a:ext cx="6903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исследовательской деятельности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416170" y="1318001"/>
            <a:ext cx="3452446" cy="3399329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семена цветов петуньи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основе проведенного опыта убедиться, что  семена 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петуньи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имеют  форму конуса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FB7A7-DD47-0B56-B9F0-5911DA7AFDE1}"/>
              </a:ext>
            </a:extLst>
          </p:cNvPr>
          <p:cNvSpPr txBox="1"/>
          <p:nvPr/>
        </p:nvSpPr>
        <p:spPr>
          <a:xfrm>
            <a:off x="416169" y="518573"/>
            <a:ext cx="1895621" cy="523220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Опыт №3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09" y="17278"/>
            <a:ext cx="12192000" cy="69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21591" y="324177"/>
            <a:ext cx="6903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исследовательской деятельности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839368" y="5938903"/>
            <a:ext cx="8360903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Семена петуньи имеют конусовидную форму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BDA99-98F3-8DE7-39CE-AC93A20E9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86" y="1074957"/>
            <a:ext cx="6182752" cy="475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58704A-FD04-9DC8-8D1D-C74C5785E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4149">
            <a:off x="6527914" y="1964200"/>
            <a:ext cx="5490019" cy="390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BE743D3-6B39-2AFF-4193-5E92085CF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79" t="-2883" r="16919" b="-1996"/>
          <a:stretch/>
        </p:blipFill>
        <p:spPr bwMode="auto">
          <a:xfrm>
            <a:off x="481819" y="2347440"/>
            <a:ext cx="2725615" cy="14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9335533" y="325355"/>
            <a:ext cx="233171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481819" y="1711897"/>
            <a:ext cx="10655105" cy="2477281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всех увиденных </a:t>
            </a:r>
            <a:r>
              <a:rPr lang="ru-RU" sz="28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 </a:t>
            </a:r>
            <a:r>
              <a:rPr lang="ru-RU" sz="2800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предметов 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сделать  выводы, что: геометрия является неотъемлемой частью нашего мира и ее геометрические фигуры присутствуют  в очень маленьких природных объектах.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изучение геометрии - это важный этап в учебном процессе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86B4FF-A533-A8EA-C14E-E047A5249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304D278-ED93-F1C2-FB5E-FD5CB3CC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97" y="1153550"/>
            <a:ext cx="10991405" cy="20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7D85C-0F6C-1B56-899B-E7DFE216AD66}"/>
              </a:ext>
            </a:extLst>
          </p:cNvPr>
          <p:cNvSpPr txBox="1"/>
          <p:nvPr/>
        </p:nvSpPr>
        <p:spPr>
          <a:xfrm>
            <a:off x="481819" y="234992"/>
            <a:ext cx="8577775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использованных источников информации</a:t>
            </a:r>
            <a:endParaRPr lang="ru-RU" sz="2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80FE-6416-527A-4973-E2A22D8DBF18}"/>
              </a:ext>
            </a:extLst>
          </p:cNvPr>
          <p:cNvSpPr txBox="1"/>
          <p:nvPr/>
        </p:nvSpPr>
        <p:spPr>
          <a:xfrm>
            <a:off x="481819" y="1711897"/>
            <a:ext cx="7733713" cy="2357440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https://multiurok.ru/files/proektno-issledovatelskaia-deiatelnost-geometriia.html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https://fb.ru/article/470498/geometriya-v-prirode-zolotoe-sechenie-zerkalnaya-simmetriya-i-fraktalyi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https://yandex.ru/images/search?text=%D0%B3%D0%B5%D0%BE%D0%BC%D0%B5%D1%82%D1%80%D0%B8%D1%8F%20%D0%B2%20%D0%BF%D1%80%D0%B8%D1%80%D0%BE%D0%B4%D0%B5&amp;stype=image&amp;lr=113204&amp;source=serp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29D00-2068-71EA-5674-57F02DD1FF5E}"/>
              </a:ext>
            </a:extLst>
          </p:cNvPr>
          <p:cNvSpPr txBox="1"/>
          <p:nvPr/>
        </p:nvSpPr>
        <p:spPr>
          <a:xfrm>
            <a:off x="573258" y="642314"/>
            <a:ext cx="9886072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очень маленькие природные объекты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15E69-07FF-12F9-99B1-AB8ECD8C901F}"/>
              </a:ext>
            </a:extLst>
          </p:cNvPr>
          <p:cNvSpPr txBox="1"/>
          <p:nvPr/>
        </p:nvSpPr>
        <p:spPr>
          <a:xfrm>
            <a:off x="1094356" y="1929435"/>
            <a:ext cx="10336238" cy="1014380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предположим, </a:t>
            </a:r>
            <a:r>
              <a:rPr lang="ru-RU" sz="2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очень маленькие природные объекты имеют форму геометрических фигур.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D4B1D-1359-7663-1C9C-725046D5193D}"/>
              </a:ext>
            </a:extLst>
          </p:cNvPr>
          <p:cNvSpPr txBox="1"/>
          <p:nvPr/>
        </p:nvSpPr>
        <p:spPr>
          <a:xfrm>
            <a:off x="573258" y="3926275"/>
            <a:ext cx="9675056" cy="1452642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значимость: </a:t>
            </a:r>
            <a:r>
              <a:rPr lang="ru-RU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исследования могут быть использованы на уроках математики, во внеурочной деятельности.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15E69-07FF-12F9-99B1-AB8ECD8C901F}"/>
              </a:ext>
            </a:extLst>
          </p:cNvPr>
          <p:cNvSpPr txBox="1"/>
          <p:nvPr/>
        </p:nvSpPr>
        <p:spPr>
          <a:xfrm>
            <a:off x="1331014" y="2047484"/>
            <a:ext cx="10336238" cy="155523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проведения исследования</a:t>
            </a:r>
            <a:endParaRPr lang="ru-RU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микроскоп, компьютер, соль поваренная, крупа, семена цветов.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D4B1D-1359-7663-1C9C-725046D5193D}"/>
              </a:ext>
            </a:extLst>
          </p:cNvPr>
          <p:cNvSpPr txBox="1"/>
          <p:nvPr/>
        </p:nvSpPr>
        <p:spPr>
          <a:xfrm>
            <a:off x="492364" y="297421"/>
            <a:ext cx="9675056" cy="1452642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рассмотреть природные объекты в цифровой микроскоп, получить информацию в интернете, обобщить и систематизировать полученные данные.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4E5AE-E5A5-AA60-F4C5-36C4C73F10FF}"/>
              </a:ext>
            </a:extLst>
          </p:cNvPr>
          <p:cNvSpPr txBox="1"/>
          <p:nvPr/>
        </p:nvSpPr>
        <p:spPr>
          <a:xfrm>
            <a:off x="634328" y="3912175"/>
            <a:ext cx="8324559" cy="2785058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исследовательской деятельности: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обзор информации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опыта №1 «Кристаллы соли»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опыта №2 «Семена растений»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опыта №3 «Крупа»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F1A22-739E-0EBE-C97C-44744758CCB9}"/>
              </a:ext>
            </a:extLst>
          </p:cNvPr>
          <p:cNvSpPr txBox="1"/>
          <p:nvPr/>
        </p:nvSpPr>
        <p:spPr>
          <a:xfrm>
            <a:off x="1044526" y="790111"/>
            <a:ext cx="10125222" cy="3002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говорит языком математики: </a:t>
            </a:r>
            <a:endParaRPr lang="ru-RU" sz="4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 этого языка – круги, треугольники</a:t>
            </a:r>
            <a:endParaRPr lang="ru-RU" sz="4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иные математические фигуры.</a:t>
            </a:r>
            <a:r>
              <a:rPr lang="ru-RU" sz="4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Галилей</a:t>
            </a:r>
            <a:endParaRPr lang="ru-RU" sz="4000" b="1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90FEE7-8551-FCF2-314D-DF57D6C9E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526" y="3137095"/>
            <a:ext cx="3751019" cy="266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4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8240" y="550094"/>
            <a:ext cx="10595429" cy="1384995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первого класса на уроках математики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знакомимся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 различными геометрическими фигурами (квадрат, прямоугольник, многоугольник, треугольник, линия, отрезок).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5620" y="2722780"/>
            <a:ext cx="1364342" cy="1233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27969">
            <a:off x="1716440" y="4677905"/>
            <a:ext cx="3062514" cy="11901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217039" y="2822246"/>
            <a:ext cx="1923017" cy="1422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469868" y="3894133"/>
            <a:ext cx="1596571" cy="137885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10629" y="2464589"/>
            <a:ext cx="4343464" cy="173417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77579" y="2875408"/>
            <a:ext cx="2321578" cy="8355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707006" y="2714778"/>
            <a:ext cx="141146" cy="2824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1028584" y="3569746"/>
            <a:ext cx="141146" cy="2824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22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1C0CFC-FFBE-0CFE-20CF-0C7A19C5AE9B}"/>
              </a:ext>
            </a:extLst>
          </p:cNvPr>
          <p:cNvSpPr txBox="1"/>
          <p:nvPr/>
        </p:nvSpPr>
        <p:spPr>
          <a:xfrm>
            <a:off x="10055023" y="319617"/>
            <a:ext cx="1628977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опросы </a:t>
            </a:r>
            <a:endParaRPr lang="ru-RU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285" y="1232612"/>
            <a:ext cx="10595429" cy="1577996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геометрия?</a:t>
            </a:r>
            <a:endParaRPr lang="ru-RU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-Имеют ли геометрическую форму природные объекты очень маленького размера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orozko.1mcg.ru/data/ad599129deaecf986f4442cd6f8517a2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148" y="3074222"/>
            <a:ext cx="2837834" cy="37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33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tvet.imgsmail.ru/download/292759063_5388d1740a38c624ad65eab2df311f45_80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6583">
            <a:off x="1952518" y="2056785"/>
            <a:ext cx="5569000" cy="417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1C0CFC-FFBE-0CFE-20CF-0C7A19C5AE9B}"/>
              </a:ext>
            </a:extLst>
          </p:cNvPr>
          <p:cNvSpPr txBox="1"/>
          <p:nvPr/>
        </p:nvSpPr>
        <p:spPr>
          <a:xfrm>
            <a:off x="798285" y="561055"/>
            <a:ext cx="10755338" cy="1577996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еометрия – это наука о разных геометрических фигурах и формах</a:t>
            </a:r>
            <a:r>
              <a:rPr lang="ru-RU" sz="2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 нас очень много природных объектов, которые имеют форму геометрических фигур.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8C689F-0C6D-BB94-3540-16C6CD0D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EC8F4-7736-7D2D-6695-26CA26013902}"/>
              </a:ext>
            </a:extLst>
          </p:cNvPr>
          <p:cNvSpPr txBox="1"/>
          <p:nvPr/>
        </p:nvSpPr>
        <p:spPr>
          <a:xfrm>
            <a:off x="7206174" y="178721"/>
            <a:ext cx="3752559" cy="530594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 информации.</a:t>
            </a:r>
            <a:endParaRPr lang="ru-RU" sz="2800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05840-DD11-803B-C92F-397E61281E67}"/>
              </a:ext>
            </a:extLst>
          </p:cNvPr>
          <p:cNvSpPr txBox="1"/>
          <p:nvPr/>
        </p:nvSpPr>
        <p:spPr>
          <a:xfrm>
            <a:off x="231573" y="324012"/>
            <a:ext cx="4463270" cy="5601855"/>
          </a:xfrm>
          <a:prstGeom prst="rect">
            <a:avLst/>
          </a:prstGeom>
          <a:solidFill>
            <a:srgbClr val="E7E7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 известно, что геометрические знания применялись ещё в Древнем Египте. Около 2900 лет до нашей эры была построена первая египетская пирамида. Знание геометрии было необходимо для построения пирамид, которые состояли из квадратного основания и треугольных граней.</a:t>
            </a:r>
            <a:endParaRPr lang="ru-RU" sz="2800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032824-C09C-03C4-2CB5-DB8D0999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415" y="2025748"/>
            <a:ext cx="7248377" cy="483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447</Words>
  <Application>Microsoft Office PowerPoint</Application>
  <PresentationFormat>Широкоэкранный</PresentationFormat>
  <Paragraphs>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Полимей Титов</cp:lastModifiedBy>
  <cp:revision>22</cp:revision>
  <dcterms:created xsi:type="dcterms:W3CDTF">2023-02-07T17:07:15Z</dcterms:created>
  <dcterms:modified xsi:type="dcterms:W3CDTF">2023-11-09T09:21:47Z</dcterms:modified>
</cp:coreProperties>
</file>