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6"/>
  </p:notesMasterIdLst>
  <p:sldIdLst>
    <p:sldId id="256" r:id="rId2"/>
    <p:sldId id="257" r:id="rId3"/>
    <p:sldId id="260" r:id="rId4"/>
    <p:sldId id="261" r:id="rId5"/>
    <p:sldId id="269" r:id="rId6"/>
    <p:sldId id="266" r:id="rId7"/>
    <p:sldId id="262" r:id="rId8"/>
    <p:sldId id="265" r:id="rId9"/>
    <p:sldId id="264" r:id="rId10"/>
    <p:sldId id="268" r:id="rId11"/>
    <p:sldId id="270" r:id="rId12"/>
    <p:sldId id="280" r:id="rId13"/>
    <p:sldId id="272" r:id="rId14"/>
    <p:sldId id="274" r:id="rId15"/>
    <p:sldId id="273" r:id="rId16"/>
    <p:sldId id="282" r:id="rId17"/>
    <p:sldId id="283" r:id="rId18"/>
    <p:sldId id="275" r:id="rId19"/>
    <p:sldId id="276" r:id="rId20"/>
    <p:sldId id="284" r:id="rId21"/>
    <p:sldId id="277" r:id="rId22"/>
    <p:sldId id="285" r:id="rId23"/>
    <p:sldId id="278" r:id="rId24"/>
    <p:sldId id="26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553C0-789C-41F6-AD9D-E1205D7AB7AC}" type="datetimeFigureOut">
              <a:rPr lang="ru-RU" smtClean="0"/>
              <a:t>17.11.2023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F31CF-0D54-4B3C-B485-5C51D24DA4EA}" type="slidenum">
              <a:rPr lang="ru-RU" smtClean="0"/>
              <a:t>‹#›</a:t>
            </a:fld>
            <a:endParaRPr lang="ru-RU"/>
          </a:p>
        </p:txBody>
      </p:sp>
    </p:spTree>
    <p:extLst>
      <p:ext uri="{BB962C8B-B14F-4D97-AF65-F5344CB8AC3E}">
        <p14:creationId xmlns:p14="http://schemas.microsoft.com/office/powerpoint/2010/main" val="1449246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53195EC8-9745-4627-86C0-C9C2AD94EC7E}"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9D7B9D-D16D-4B8A-BF88-E65E8F3B48F0}" type="slidenum">
              <a:rPr lang="ru-RU" smtClean="0"/>
              <a:t>‹#›</a:t>
            </a:fld>
            <a:endParaRPr lang="ru-RU"/>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338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3195EC8-9745-4627-86C0-C9C2AD94EC7E}"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9D7B9D-D16D-4B8A-BF88-E65E8F3B48F0}" type="slidenum">
              <a:rPr lang="ru-RU" smtClean="0"/>
              <a:t>‹#›</a:t>
            </a:fld>
            <a:endParaRPr lang="ru-RU"/>
          </a:p>
        </p:txBody>
      </p:sp>
    </p:spTree>
    <p:extLst>
      <p:ext uri="{BB962C8B-B14F-4D97-AF65-F5344CB8AC3E}">
        <p14:creationId xmlns:p14="http://schemas.microsoft.com/office/powerpoint/2010/main" val="193044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3195EC8-9745-4627-86C0-C9C2AD94EC7E}"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9D7B9D-D16D-4B8A-BF88-E65E8F3B48F0}" type="slidenum">
              <a:rPr lang="ru-RU" smtClean="0"/>
              <a:t>‹#›</a:t>
            </a:fld>
            <a:endParaRPr lang="ru-RU"/>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7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3195EC8-9745-4627-86C0-C9C2AD94EC7E}"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9D7B9D-D16D-4B8A-BF88-E65E8F3B48F0}" type="slidenum">
              <a:rPr lang="ru-RU" smtClean="0"/>
              <a:t>‹#›</a:t>
            </a:fld>
            <a:endParaRPr lang="ru-RU"/>
          </a:p>
        </p:txBody>
      </p:sp>
    </p:spTree>
    <p:extLst>
      <p:ext uri="{BB962C8B-B14F-4D97-AF65-F5344CB8AC3E}">
        <p14:creationId xmlns:p14="http://schemas.microsoft.com/office/powerpoint/2010/main" val="246757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3195EC8-9745-4627-86C0-C9C2AD94EC7E}" type="datetimeFigureOut">
              <a:rPr lang="ru-RU" smtClean="0"/>
              <a:t>17.11.2023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9D7B9D-D16D-4B8A-BF88-E65E8F3B48F0}" type="slidenum">
              <a:rPr lang="ru-RU" smtClean="0"/>
              <a:t>‹#›</a:t>
            </a:fld>
            <a:endParaRPr lang="ru-RU"/>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1891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3195EC8-9745-4627-86C0-C9C2AD94EC7E}"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9D7B9D-D16D-4B8A-BF88-E65E8F3B48F0}" type="slidenum">
              <a:rPr lang="ru-RU" smtClean="0"/>
              <a:t>‹#›</a:t>
            </a:fld>
            <a:endParaRPr lang="ru-RU"/>
          </a:p>
        </p:txBody>
      </p:sp>
    </p:spTree>
    <p:extLst>
      <p:ext uri="{BB962C8B-B14F-4D97-AF65-F5344CB8AC3E}">
        <p14:creationId xmlns:p14="http://schemas.microsoft.com/office/powerpoint/2010/main" val="30262899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3195EC8-9745-4627-86C0-C9C2AD94EC7E}" type="datetimeFigureOut">
              <a:rPr lang="ru-RU" smtClean="0"/>
              <a:t>17.11.2023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49D7B9D-D16D-4B8A-BF88-E65E8F3B48F0}" type="slidenum">
              <a:rPr lang="ru-RU" smtClean="0"/>
              <a:t>‹#›</a:t>
            </a:fld>
            <a:endParaRPr lang="ru-RU"/>
          </a:p>
        </p:txBody>
      </p:sp>
    </p:spTree>
    <p:extLst>
      <p:ext uri="{BB962C8B-B14F-4D97-AF65-F5344CB8AC3E}">
        <p14:creationId xmlns:p14="http://schemas.microsoft.com/office/powerpoint/2010/main" val="423309356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3195EC8-9745-4627-86C0-C9C2AD94EC7E}" type="datetimeFigureOut">
              <a:rPr lang="ru-RU" smtClean="0"/>
              <a:t>17.11.2023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49D7B9D-D16D-4B8A-BF88-E65E8F3B48F0}" type="slidenum">
              <a:rPr lang="ru-RU" smtClean="0"/>
              <a:t>‹#›</a:t>
            </a:fld>
            <a:endParaRPr lang="ru-RU"/>
          </a:p>
        </p:txBody>
      </p:sp>
    </p:spTree>
    <p:extLst>
      <p:ext uri="{BB962C8B-B14F-4D97-AF65-F5344CB8AC3E}">
        <p14:creationId xmlns:p14="http://schemas.microsoft.com/office/powerpoint/2010/main" val="166061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95EC8-9745-4627-86C0-C9C2AD94EC7E}" type="datetimeFigureOut">
              <a:rPr lang="ru-RU" smtClean="0"/>
              <a:t>17.11.2023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49D7B9D-D16D-4B8A-BF88-E65E8F3B48F0}" type="slidenum">
              <a:rPr lang="ru-RU" smtClean="0"/>
              <a:t>‹#›</a:t>
            </a:fld>
            <a:endParaRPr lang="ru-RU"/>
          </a:p>
        </p:txBody>
      </p:sp>
    </p:spTree>
    <p:extLst>
      <p:ext uri="{BB962C8B-B14F-4D97-AF65-F5344CB8AC3E}">
        <p14:creationId xmlns:p14="http://schemas.microsoft.com/office/powerpoint/2010/main" val="1059977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3195EC8-9745-4627-86C0-C9C2AD94EC7E}"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9D7B9D-D16D-4B8A-BF88-E65E8F3B48F0}" type="slidenum">
              <a:rPr lang="ru-RU" smtClean="0"/>
              <a:t>‹#›</a:t>
            </a:fld>
            <a:endParaRPr lang="ru-RU"/>
          </a:p>
        </p:txBody>
      </p:sp>
    </p:spTree>
    <p:extLst>
      <p:ext uri="{BB962C8B-B14F-4D97-AF65-F5344CB8AC3E}">
        <p14:creationId xmlns:p14="http://schemas.microsoft.com/office/powerpoint/2010/main" val="32662749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3195EC8-9745-4627-86C0-C9C2AD94EC7E}" type="datetimeFigureOut">
              <a:rPr lang="ru-RU" smtClean="0"/>
              <a:t>17.11.2023</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9D7B9D-D16D-4B8A-BF88-E65E8F3B48F0}"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85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3195EC8-9745-4627-86C0-C9C2AD94EC7E}" type="datetimeFigureOut">
              <a:rPr lang="ru-RU" smtClean="0"/>
              <a:t>17.11.2023</a:t>
            </a:fld>
            <a:endParaRPr lang="ru-RU"/>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ru-RU"/>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49D7B9D-D16D-4B8A-BF88-E65E8F3B48F0}" type="slidenum">
              <a:rPr lang="ru-RU" smtClean="0"/>
              <a:t>‹#›</a:t>
            </a:fld>
            <a:endParaRPr lang="ru-RU"/>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50529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resh.edu.ru/subject/lesson/7510/train/29217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stranaskazki.ru/pics/candy%20party.jpg" TargetMode="External"/><Relationship Id="rId13" Type="http://schemas.openxmlformats.org/officeDocument/2006/relationships/hyperlink" Target="https://clck.ru/36JP7W" TargetMode="External"/><Relationship Id="rId18" Type="http://schemas.openxmlformats.org/officeDocument/2006/relationships/hyperlink" Target="https://clck.ru/36JPJq" TargetMode="External"/><Relationship Id="rId3" Type="http://schemas.openxmlformats.org/officeDocument/2006/relationships/hyperlink" Target="https://salut-rossii.ru/bitrix/templates/sr4/images/paralax-bg2.jpg" TargetMode="External"/><Relationship Id="rId7" Type="http://schemas.openxmlformats.org/officeDocument/2006/relationships/hyperlink" Target="https://blog.partiavm.com/wp-content/uploads/2020/12/tmp_YqSOzu_b66f19bc2937be76_GettyImages-1055036368-1250x1250.jpg" TargetMode="External"/><Relationship Id="rId12" Type="http://schemas.openxmlformats.org/officeDocument/2006/relationships/hyperlink" Target="https://clck.ru/36JP4U" TargetMode="External"/><Relationship Id="rId17" Type="http://schemas.openxmlformats.org/officeDocument/2006/relationships/hyperlink" Target="https://clck.ru/36JPHV" TargetMode="External"/><Relationship Id="rId2" Type="http://schemas.openxmlformats.org/officeDocument/2006/relationships/hyperlink" Target="https://upload.wikimedia.org/wikipedia/commons/7/79/Ivan_Kupala_Day_in_Serebryany_bor_2017_67.jpg" TargetMode="External"/><Relationship Id="rId16" Type="http://schemas.openxmlformats.org/officeDocument/2006/relationships/hyperlink" Target="https://clck.ru/36JPGH" TargetMode="External"/><Relationship Id="rId20" Type="http://schemas.openxmlformats.org/officeDocument/2006/relationships/hyperlink" Target="https://clck.ru/36JPPj" TargetMode="External"/><Relationship Id="rId1" Type="http://schemas.openxmlformats.org/officeDocument/2006/relationships/slideLayout" Target="../slideLayouts/slideLayout2.xml"/><Relationship Id="rId6" Type="http://schemas.openxmlformats.org/officeDocument/2006/relationships/hyperlink" Target="https://kartinkin.net/uploads/posts/2021-03/1617216801_53-p-semeinii-uzhin-krasivo-59.jpg" TargetMode="External"/><Relationship Id="rId11" Type="http://schemas.openxmlformats.org/officeDocument/2006/relationships/hyperlink" Target="https://clck.ru/36JNzE" TargetMode="External"/><Relationship Id="rId5" Type="http://schemas.openxmlformats.org/officeDocument/2006/relationships/hyperlink" Target="https://podacha-blud.com/uploads/posts/2022-12/1670650781_6-podacha-blud-com-p-devushka-pechet-tort-foto-8.jpg" TargetMode="External"/><Relationship Id="rId15" Type="http://schemas.openxmlformats.org/officeDocument/2006/relationships/hyperlink" Target="https://clck.ru/36JPEr" TargetMode="External"/><Relationship Id="rId10" Type="http://schemas.openxmlformats.org/officeDocument/2006/relationships/hyperlink" Target="https://avatars.mds.yandex.net/i?id=7e907b13c0384e80be359cf9a606ccf03640cf78-8553021-images-thumbs&amp;n=13" TargetMode="External"/><Relationship Id="rId19" Type="http://schemas.openxmlformats.org/officeDocument/2006/relationships/hyperlink" Target="https://clck.ru/36JPLa" TargetMode="External"/><Relationship Id="rId4" Type="http://schemas.openxmlformats.org/officeDocument/2006/relationships/hyperlink" Target="https://s0.rbk.ru/v6_top_pics/media/img/0/24/755573859898240.jpeg" TargetMode="External"/><Relationship Id="rId9" Type="http://schemas.openxmlformats.org/officeDocument/2006/relationships/hyperlink" Target="https://almode.ru/uploads/posts/2022-02/1644833982_9-almode-ru-p-maslenitsa-narodnoe-gulyanie-na-ulitse-12.jpg" TargetMode="External"/><Relationship Id="rId14" Type="http://schemas.openxmlformats.org/officeDocument/2006/relationships/hyperlink" Target="https://clck.ru/36JP8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5F9C15-E848-4759-94C8-5214CD243501}"/>
              </a:ext>
            </a:extLst>
          </p:cNvPr>
          <p:cNvSpPr>
            <a:spLocks noGrp="1"/>
          </p:cNvSpPr>
          <p:nvPr>
            <p:ph type="ctrTitle"/>
          </p:nvPr>
        </p:nvSpPr>
        <p:spPr>
          <a:xfrm>
            <a:off x="464497" y="4960136"/>
            <a:ext cx="7772400" cy="1463040"/>
          </a:xfrm>
        </p:spPr>
        <p:txBody>
          <a:bodyPr>
            <a:normAutofit/>
          </a:bodyPr>
          <a:lstStyle/>
          <a:p>
            <a:r>
              <a:rPr lang="en-US" sz="6000" b="1" dirty="0">
                <a:solidFill>
                  <a:schemeClr val="accent2"/>
                </a:solidFill>
                <a:latin typeface="+mn-lt"/>
              </a:rPr>
              <a:t>Celebrations</a:t>
            </a:r>
            <a:endParaRPr lang="ru-RU" sz="6000" b="1" dirty="0">
              <a:solidFill>
                <a:schemeClr val="accent2"/>
              </a:solidFill>
              <a:latin typeface="+mn-lt"/>
            </a:endParaRPr>
          </a:p>
        </p:txBody>
      </p:sp>
      <p:sp>
        <p:nvSpPr>
          <p:cNvPr id="3" name="Подзаголовок 2">
            <a:extLst>
              <a:ext uri="{FF2B5EF4-FFF2-40B4-BE49-F238E27FC236}">
                <a16:creationId xmlns:a16="http://schemas.microsoft.com/office/drawing/2014/main" id="{183FBA53-D269-47AA-8069-5DE76FE3F537}"/>
              </a:ext>
            </a:extLst>
          </p:cNvPr>
          <p:cNvSpPr>
            <a:spLocks noGrp="1"/>
          </p:cNvSpPr>
          <p:nvPr>
            <p:ph type="subTitle" idx="1"/>
          </p:nvPr>
        </p:nvSpPr>
        <p:spPr/>
        <p:txBody>
          <a:bodyPr>
            <a:normAutofit/>
          </a:bodyPr>
          <a:lstStyle/>
          <a:p>
            <a:r>
              <a:rPr lang="en-US" sz="2800" dirty="0">
                <a:solidFill>
                  <a:srgbClr val="002060"/>
                </a:solidFill>
              </a:rPr>
              <a:t>5</a:t>
            </a:r>
            <a:r>
              <a:rPr lang="en-US" sz="2800" baseline="30000" dirty="0">
                <a:solidFill>
                  <a:srgbClr val="002060"/>
                </a:solidFill>
              </a:rPr>
              <a:t>th</a:t>
            </a:r>
            <a:r>
              <a:rPr lang="en-US" sz="2800" dirty="0">
                <a:solidFill>
                  <a:srgbClr val="002060"/>
                </a:solidFill>
              </a:rPr>
              <a:t> form</a:t>
            </a:r>
          </a:p>
          <a:p>
            <a:r>
              <a:rPr lang="en-US" sz="2800" dirty="0">
                <a:solidFill>
                  <a:srgbClr val="002060"/>
                </a:solidFill>
              </a:rPr>
              <a:t>‘Spotlight-5’</a:t>
            </a:r>
            <a:endParaRPr lang="ru-RU" sz="2800" dirty="0">
              <a:solidFill>
                <a:srgbClr val="002060"/>
              </a:solidFill>
            </a:endParaRPr>
          </a:p>
        </p:txBody>
      </p:sp>
      <p:pic>
        <p:nvPicPr>
          <p:cNvPr id="8" name="Рисунок 7">
            <a:extLst>
              <a:ext uri="{FF2B5EF4-FFF2-40B4-BE49-F238E27FC236}">
                <a16:creationId xmlns:a16="http://schemas.microsoft.com/office/drawing/2014/main" id="{4B7CFA9E-A505-44FE-BC5E-561154F14C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4687809"/>
            <a:ext cx="2190750" cy="2014483"/>
          </a:xfrm>
          <a:prstGeom prst="rect">
            <a:avLst/>
          </a:prstGeom>
        </p:spPr>
      </p:pic>
      <p:sp>
        <p:nvSpPr>
          <p:cNvPr id="4" name="TextBox 3">
            <a:extLst>
              <a:ext uri="{FF2B5EF4-FFF2-40B4-BE49-F238E27FC236}">
                <a16:creationId xmlns:a16="http://schemas.microsoft.com/office/drawing/2014/main" id="{A386A1B2-9314-4549-AACC-DFC5C8C45AA8}"/>
              </a:ext>
            </a:extLst>
          </p:cNvPr>
          <p:cNvSpPr txBox="1"/>
          <p:nvPr/>
        </p:nvSpPr>
        <p:spPr>
          <a:xfrm>
            <a:off x="3018005" y="5963628"/>
            <a:ext cx="4848837" cy="738664"/>
          </a:xfrm>
          <a:prstGeom prst="rect">
            <a:avLst/>
          </a:prstGeom>
          <a:noFill/>
        </p:spPr>
        <p:txBody>
          <a:bodyPr wrap="square" rtlCol="0">
            <a:spAutoFit/>
          </a:bodyPr>
          <a:lstStyle/>
          <a:p>
            <a:r>
              <a:rPr lang="ru-RU" sz="1400" dirty="0"/>
              <a:t>Урок разработан учителем английского языка </a:t>
            </a:r>
          </a:p>
          <a:p>
            <a:r>
              <a:rPr lang="ru-RU" sz="1400" dirty="0"/>
              <a:t>МБОУ СОШ с УИОП № 74 города Кирова </a:t>
            </a:r>
          </a:p>
          <a:p>
            <a:r>
              <a:rPr lang="ru-RU" sz="1400" dirty="0" err="1"/>
              <a:t>Редниковой</a:t>
            </a:r>
            <a:r>
              <a:rPr lang="ru-RU" sz="1400" dirty="0"/>
              <a:t> А.В.</a:t>
            </a:r>
          </a:p>
        </p:txBody>
      </p:sp>
    </p:spTree>
    <p:extLst>
      <p:ext uri="{BB962C8B-B14F-4D97-AF65-F5344CB8AC3E}">
        <p14:creationId xmlns:p14="http://schemas.microsoft.com/office/powerpoint/2010/main" val="3512687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638174"/>
            <a:ext cx="9720072" cy="529209"/>
          </a:xfrm>
        </p:spPr>
        <p:txBody>
          <a:bodyPr>
            <a:normAutofit fontScale="90000"/>
          </a:bodyPr>
          <a:lstStyle/>
          <a:p>
            <a:r>
              <a:rPr lang="en-US" b="1" dirty="0">
                <a:solidFill>
                  <a:srgbClr val="002060"/>
                </a:solidFill>
              </a:rPr>
              <a:t>Work with the text</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6208797" y="52958"/>
            <a:ext cx="1766698" cy="1114425"/>
          </a:xfrm>
        </p:spPr>
        <p:txBody>
          <a:bodyPr/>
          <a:lstStyle/>
          <a:p>
            <a:pPr>
              <a:lnSpc>
                <a:spcPct val="100000"/>
              </a:lnSpc>
              <a:spcBef>
                <a:spcPts val="0"/>
              </a:spcBef>
              <a:spcAft>
                <a:spcPts val="0"/>
              </a:spcAft>
            </a:pPr>
            <a:r>
              <a:rPr lang="en-US" dirty="0"/>
              <a:t>ex 2b, p 96</a:t>
            </a:r>
          </a:p>
          <a:p>
            <a:pPr>
              <a:lnSpc>
                <a:spcPct val="100000"/>
              </a:lnSpc>
              <a:spcBef>
                <a:spcPts val="0"/>
              </a:spcBef>
              <a:spcAft>
                <a:spcPts val="0"/>
              </a:spcAft>
            </a:pPr>
            <a:r>
              <a:rPr lang="en-US" dirty="0"/>
              <a:t>ex 3a, p 96</a:t>
            </a:r>
          </a:p>
          <a:p>
            <a:pPr>
              <a:lnSpc>
                <a:spcPct val="100000"/>
              </a:lnSpc>
              <a:spcBef>
                <a:spcPts val="0"/>
              </a:spcBef>
              <a:spcAft>
                <a:spcPts val="0"/>
              </a:spcAft>
            </a:pPr>
            <a:r>
              <a:rPr lang="en-US" dirty="0"/>
              <a:t>ex 3b, p 96</a:t>
            </a:r>
            <a:endParaRPr lang="ru-RU" dirty="0"/>
          </a:p>
        </p:txBody>
      </p:sp>
      <p:pic>
        <p:nvPicPr>
          <p:cNvPr id="7" name="Рисунок 6">
            <a:extLst>
              <a:ext uri="{FF2B5EF4-FFF2-40B4-BE49-F238E27FC236}">
                <a16:creationId xmlns:a16="http://schemas.microsoft.com/office/drawing/2014/main" id="{C7ADF015-DF15-4C2C-8ECC-3629D20F399F}"/>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1024128" y="1248834"/>
            <a:ext cx="10258425" cy="5349609"/>
          </a:xfrm>
          <a:prstGeom prst="rect">
            <a:avLst/>
          </a:prstGeom>
        </p:spPr>
      </p:pic>
      <p:pic>
        <p:nvPicPr>
          <p:cNvPr id="8" name="01 (125) Ex. 3a, p. 96">
            <a:hlinkClick r:id="" action="ppaction://media"/>
            <a:extLst>
              <a:ext uri="{FF2B5EF4-FFF2-40B4-BE49-F238E27FC236}">
                <a16:creationId xmlns:a16="http://schemas.microsoft.com/office/drawing/2014/main" id="{65C81ABF-2D8B-4125-99F1-2DD353492384}"/>
              </a:ext>
            </a:extLst>
          </p:cNvPr>
          <p:cNvPicPr>
            <a:picLocks noChangeAspect="1"/>
          </p:cNvPicPr>
          <p:nvPr>
            <a:audioFile r:link="rId1"/>
            <p:extLst>
              <p:ext uri="{DAA4B4D4-6D71-4841-9C94-3DE7FCFB9230}">
                <p14:media xmlns:p14="http://schemas.microsoft.com/office/powerpoint/2010/main" r:embed="rId2">
                  <p14:trim st="21200"/>
                </p14:media>
              </p:ext>
            </p:extLst>
          </p:nvPr>
        </p:nvPicPr>
        <p:blipFill>
          <a:blip r:embed="rId6"/>
          <a:stretch>
            <a:fillRect/>
          </a:stretch>
        </p:blipFill>
        <p:spPr>
          <a:xfrm>
            <a:off x="11401425" y="5988843"/>
            <a:ext cx="609600" cy="609600"/>
          </a:xfrm>
          <a:prstGeom prst="rect">
            <a:avLst/>
          </a:prstGeom>
        </p:spPr>
      </p:pic>
      <p:sp>
        <p:nvSpPr>
          <p:cNvPr id="9" name="Прямоугольник: скругленные углы 8">
            <a:extLst>
              <a:ext uri="{FF2B5EF4-FFF2-40B4-BE49-F238E27FC236}">
                <a16:creationId xmlns:a16="http://schemas.microsoft.com/office/drawing/2014/main" id="{7CD6FB7D-5888-4DBE-B0BB-B9896328C0D7}"/>
              </a:ext>
            </a:extLst>
          </p:cNvPr>
          <p:cNvSpPr/>
          <p:nvPr/>
        </p:nvSpPr>
        <p:spPr>
          <a:xfrm>
            <a:off x="5224462" y="3785194"/>
            <a:ext cx="442913" cy="23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a:t>
            </a:r>
            <a:endParaRPr lang="ru-RU" dirty="0"/>
          </a:p>
        </p:txBody>
      </p:sp>
      <p:sp>
        <p:nvSpPr>
          <p:cNvPr id="11" name="Прямоугольник: скругленные углы 10">
            <a:extLst>
              <a:ext uri="{FF2B5EF4-FFF2-40B4-BE49-F238E27FC236}">
                <a16:creationId xmlns:a16="http://schemas.microsoft.com/office/drawing/2014/main" id="{14D5E463-C502-4D8F-9E68-F327C6248E21}"/>
              </a:ext>
            </a:extLst>
          </p:cNvPr>
          <p:cNvSpPr/>
          <p:nvPr/>
        </p:nvSpPr>
        <p:spPr>
          <a:xfrm>
            <a:off x="2643187" y="5678287"/>
            <a:ext cx="566738" cy="23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endParaRPr lang="ru-RU" dirty="0"/>
          </a:p>
        </p:txBody>
      </p:sp>
      <p:sp>
        <p:nvSpPr>
          <p:cNvPr id="12" name="Прямоугольник: скругленные углы 11">
            <a:extLst>
              <a:ext uri="{FF2B5EF4-FFF2-40B4-BE49-F238E27FC236}">
                <a16:creationId xmlns:a16="http://schemas.microsoft.com/office/drawing/2014/main" id="{75D11CB5-42BE-4083-97F2-898D5FCBA532}"/>
              </a:ext>
            </a:extLst>
          </p:cNvPr>
          <p:cNvSpPr/>
          <p:nvPr/>
        </p:nvSpPr>
        <p:spPr>
          <a:xfrm>
            <a:off x="4510087" y="5985470"/>
            <a:ext cx="442913" cy="23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a:t>
            </a:r>
            <a:endParaRPr lang="ru-RU" dirty="0"/>
          </a:p>
        </p:txBody>
      </p:sp>
      <p:sp>
        <p:nvSpPr>
          <p:cNvPr id="13" name="Прямоугольник: скругленные углы 12">
            <a:extLst>
              <a:ext uri="{FF2B5EF4-FFF2-40B4-BE49-F238E27FC236}">
                <a16:creationId xmlns:a16="http://schemas.microsoft.com/office/drawing/2014/main" id="{510667CB-8BF7-42FA-B6CA-6EA751D11E89}"/>
              </a:ext>
            </a:extLst>
          </p:cNvPr>
          <p:cNvSpPr/>
          <p:nvPr/>
        </p:nvSpPr>
        <p:spPr>
          <a:xfrm>
            <a:off x="10415587" y="3029841"/>
            <a:ext cx="442913" cy="23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t>
            </a:r>
            <a:endParaRPr lang="ru-RU" dirty="0"/>
          </a:p>
        </p:txBody>
      </p:sp>
      <p:sp>
        <p:nvSpPr>
          <p:cNvPr id="14" name="Прямоугольник: скругленные углы 13">
            <a:extLst>
              <a:ext uri="{FF2B5EF4-FFF2-40B4-BE49-F238E27FC236}">
                <a16:creationId xmlns:a16="http://schemas.microsoft.com/office/drawing/2014/main" id="{E44BD595-60B6-4EA6-AC2E-C49F95365894}"/>
              </a:ext>
            </a:extLst>
          </p:cNvPr>
          <p:cNvSpPr/>
          <p:nvPr/>
        </p:nvSpPr>
        <p:spPr>
          <a:xfrm>
            <a:off x="7853172" y="5710128"/>
            <a:ext cx="566737" cy="234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endParaRPr lang="ru-RU" dirty="0"/>
          </a:p>
        </p:txBody>
      </p:sp>
      <p:sp>
        <p:nvSpPr>
          <p:cNvPr id="4" name="Прямоугольник: скругленные углы 3">
            <a:extLst>
              <a:ext uri="{FF2B5EF4-FFF2-40B4-BE49-F238E27FC236}">
                <a16:creationId xmlns:a16="http://schemas.microsoft.com/office/drawing/2014/main" id="{603C0AAD-49D8-4154-BF8F-386B65E1F769}"/>
              </a:ext>
            </a:extLst>
          </p:cNvPr>
          <p:cNvSpPr/>
          <p:nvPr/>
        </p:nvSpPr>
        <p:spPr>
          <a:xfrm>
            <a:off x="8419909" y="142876"/>
            <a:ext cx="2162366"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of the festival</a:t>
            </a:r>
            <a:endParaRPr lang="ru-RU" dirty="0"/>
          </a:p>
        </p:txBody>
      </p:sp>
      <p:sp>
        <p:nvSpPr>
          <p:cNvPr id="15" name="Прямоугольник: скругленные углы 14">
            <a:extLst>
              <a:ext uri="{FF2B5EF4-FFF2-40B4-BE49-F238E27FC236}">
                <a16:creationId xmlns:a16="http://schemas.microsoft.com/office/drawing/2014/main" id="{10F6C7B6-D554-4C88-980C-60573F8EFE5E}"/>
              </a:ext>
            </a:extLst>
          </p:cNvPr>
          <p:cNvSpPr/>
          <p:nvPr/>
        </p:nvSpPr>
        <p:spPr>
          <a:xfrm>
            <a:off x="8419909" y="461525"/>
            <a:ext cx="933641"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Country </a:t>
            </a:r>
            <a:endParaRPr lang="ru-RU" dirty="0"/>
          </a:p>
        </p:txBody>
      </p:sp>
      <p:sp>
        <p:nvSpPr>
          <p:cNvPr id="16" name="Прямоугольник: скругленные углы 15">
            <a:extLst>
              <a:ext uri="{FF2B5EF4-FFF2-40B4-BE49-F238E27FC236}">
                <a16:creationId xmlns:a16="http://schemas.microsoft.com/office/drawing/2014/main" id="{B31AA44B-D64E-4638-B5DE-F4A398F9F9D6}"/>
              </a:ext>
            </a:extLst>
          </p:cNvPr>
          <p:cNvSpPr/>
          <p:nvPr/>
        </p:nvSpPr>
        <p:spPr>
          <a:xfrm>
            <a:off x="9421916" y="452875"/>
            <a:ext cx="1766698"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 of the year</a:t>
            </a:r>
            <a:endParaRPr lang="ru-RU" dirty="0"/>
          </a:p>
        </p:txBody>
      </p:sp>
      <p:sp>
        <p:nvSpPr>
          <p:cNvPr id="17" name="Прямоугольник: скругленные углы 16">
            <a:extLst>
              <a:ext uri="{FF2B5EF4-FFF2-40B4-BE49-F238E27FC236}">
                <a16:creationId xmlns:a16="http://schemas.microsoft.com/office/drawing/2014/main" id="{B5E468CB-DECC-45D4-8EFC-55C0EA35FD85}"/>
              </a:ext>
            </a:extLst>
          </p:cNvPr>
          <p:cNvSpPr/>
          <p:nvPr/>
        </p:nvSpPr>
        <p:spPr>
          <a:xfrm>
            <a:off x="8419909" y="780174"/>
            <a:ext cx="1393223"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Special food</a:t>
            </a:r>
            <a:endParaRPr lang="ru-RU" dirty="0"/>
          </a:p>
        </p:txBody>
      </p:sp>
      <p:sp>
        <p:nvSpPr>
          <p:cNvPr id="18" name="Прямоугольник: скругленные углы 17">
            <a:extLst>
              <a:ext uri="{FF2B5EF4-FFF2-40B4-BE49-F238E27FC236}">
                <a16:creationId xmlns:a16="http://schemas.microsoft.com/office/drawing/2014/main" id="{D9D8DF9C-84C0-41CE-8683-4B8DB464F64D}"/>
              </a:ext>
            </a:extLst>
          </p:cNvPr>
          <p:cNvSpPr/>
          <p:nvPr/>
        </p:nvSpPr>
        <p:spPr>
          <a:xfrm>
            <a:off x="9885224" y="780174"/>
            <a:ext cx="1087576"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Activities</a:t>
            </a:r>
            <a:endParaRPr lang="ru-RU" dirty="0"/>
          </a:p>
        </p:txBody>
      </p:sp>
    </p:spTree>
    <p:extLst>
      <p:ext uri="{BB962C8B-B14F-4D97-AF65-F5344CB8AC3E}">
        <p14:creationId xmlns:p14="http://schemas.microsoft.com/office/powerpoint/2010/main" val="180499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8"/>
                </p:tgtEl>
              </p:cMediaNode>
            </p:audio>
          </p:childTnLst>
        </p:cTn>
      </p:par>
    </p:tnLst>
    <p:bldLst>
      <p:bldP spid="9" grpId="0" animBg="1"/>
      <p:bldP spid="11" grpId="0" animBg="1"/>
      <p:bldP spid="12" grpId="0" animBg="1"/>
      <p:bldP spid="13" grpId="0" animBg="1"/>
      <p:bldP spid="14" grpId="0" animBg="1"/>
      <p:bldP spid="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33653" y="375666"/>
            <a:ext cx="9720072" cy="529209"/>
          </a:xfrm>
        </p:spPr>
        <p:txBody>
          <a:bodyPr>
            <a:normAutofit fontScale="90000"/>
          </a:bodyPr>
          <a:lstStyle/>
          <a:p>
            <a:r>
              <a:rPr lang="en-US" b="1" dirty="0">
                <a:solidFill>
                  <a:srgbClr val="002060"/>
                </a:solidFill>
              </a:rPr>
              <a:t>Fill in the table</a:t>
            </a:r>
            <a:endParaRPr lang="ru-RU" b="1" dirty="0">
              <a:solidFill>
                <a:srgbClr val="002060"/>
              </a:solidFill>
            </a:endParaRPr>
          </a:p>
        </p:txBody>
      </p:sp>
      <p:graphicFrame>
        <p:nvGraphicFramePr>
          <p:cNvPr id="4" name="Объект 3">
            <a:extLst>
              <a:ext uri="{FF2B5EF4-FFF2-40B4-BE49-F238E27FC236}">
                <a16:creationId xmlns:a16="http://schemas.microsoft.com/office/drawing/2014/main" id="{9CEDD856-BC26-47AB-A732-142A6F81C58A}"/>
              </a:ext>
            </a:extLst>
          </p:cNvPr>
          <p:cNvGraphicFramePr>
            <a:graphicFrameLocks noGrp="1"/>
          </p:cNvGraphicFramePr>
          <p:nvPr>
            <p:ph idx="1"/>
            <p:extLst>
              <p:ext uri="{D42A27DB-BD31-4B8C-83A1-F6EECF244321}">
                <p14:modId xmlns:p14="http://schemas.microsoft.com/office/powerpoint/2010/main" val="3352424518"/>
              </p:ext>
            </p:extLst>
          </p:nvPr>
        </p:nvGraphicFramePr>
        <p:xfrm>
          <a:off x="685800" y="1111110"/>
          <a:ext cx="11068050" cy="5371224"/>
        </p:xfrm>
        <a:graphic>
          <a:graphicData uri="http://schemas.openxmlformats.org/drawingml/2006/table">
            <a:tbl>
              <a:tblPr firstRow="1" bandRow="1">
                <a:tableStyleId>{5C22544A-7EE6-4342-B048-85BDC9FD1C3A}</a:tableStyleId>
              </a:tblPr>
              <a:tblGrid>
                <a:gridCol w="2213610">
                  <a:extLst>
                    <a:ext uri="{9D8B030D-6E8A-4147-A177-3AD203B41FA5}">
                      <a16:colId xmlns:a16="http://schemas.microsoft.com/office/drawing/2014/main" val="312376118"/>
                    </a:ext>
                  </a:extLst>
                </a:gridCol>
                <a:gridCol w="2213610">
                  <a:extLst>
                    <a:ext uri="{9D8B030D-6E8A-4147-A177-3AD203B41FA5}">
                      <a16:colId xmlns:a16="http://schemas.microsoft.com/office/drawing/2014/main" val="2014065478"/>
                    </a:ext>
                  </a:extLst>
                </a:gridCol>
                <a:gridCol w="2213610">
                  <a:extLst>
                    <a:ext uri="{9D8B030D-6E8A-4147-A177-3AD203B41FA5}">
                      <a16:colId xmlns:a16="http://schemas.microsoft.com/office/drawing/2014/main" val="2234149524"/>
                    </a:ext>
                  </a:extLst>
                </a:gridCol>
                <a:gridCol w="2213610">
                  <a:extLst>
                    <a:ext uri="{9D8B030D-6E8A-4147-A177-3AD203B41FA5}">
                      <a16:colId xmlns:a16="http://schemas.microsoft.com/office/drawing/2014/main" val="107029527"/>
                    </a:ext>
                  </a:extLst>
                </a:gridCol>
                <a:gridCol w="2213610">
                  <a:extLst>
                    <a:ext uri="{9D8B030D-6E8A-4147-A177-3AD203B41FA5}">
                      <a16:colId xmlns:a16="http://schemas.microsoft.com/office/drawing/2014/main" val="1801701279"/>
                    </a:ext>
                  </a:extLst>
                </a:gridCol>
              </a:tblGrid>
              <a:tr h="428627">
                <a:tc>
                  <a:txBody>
                    <a:bodyPr/>
                    <a:lstStyle/>
                    <a:p>
                      <a:r>
                        <a:rPr lang="en-US" dirty="0"/>
                        <a:t>Name of the festival</a:t>
                      </a:r>
                      <a:endParaRPr lang="ru-RU" dirty="0"/>
                    </a:p>
                  </a:txBody>
                  <a:tcPr/>
                </a:tc>
                <a:tc>
                  <a:txBody>
                    <a:bodyPr/>
                    <a:lstStyle/>
                    <a:p>
                      <a:r>
                        <a:rPr lang="en-US" dirty="0"/>
                        <a:t>Country </a:t>
                      </a:r>
                      <a:endParaRPr lang="ru-RU" dirty="0"/>
                    </a:p>
                  </a:txBody>
                  <a:tcPr/>
                </a:tc>
                <a:tc>
                  <a:txBody>
                    <a:bodyPr/>
                    <a:lstStyle/>
                    <a:p>
                      <a:r>
                        <a:rPr lang="en-US" dirty="0"/>
                        <a:t>Time of the year</a:t>
                      </a:r>
                      <a:endParaRPr lang="ru-RU" dirty="0"/>
                    </a:p>
                  </a:txBody>
                  <a:tcPr/>
                </a:tc>
                <a:tc>
                  <a:txBody>
                    <a:bodyPr/>
                    <a:lstStyle/>
                    <a:p>
                      <a:r>
                        <a:rPr lang="en-US" dirty="0"/>
                        <a:t>Special food</a:t>
                      </a:r>
                      <a:endParaRPr lang="ru-RU" dirty="0"/>
                    </a:p>
                  </a:txBody>
                  <a:tcPr/>
                </a:tc>
                <a:tc>
                  <a:txBody>
                    <a:bodyPr/>
                    <a:lstStyle/>
                    <a:p>
                      <a:r>
                        <a:rPr lang="en-US" dirty="0"/>
                        <a:t>Activities </a:t>
                      </a:r>
                      <a:endParaRPr lang="ru-RU" dirty="0"/>
                    </a:p>
                  </a:txBody>
                  <a:tcPr/>
                </a:tc>
                <a:extLst>
                  <a:ext uri="{0D108BD9-81ED-4DB2-BD59-A6C34878D82A}">
                    <a16:rowId xmlns:a16="http://schemas.microsoft.com/office/drawing/2014/main" val="3863967984"/>
                  </a:ext>
                </a:extLst>
              </a:tr>
              <a:tr h="1050216">
                <a:tc>
                  <a:txBody>
                    <a:bodyPr/>
                    <a:lstStyle/>
                    <a:p>
                      <a:r>
                        <a:rPr lang="en-US" dirty="0"/>
                        <a:t>Thanksgiving</a:t>
                      </a:r>
                      <a:endParaRPr lang="ru-RU" dirty="0"/>
                    </a:p>
                  </a:txBody>
                  <a:tcPr/>
                </a:tc>
                <a:tc>
                  <a:txBody>
                    <a:bodyPr/>
                    <a:lstStyle/>
                    <a:p>
                      <a:r>
                        <a:rPr lang="en-US" dirty="0"/>
                        <a:t>the USA and Canada</a:t>
                      </a:r>
                      <a:endParaRPr lang="ru-RU" dirty="0"/>
                    </a:p>
                  </a:txBody>
                  <a:tcPr/>
                </a:tc>
                <a:tc>
                  <a:txBody>
                    <a:bodyPr/>
                    <a:lstStyle/>
                    <a:p>
                      <a:r>
                        <a:rPr lang="en-US" dirty="0"/>
                        <a:t>October and  November</a:t>
                      </a:r>
                      <a:endParaRPr lang="ru-RU" dirty="0"/>
                    </a:p>
                  </a:txBody>
                  <a:tcPr/>
                </a:tc>
                <a:tc>
                  <a:txBody>
                    <a:bodyPr/>
                    <a:lstStyle/>
                    <a:p>
                      <a:r>
                        <a:rPr lang="en-US" dirty="0"/>
                        <a:t>turkey, sweet potatoes, cranberry sauce, pumpkin pie</a:t>
                      </a:r>
                      <a:endParaRPr lang="ru-RU" dirty="0"/>
                    </a:p>
                  </a:txBody>
                  <a:tcPr/>
                </a:tc>
                <a:tc>
                  <a:txBody>
                    <a:bodyPr/>
                    <a:lstStyle/>
                    <a:p>
                      <a:r>
                        <a:rPr lang="en-US" dirty="0"/>
                        <a:t>have parades,</a:t>
                      </a:r>
                    </a:p>
                    <a:p>
                      <a:r>
                        <a:rPr lang="en-US" dirty="0"/>
                        <a:t>have family dinners</a:t>
                      </a:r>
                      <a:endParaRPr lang="ru-RU" dirty="0"/>
                    </a:p>
                  </a:txBody>
                  <a:tcPr/>
                </a:tc>
                <a:extLst>
                  <a:ext uri="{0D108BD9-81ED-4DB2-BD59-A6C34878D82A}">
                    <a16:rowId xmlns:a16="http://schemas.microsoft.com/office/drawing/2014/main" val="2306346708"/>
                  </a:ext>
                </a:extLst>
              </a:tr>
              <a:tr h="966301">
                <a:tc>
                  <a:txBody>
                    <a:bodyPr/>
                    <a:lstStyle/>
                    <a:p>
                      <a:r>
                        <a:rPr lang="en-US" dirty="0"/>
                        <a:t>Holi / Hindu harvest festival</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Northern India</a:t>
                      </a:r>
                      <a:endParaRPr lang="ru-RU" dirty="0"/>
                    </a:p>
                    <a:p>
                      <a:endParaRPr lang="ru-RU" dirty="0"/>
                    </a:p>
                  </a:txBody>
                  <a:tcPr/>
                </a:tc>
                <a:tc>
                  <a:txBody>
                    <a:bodyPr/>
                    <a:lstStyle/>
                    <a:p>
                      <a:r>
                        <a:rPr lang="en-US" dirty="0"/>
                        <a:t>late February / early March</a:t>
                      </a:r>
                      <a:endParaRPr lang="ru-RU" dirty="0"/>
                    </a:p>
                  </a:txBody>
                  <a:tcPr/>
                </a:tc>
                <a:tc>
                  <a:txBody>
                    <a:bodyPr/>
                    <a:lstStyle/>
                    <a:p>
                      <a:r>
                        <a:rPr lang="en-US" dirty="0"/>
                        <a:t>-----</a:t>
                      </a:r>
                      <a:endParaRPr lang="ru-RU" dirty="0"/>
                    </a:p>
                  </a:txBody>
                  <a:tcPr/>
                </a:tc>
                <a:tc>
                  <a:txBody>
                    <a:bodyPr/>
                    <a:lstStyle/>
                    <a:p>
                      <a:r>
                        <a:rPr lang="en-US" dirty="0"/>
                        <a:t>dress up,</a:t>
                      </a:r>
                    </a:p>
                    <a:p>
                      <a:r>
                        <a:rPr lang="en-US" dirty="0"/>
                        <a:t>light fires,</a:t>
                      </a:r>
                    </a:p>
                    <a:p>
                      <a:r>
                        <a:rPr lang="en-US" dirty="0"/>
                        <a:t>decorate the cows with flowers and run them free</a:t>
                      </a:r>
                    </a:p>
                  </a:txBody>
                  <a:tcPr/>
                </a:tc>
                <a:extLst>
                  <a:ext uri="{0D108BD9-81ED-4DB2-BD59-A6C34878D82A}">
                    <a16:rowId xmlns:a16="http://schemas.microsoft.com/office/drawing/2014/main" val="980260449"/>
                  </a:ext>
                </a:extLst>
              </a:tr>
              <a:tr h="966301">
                <a:tc>
                  <a:txBody>
                    <a:bodyPr/>
                    <a:lstStyle/>
                    <a:p>
                      <a:r>
                        <a:rPr lang="en-US" dirty="0"/>
                        <a:t>the Banana Festival</a:t>
                      </a:r>
                      <a:endParaRPr lang="ru-RU" dirty="0"/>
                    </a:p>
                  </a:txBody>
                  <a:tcPr/>
                </a:tc>
                <a:tc>
                  <a:txBody>
                    <a:bodyPr/>
                    <a:lstStyle/>
                    <a:p>
                      <a:r>
                        <a:rPr lang="en-US" dirty="0"/>
                        <a:t>the Philippines</a:t>
                      </a:r>
                      <a:endParaRPr lang="ru-RU" dirty="0"/>
                    </a:p>
                  </a:txBody>
                  <a:tcPr/>
                </a:tc>
                <a:tc>
                  <a:txBody>
                    <a:bodyPr/>
                    <a:lstStyle/>
                    <a:p>
                      <a:r>
                        <a:rPr lang="en-US" dirty="0"/>
                        <a:t>late March / early April</a:t>
                      </a:r>
                      <a:endParaRPr lang="ru-RU" dirty="0"/>
                    </a:p>
                  </a:txBody>
                  <a:tcPr/>
                </a:tc>
                <a:tc>
                  <a:txBody>
                    <a:bodyPr/>
                    <a:lstStyle/>
                    <a:p>
                      <a:r>
                        <a:rPr lang="en-US" dirty="0"/>
                        <a:t>bananas</a:t>
                      </a:r>
                      <a:endParaRPr lang="ru-RU" dirty="0"/>
                    </a:p>
                  </a:txBody>
                  <a:tcPr/>
                </a:tc>
                <a:tc>
                  <a:txBody>
                    <a:bodyPr/>
                    <a:lstStyle/>
                    <a:p>
                      <a:r>
                        <a:rPr lang="en-US" dirty="0"/>
                        <a:t>dress up in banana costumes,</a:t>
                      </a:r>
                    </a:p>
                    <a:p>
                      <a:r>
                        <a:rPr lang="en-US" dirty="0"/>
                        <a:t>dance in the streets,</a:t>
                      </a:r>
                    </a:p>
                    <a:p>
                      <a:r>
                        <a:rPr lang="en-US" dirty="0"/>
                        <a:t>have a cookery competition</a:t>
                      </a:r>
                      <a:endParaRPr lang="ru-RU" dirty="0"/>
                    </a:p>
                  </a:txBody>
                  <a:tcPr/>
                </a:tc>
                <a:extLst>
                  <a:ext uri="{0D108BD9-81ED-4DB2-BD59-A6C34878D82A}">
                    <a16:rowId xmlns:a16="http://schemas.microsoft.com/office/drawing/2014/main" val="3916503968"/>
                  </a:ext>
                </a:extLst>
              </a:tr>
              <a:tr h="966301">
                <a:tc>
                  <a:txBody>
                    <a:bodyPr/>
                    <a:lstStyle/>
                    <a:p>
                      <a:r>
                        <a:rPr lang="en-US" dirty="0"/>
                        <a:t>Chuseok</a:t>
                      </a:r>
                      <a:endParaRPr lang="ru-RU" dirty="0"/>
                    </a:p>
                  </a:txBody>
                  <a:tcPr/>
                </a:tc>
                <a:tc>
                  <a:txBody>
                    <a:bodyPr/>
                    <a:lstStyle/>
                    <a:p>
                      <a:r>
                        <a:rPr lang="en-US" dirty="0"/>
                        <a:t>Korea</a:t>
                      </a:r>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between August and October</a:t>
                      </a:r>
                      <a:endParaRPr lang="ru-RU" dirty="0"/>
                    </a:p>
                    <a:p>
                      <a:endParaRPr lang="ru-RU" dirty="0"/>
                    </a:p>
                  </a:txBody>
                  <a:tcPr/>
                </a:tc>
                <a:tc>
                  <a:txBody>
                    <a:bodyPr/>
                    <a:lstStyle/>
                    <a:p>
                      <a:r>
                        <a:rPr lang="en-US" dirty="0"/>
                        <a:t>rice, fruit</a:t>
                      </a:r>
                      <a:endParaRPr lang="ru-RU" dirty="0"/>
                    </a:p>
                  </a:txBody>
                  <a:tcPr/>
                </a:tc>
                <a:tc>
                  <a:txBody>
                    <a:bodyPr/>
                    <a:lstStyle/>
                    <a:p>
                      <a:r>
                        <a:rPr lang="en-US" dirty="0"/>
                        <a:t>dress up,</a:t>
                      </a:r>
                    </a:p>
                    <a:p>
                      <a:r>
                        <a:rPr lang="en-US" dirty="0"/>
                        <a:t>make sweet rice cakes with fresh fruit</a:t>
                      </a:r>
                      <a:endParaRPr lang="ru-RU" dirty="0"/>
                    </a:p>
                  </a:txBody>
                  <a:tcPr/>
                </a:tc>
                <a:extLst>
                  <a:ext uri="{0D108BD9-81ED-4DB2-BD59-A6C34878D82A}">
                    <a16:rowId xmlns:a16="http://schemas.microsoft.com/office/drawing/2014/main" val="4072935658"/>
                  </a:ext>
                </a:extLst>
              </a:tr>
            </a:tbl>
          </a:graphicData>
        </a:graphic>
      </p:graphicFrame>
    </p:spTree>
    <p:extLst>
      <p:ext uri="{BB962C8B-B14F-4D97-AF65-F5344CB8AC3E}">
        <p14:creationId xmlns:p14="http://schemas.microsoft.com/office/powerpoint/2010/main" val="2344389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585216"/>
            <a:ext cx="9720072" cy="529209"/>
          </a:xfrm>
        </p:spPr>
        <p:txBody>
          <a:bodyPr>
            <a:normAutofit fontScale="90000"/>
          </a:bodyPr>
          <a:lstStyle/>
          <a:p>
            <a:pPr algn="ctr"/>
            <a:r>
              <a:rPr lang="en-US" b="1" dirty="0">
                <a:solidFill>
                  <a:srgbClr val="002060"/>
                </a:solidFill>
              </a:rPr>
              <a:t>Have a break!</a:t>
            </a:r>
            <a:endParaRPr lang="ru-RU" b="1" dirty="0">
              <a:solidFill>
                <a:srgbClr val="002060"/>
              </a:solidFill>
            </a:endParaRPr>
          </a:p>
        </p:txBody>
      </p:sp>
      <p:pic>
        <p:nvPicPr>
          <p:cNvPr id="5" name="Объект 4">
            <a:extLst>
              <a:ext uri="{FF2B5EF4-FFF2-40B4-BE49-F238E27FC236}">
                <a16:creationId xmlns:a16="http://schemas.microsoft.com/office/drawing/2014/main" id="{F8504C0E-CB2C-480B-8A42-E6B66B1A892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29031" b="40116"/>
          <a:stretch/>
        </p:blipFill>
        <p:spPr>
          <a:xfrm>
            <a:off x="7108166" y="1500997"/>
            <a:ext cx="4976813" cy="1535502"/>
          </a:xfrm>
        </p:spPr>
      </p:pic>
      <p:sp>
        <p:nvSpPr>
          <p:cNvPr id="6" name="Прямоугольник 5">
            <a:extLst>
              <a:ext uri="{FF2B5EF4-FFF2-40B4-BE49-F238E27FC236}">
                <a16:creationId xmlns:a16="http://schemas.microsoft.com/office/drawing/2014/main" id="{75884F92-9F2F-4401-B46F-9625BD756481}"/>
              </a:ext>
            </a:extLst>
          </p:cNvPr>
          <p:cNvSpPr/>
          <p:nvPr/>
        </p:nvSpPr>
        <p:spPr>
          <a:xfrm>
            <a:off x="598099" y="1778669"/>
            <a:ext cx="9546566" cy="3108543"/>
          </a:xfrm>
          <a:prstGeom prst="rect">
            <a:avLst/>
          </a:prstGeom>
        </p:spPr>
        <p:txBody>
          <a:bodyPr wrap="square">
            <a:spAutoFit/>
          </a:bodyPr>
          <a:lstStyle/>
          <a:p>
            <a:r>
              <a:rPr lang="en-US" sz="2800" dirty="0"/>
              <a:t>Look left, right, </a:t>
            </a:r>
            <a:r>
              <a:rPr lang="en-US" sz="2800" i="1" dirty="0">
                <a:solidFill>
                  <a:srgbClr val="002060"/>
                </a:solidFill>
              </a:rPr>
              <a:t>(</a:t>
            </a:r>
            <a:r>
              <a:rPr lang="ru-RU" sz="2800" i="1" dirty="0">
                <a:solidFill>
                  <a:srgbClr val="002060"/>
                </a:solidFill>
              </a:rPr>
              <a:t>глазами влево, вправо)</a:t>
            </a:r>
            <a:r>
              <a:rPr lang="ru-RU" sz="2800" dirty="0">
                <a:solidFill>
                  <a:srgbClr val="002060"/>
                </a:solidFill>
              </a:rPr>
              <a:t/>
            </a:r>
            <a:br>
              <a:rPr lang="ru-RU" sz="2800" dirty="0">
                <a:solidFill>
                  <a:srgbClr val="002060"/>
                </a:solidFill>
              </a:rPr>
            </a:br>
            <a:r>
              <a:rPr lang="en-US" sz="2800" dirty="0"/>
              <a:t>Look up, look down,  </a:t>
            </a:r>
            <a:r>
              <a:rPr lang="en-US" sz="2800" i="1" dirty="0">
                <a:solidFill>
                  <a:srgbClr val="002060"/>
                </a:solidFill>
              </a:rPr>
              <a:t>(</a:t>
            </a:r>
            <a:r>
              <a:rPr lang="ru-RU" sz="2800" i="1" dirty="0">
                <a:solidFill>
                  <a:srgbClr val="002060"/>
                </a:solidFill>
              </a:rPr>
              <a:t>глазами вверх, вниз)</a:t>
            </a:r>
            <a:r>
              <a:rPr lang="ru-RU" sz="2800" dirty="0">
                <a:solidFill>
                  <a:srgbClr val="002060"/>
                </a:solidFill>
              </a:rPr>
              <a:t/>
            </a:r>
            <a:br>
              <a:rPr lang="ru-RU" sz="2800" dirty="0">
                <a:solidFill>
                  <a:srgbClr val="002060"/>
                </a:solidFill>
              </a:rPr>
            </a:br>
            <a:r>
              <a:rPr lang="en-US" sz="2800" dirty="0"/>
              <a:t>Look around.  </a:t>
            </a:r>
            <a:r>
              <a:rPr lang="en-US" sz="2800" i="1" dirty="0">
                <a:solidFill>
                  <a:srgbClr val="002060"/>
                </a:solidFill>
              </a:rPr>
              <a:t>(</a:t>
            </a:r>
            <a:r>
              <a:rPr lang="ru-RU" sz="2800" i="1" dirty="0">
                <a:solidFill>
                  <a:srgbClr val="002060"/>
                </a:solidFill>
              </a:rPr>
              <a:t>глазами по кругу)</a:t>
            </a:r>
            <a:r>
              <a:rPr lang="ru-RU" sz="2800" dirty="0">
                <a:solidFill>
                  <a:srgbClr val="002060"/>
                </a:solidFill>
              </a:rPr>
              <a:t/>
            </a:r>
            <a:br>
              <a:rPr lang="ru-RU" sz="2800" dirty="0">
                <a:solidFill>
                  <a:srgbClr val="002060"/>
                </a:solidFill>
              </a:rPr>
            </a:br>
            <a:r>
              <a:rPr lang="en-US" sz="2800" dirty="0"/>
              <a:t>Look at your nose,  </a:t>
            </a:r>
            <a:r>
              <a:rPr lang="en-US" sz="2800" i="1" dirty="0">
                <a:solidFill>
                  <a:srgbClr val="002060"/>
                </a:solidFill>
              </a:rPr>
              <a:t>(</a:t>
            </a:r>
            <a:r>
              <a:rPr lang="ru-RU" sz="2800" i="1" dirty="0">
                <a:solidFill>
                  <a:srgbClr val="002060"/>
                </a:solidFill>
              </a:rPr>
              <a:t>смотрим на нос)</a:t>
            </a:r>
            <a:r>
              <a:rPr lang="ru-RU" sz="2800" dirty="0">
                <a:solidFill>
                  <a:srgbClr val="002060"/>
                </a:solidFill>
              </a:rPr>
              <a:t/>
            </a:r>
            <a:br>
              <a:rPr lang="ru-RU" sz="2800" dirty="0">
                <a:solidFill>
                  <a:srgbClr val="002060"/>
                </a:solidFill>
              </a:rPr>
            </a:br>
            <a:r>
              <a:rPr lang="en-US" sz="2800" dirty="0"/>
              <a:t>Look at that rose,  </a:t>
            </a:r>
            <a:r>
              <a:rPr lang="en-US" sz="2800" i="1" dirty="0">
                <a:solidFill>
                  <a:srgbClr val="002060"/>
                </a:solidFill>
              </a:rPr>
              <a:t>(</a:t>
            </a:r>
            <a:r>
              <a:rPr lang="ru-RU" sz="2800" i="1" dirty="0">
                <a:solidFill>
                  <a:srgbClr val="002060"/>
                </a:solidFill>
              </a:rPr>
              <a:t>одну руку вытягиваем и смотрим на нее)</a:t>
            </a:r>
            <a:r>
              <a:rPr lang="ru-RU" sz="2800" dirty="0">
                <a:solidFill>
                  <a:srgbClr val="002060"/>
                </a:solidFill>
              </a:rPr>
              <a:t/>
            </a:r>
            <a:br>
              <a:rPr lang="ru-RU" sz="2800" dirty="0">
                <a:solidFill>
                  <a:srgbClr val="002060"/>
                </a:solidFill>
              </a:rPr>
            </a:br>
            <a:r>
              <a:rPr lang="en-US" sz="2800" dirty="0"/>
              <a:t>Close your eyes,  </a:t>
            </a:r>
            <a:r>
              <a:rPr lang="en-US" sz="2800" i="1" dirty="0">
                <a:solidFill>
                  <a:srgbClr val="002060"/>
                </a:solidFill>
              </a:rPr>
              <a:t>(</a:t>
            </a:r>
            <a:r>
              <a:rPr lang="ru-RU" sz="2800" i="1" dirty="0">
                <a:solidFill>
                  <a:srgbClr val="002060"/>
                </a:solidFill>
              </a:rPr>
              <a:t>закрываем глаза)</a:t>
            </a:r>
            <a:r>
              <a:rPr lang="ru-RU" sz="2800" dirty="0">
                <a:solidFill>
                  <a:srgbClr val="002060"/>
                </a:solidFill>
              </a:rPr>
              <a:t/>
            </a:r>
            <a:br>
              <a:rPr lang="ru-RU" sz="2800" dirty="0">
                <a:solidFill>
                  <a:srgbClr val="002060"/>
                </a:solidFill>
              </a:rPr>
            </a:br>
            <a:r>
              <a:rPr lang="en-US" sz="2800" dirty="0"/>
              <a:t>Open, wink and smile.</a:t>
            </a:r>
            <a:r>
              <a:rPr lang="en-US" sz="2800" i="1" dirty="0"/>
              <a:t> </a:t>
            </a:r>
            <a:r>
              <a:rPr lang="en-US" sz="2800" i="1" dirty="0">
                <a:solidFill>
                  <a:srgbClr val="002060"/>
                </a:solidFill>
              </a:rPr>
              <a:t>(</a:t>
            </a:r>
            <a:r>
              <a:rPr lang="ru-RU" sz="2800" i="1" dirty="0">
                <a:solidFill>
                  <a:srgbClr val="002060"/>
                </a:solidFill>
              </a:rPr>
              <a:t>открываем, моргаем и улыбаемся)</a:t>
            </a:r>
            <a:endParaRPr lang="ru-RU" sz="2800" dirty="0">
              <a:solidFill>
                <a:srgbClr val="002060"/>
              </a:solidFill>
            </a:endParaRPr>
          </a:p>
        </p:txBody>
      </p:sp>
    </p:spTree>
    <p:extLst>
      <p:ext uri="{BB962C8B-B14F-4D97-AF65-F5344CB8AC3E}">
        <p14:creationId xmlns:p14="http://schemas.microsoft.com/office/powerpoint/2010/main" val="24100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585216"/>
            <a:ext cx="9720072" cy="529209"/>
          </a:xfrm>
        </p:spPr>
        <p:txBody>
          <a:bodyPr>
            <a:normAutofit fontScale="90000"/>
          </a:bodyPr>
          <a:lstStyle/>
          <a:p>
            <a:r>
              <a:rPr lang="en-US" b="1" dirty="0">
                <a:solidFill>
                  <a:srgbClr val="002060"/>
                </a:solidFill>
              </a:rPr>
              <a:t>Speaking about the festival</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7" y="1543051"/>
            <a:ext cx="10396348" cy="4977384"/>
          </a:xfrm>
        </p:spPr>
        <p:txBody>
          <a:bodyPr>
            <a:normAutofit/>
          </a:bodyPr>
          <a:lstStyle/>
          <a:p>
            <a:r>
              <a:rPr lang="en-US" sz="2800" dirty="0"/>
              <a:t>I want to tell you about ……………….. .</a:t>
            </a:r>
          </a:p>
          <a:p>
            <a:r>
              <a:rPr lang="en-US" sz="2800" dirty="0"/>
              <a:t>It takes place in ……………………….. in ………………………… .</a:t>
            </a:r>
          </a:p>
          <a:p>
            <a:r>
              <a:rPr lang="en-US" sz="2800" dirty="0"/>
              <a:t>People usually …………………and ……………………… during the festival.</a:t>
            </a:r>
          </a:p>
          <a:p>
            <a:r>
              <a:rPr lang="en-US" sz="2800" dirty="0"/>
              <a:t>………, ……………........, ………………… and ……………. are traditional food for this holiday.</a:t>
            </a:r>
          </a:p>
          <a:p>
            <a:r>
              <a:rPr lang="en-US" sz="2800" dirty="0"/>
              <a:t>That’s all about this festival.</a:t>
            </a:r>
          </a:p>
        </p:txBody>
      </p:sp>
      <p:sp>
        <p:nvSpPr>
          <p:cNvPr id="4" name="Прямоугольник: скругленные углы 3">
            <a:extLst>
              <a:ext uri="{FF2B5EF4-FFF2-40B4-BE49-F238E27FC236}">
                <a16:creationId xmlns:a16="http://schemas.microsoft.com/office/drawing/2014/main" id="{19068243-EA3C-4FAE-9361-F38C88F955D8}"/>
              </a:ext>
            </a:extLst>
          </p:cNvPr>
          <p:cNvSpPr/>
          <p:nvPr/>
        </p:nvSpPr>
        <p:spPr>
          <a:xfrm>
            <a:off x="4562476" y="1487517"/>
            <a:ext cx="2266950"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Thanksgiving</a:t>
            </a:r>
            <a:endParaRPr lang="ru-RU" sz="2800" dirty="0"/>
          </a:p>
        </p:txBody>
      </p:sp>
      <p:sp>
        <p:nvSpPr>
          <p:cNvPr id="6" name="Прямоугольник: скругленные углы 5">
            <a:extLst>
              <a:ext uri="{FF2B5EF4-FFF2-40B4-BE49-F238E27FC236}">
                <a16:creationId xmlns:a16="http://schemas.microsoft.com/office/drawing/2014/main" id="{AAE09BFA-CC4A-4E24-9E3D-A3174EA9DC1D}"/>
              </a:ext>
            </a:extLst>
          </p:cNvPr>
          <p:cNvSpPr/>
          <p:nvPr/>
        </p:nvSpPr>
        <p:spPr>
          <a:xfrm>
            <a:off x="3495675" y="2059017"/>
            <a:ext cx="3333751"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the USA and Canada</a:t>
            </a:r>
            <a:endParaRPr lang="ru-RU" sz="2800" dirty="0"/>
          </a:p>
        </p:txBody>
      </p:sp>
      <p:sp>
        <p:nvSpPr>
          <p:cNvPr id="7" name="Прямоугольник: скругленные углы 6">
            <a:extLst>
              <a:ext uri="{FF2B5EF4-FFF2-40B4-BE49-F238E27FC236}">
                <a16:creationId xmlns:a16="http://schemas.microsoft.com/office/drawing/2014/main" id="{004A2F39-8EC8-4D41-B452-4AA24B62E6AC}"/>
              </a:ext>
            </a:extLst>
          </p:cNvPr>
          <p:cNvSpPr/>
          <p:nvPr/>
        </p:nvSpPr>
        <p:spPr>
          <a:xfrm>
            <a:off x="7267575" y="2059016"/>
            <a:ext cx="3562349"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October or November</a:t>
            </a:r>
            <a:endParaRPr lang="ru-RU" sz="2800" dirty="0"/>
          </a:p>
        </p:txBody>
      </p:sp>
      <p:sp>
        <p:nvSpPr>
          <p:cNvPr id="9" name="Прямоугольник: скругленные углы 8">
            <a:extLst>
              <a:ext uri="{FF2B5EF4-FFF2-40B4-BE49-F238E27FC236}">
                <a16:creationId xmlns:a16="http://schemas.microsoft.com/office/drawing/2014/main" id="{C35DA718-4CBF-4317-AE8A-1AD889AB8E34}"/>
              </a:ext>
            </a:extLst>
          </p:cNvPr>
          <p:cNvSpPr/>
          <p:nvPr/>
        </p:nvSpPr>
        <p:spPr>
          <a:xfrm>
            <a:off x="3319653" y="2664903"/>
            <a:ext cx="2447925"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watch parades</a:t>
            </a:r>
            <a:endParaRPr lang="ru-RU" sz="2800" dirty="0"/>
          </a:p>
        </p:txBody>
      </p:sp>
      <p:sp>
        <p:nvSpPr>
          <p:cNvPr id="10" name="Прямоугольник: скругленные углы 9">
            <a:extLst>
              <a:ext uri="{FF2B5EF4-FFF2-40B4-BE49-F238E27FC236}">
                <a16:creationId xmlns:a16="http://schemas.microsoft.com/office/drawing/2014/main" id="{99732E6D-901C-4224-A69E-8B95873E7AB4}"/>
              </a:ext>
            </a:extLst>
          </p:cNvPr>
          <p:cNvSpPr/>
          <p:nvPr/>
        </p:nvSpPr>
        <p:spPr>
          <a:xfrm>
            <a:off x="6424423" y="2664903"/>
            <a:ext cx="3219450"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have family dinners</a:t>
            </a:r>
            <a:endParaRPr lang="ru-RU" sz="2800" dirty="0"/>
          </a:p>
        </p:txBody>
      </p:sp>
      <p:sp>
        <p:nvSpPr>
          <p:cNvPr id="12" name="Прямоугольник: скругленные углы 11">
            <a:extLst>
              <a:ext uri="{FF2B5EF4-FFF2-40B4-BE49-F238E27FC236}">
                <a16:creationId xmlns:a16="http://schemas.microsoft.com/office/drawing/2014/main" id="{F2E3D622-A524-41A0-857F-4947B0F009D5}"/>
              </a:ext>
            </a:extLst>
          </p:cNvPr>
          <p:cNvSpPr/>
          <p:nvPr/>
        </p:nvSpPr>
        <p:spPr>
          <a:xfrm>
            <a:off x="1024127" y="3556063"/>
            <a:ext cx="1204723"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Turkey</a:t>
            </a:r>
            <a:endParaRPr lang="ru-RU" sz="2800" dirty="0"/>
          </a:p>
        </p:txBody>
      </p:sp>
      <p:sp>
        <p:nvSpPr>
          <p:cNvPr id="14" name="Прямоугольник: скругленные углы 13">
            <a:extLst>
              <a:ext uri="{FF2B5EF4-FFF2-40B4-BE49-F238E27FC236}">
                <a16:creationId xmlns:a16="http://schemas.microsoft.com/office/drawing/2014/main" id="{EF432EC9-3D49-4A13-9BD4-010A71F1DCE5}"/>
              </a:ext>
            </a:extLst>
          </p:cNvPr>
          <p:cNvSpPr/>
          <p:nvPr/>
        </p:nvSpPr>
        <p:spPr>
          <a:xfrm>
            <a:off x="2440686" y="3545968"/>
            <a:ext cx="2367151"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sweet potatoes</a:t>
            </a:r>
            <a:endParaRPr lang="ru-RU" sz="2800" dirty="0"/>
          </a:p>
        </p:txBody>
      </p:sp>
      <p:sp>
        <p:nvSpPr>
          <p:cNvPr id="15" name="Прямоугольник: скругленные углы 14">
            <a:extLst>
              <a:ext uri="{FF2B5EF4-FFF2-40B4-BE49-F238E27FC236}">
                <a16:creationId xmlns:a16="http://schemas.microsoft.com/office/drawing/2014/main" id="{BAD5BD3F-0ED3-49B8-BD60-CB3CBF8F3976}"/>
              </a:ext>
            </a:extLst>
          </p:cNvPr>
          <p:cNvSpPr/>
          <p:nvPr/>
        </p:nvSpPr>
        <p:spPr>
          <a:xfrm>
            <a:off x="4941188" y="3545967"/>
            <a:ext cx="2562225"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cranberry sauce</a:t>
            </a:r>
            <a:endParaRPr lang="ru-RU" sz="2800" dirty="0"/>
          </a:p>
        </p:txBody>
      </p:sp>
      <p:sp>
        <p:nvSpPr>
          <p:cNvPr id="16" name="Прямоугольник: скругленные углы 15">
            <a:extLst>
              <a:ext uri="{FF2B5EF4-FFF2-40B4-BE49-F238E27FC236}">
                <a16:creationId xmlns:a16="http://schemas.microsoft.com/office/drawing/2014/main" id="{7D7CD618-581D-482F-9E0B-FC3AA71DAF4F}"/>
              </a:ext>
            </a:extLst>
          </p:cNvPr>
          <p:cNvSpPr/>
          <p:nvPr/>
        </p:nvSpPr>
        <p:spPr>
          <a:xfrm>
            <a:off x="8153401" y="3545966"/>
            <a:ext cx="1990724" cy="41909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pumpkin pie</a:t>
            </a:r>
            <a:endParaRPr lang="ru-RU" sz="2800" dirty="0"/>
          </a:p>
        </p:txBody>
      </p:sp>
    </p:spTree>
    <p:extLst>
      <p:ext uri="{BB962C8B-B14F-4D97-AF65-F5344CB8AC3E}">
        <p14:creationId xmlns:p14="http://schemas.microsoft.com/office/powerpoint/2010/main" val="3507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2"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585216"/>
            <a:ext cx="9720072" cy="529209"/>
          </a:xfrm>
        </p:spPr>
        <p:txBody>
          <a:bodyPr>
            <a:normAutofit fontScale="90000"/>
          </a:bodyPr>
          <a:lstStyle/>
          <a:p>
            <a:r>
              <a:rPr lang="en-US" b="1" dirty="0">
                <a:solidFill>
                  <a:srgbClr val="002060"/>
                </a:solidFill>
              </a:rPr>
              <a:t>Speaking about the festival</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7" y="1543051"/>
            <a:ext cx="10396348" cy="4977384"/>
          </a:xfrm>
        </p:spPr>
        <p:txBody>
          <a:bodyPr>
            <a:normAutofit/>
          </a:bodyPr>
          <a:lstStyle/>
          <a:p>
            <a:r>
              <a:rPr lang="en-US" sz="2800" dirty="0"/>
              <a:t>I want to tell you about ……………….. .</a:t>
            </a:r>
          </a:p>
          <a:p>
            <a:r>
              <a:rPr lang="en-US" sz="2800" dirty="0"/>
              <a:t>It takes place in ……………………….. in ………………………… .</a:t>
            </a:r>
          </a:p>
          <a:p>
            <a:r>
              <a:rPr lang="en-US" sz="2800" dirty="0"/>
              <a:t>People usually …………………and ……………………… during the festival.</a:t>
            </a:r>
          </a:p>
          <a:p>
            <a:r>
              <a:rPr lang="en-US" sz="2800" dirty="0"/>
              <a:t>………, ……………........, ………………… and ……………. are traditional food for this holiday.</a:t>
            </a:r>
          </a:p>
          <a:p>
            <a:r>
              <a:rPr lang="en-US" sz="2800" dirty="0"/>
              <a:t>That’s all about this festival.</a:t>
            </a:r>
          </a:p>
        </p:txBody>
      </p:sp>
    </p:spTree>
    <p:extLst>
      <p:ext uri="{BB962C8B-B14F-4D97-AF65-F5344CB8AC3E}">
        <p14:creationId xmlns:p14="http://schemas.microsoft.com/office/powerpoint/2010/main" val="3150873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Tell about the festival</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8" y="1295400"/>
            <a:ext cx="9720073" cy="1952625"/>
          </a:xfrm>
        </p:spPr>
        <p:txBody>
          <a:bodyPr/>
          <a:lstStyle/>
          <a:p>
            <a:pPr algn="ctr"/>
            <a:r>
              <a:rPr lang="en-US" b="1" dirty="0">
                <a:solidFill>
                  <a:srgbClr val="0070C0"/>
                </a:solidFill>
              </a:rPr>
              <a:t>Cucumber Day</a:t>
            </a:r>
            <a:endParaRPr lang="ru-RU" b="1" dirty="0">
              <a:solidFill>
                <a:srgbClr val="0070C0"/>
              </a:solidFill>
            </a:endParaRPr>
          </a:p>
          <a:p>
            <a:pPr algn="just"/>
            <a:r>
              <a:rPr lang="en-US" dirty="0"/>
              <a:t>Cucumber Day takes place in </a:t>
            </a:r>
            <a:r>
              <a:rPr lang="en-US" dirty="0" err="1"/>
              <a:t>Suzdal</a:t>
            </a:r>
            <a:r>
              <a:rPr lang="ru-RU" dirty="0"/>
              <a:t> </a:t>
            </a:r>
            <a:r>
              <a:rPr lang="en-US" dirty="0"/>
              <a:t>in July. An important part of this festival is a street parade. On Cucumber Day people can try original cucumber soup, rolls and jam. Children can take part in puppet shows and workshops on vegetable carving, play folk games and sing cucumber ditties.</a:t>
            </a:r>
            <a:endParaRPr lang="ru-RU" dirty="0"/>
          </a:p>
        </p:txBody>
      </p:sp>
      <p:pic>
        <p:nvPicPr>
          <p:cNvPr id="5" name="Рисунок 4">
            <a:extLst>
              <a:ext uri="{FF2B5EF4-FFF2-40B4-BE49-F238E27FC236}">
                <a16:creationId xmlns:a16="http://schemas.microsoft.com/office/drawing/2014/main" id="{07EEA35C-A649-495F-AADB-7196D59B89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878" y="3510534"/>
            <a:ext cx="4386263" cy="2924175"/>
          </a:xfrm>
          <a:prstGeom prst="rect">
            <a:avLst/>
          </a:prstGeom>
        </p:spPr>
      </p:pic>
      <p:pic>
        <p:nvPicPr>
          <p:cNvPr id="6" name="Рисунок 5">
            <a:extLst>
              <a:ext uri="{FF2B5EF4-FFF2-40B4-BE49-F238E27FC236}">
                <a16:creationId xmlns:a16="http://schemas.microsoft.com/office/drawing/2014/main" id="{53E4CE27-AF5A-4412-8C98-34697B915E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723" t="4432" r="5785" b="21964"/>
          <a:stretch/>
        </p:blipFill>
        <p:spPr>
          <a:xfrm>
            <a:off x="5572124" y="3510533"/>
            <a:ext cx="6179389" cy="2924175"/>
          </a:xfrm>
          <a:prstGeom prst="rect">
            <a:avLst/>
          </a:prstGeom>
          <a:ln>
            <a:solidFill>
              <a:schemeClr val="accent3">
                <a:shade val="50000"/>
              </a:schemeClr>
            </a:solidFill>
          </a:ln>
        </p:spPr>
      </p:pic>
    </p:spTree>
    <p:extLst>
      <p:ext uri="{BB962C8B-B14F-4D97-AF65-F5344CB8AC3E}">
        <p14:creationId xmlns:p14="http://schemas.microsoft.com/office/powerpoint/2010/main" val="2066250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Do the task</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8" y="1295400"/>
            <a:ext cx="9720073" cy="3133725"/>
          </a:xfrm>
        </p:spPr>
        <p:txBody>
          <a:bodyPr>
            <a:normAutofit/>
          </a:bodyPr>
          <a:lstStyle/>
          <a:p>
            <a:pPr algn="just"/>
            <a:r>
              <a:rPr lang="en-US" dirty="0">
                <a:solidFill>
                  <a:srgbClr val="0070C0"/>
                </a:solidFill>
              </a:rPr>
              <a:t>Put the sentences into the right order</a:t>
            </a:r>
          </a:p>
          <a:p>
            <a:pPr algn="just"/>
            <a:r>
              <a:rPr lang="en-US" dirty="0"/>
              <a:t>1. Children can take part in puppet shows and workshops on vegetable carving, play folk games and sing cucumber ditties.</a:t>
            </a:r>
            <a:endParaRPr lang="ru-RU" dirty="0"/>
          </a:p>
          <a:p>
            <a:pPr algn="just"/>
            <a:r>
              <a:rPr lang="en-US" dirty="0"/>
              <a:t>2. Cucumber Day takes place in </a:t>
            </a:r>
            <a:r>
              <a:rPr lang="en-US" dirty="0" err="1"/>
              <a:t>Suzdal</a:t>
            </a:r>
            <a:r>
              <a:rPr lang="ru-RU" dirty="0"/>
              <a:t> </a:t>
            </a:r>
            <a:r>
              <a:rPr lang="en-US" dirty="0"/>
              <a:t>in July. </a:t>
            </a:r>
          </a:p>
          <a:p>
            <a:pPr algn="just"/>
            <a:r>
              <a:rPr lang="en-US" dirty="0"/>
              <a:t>3. An important part of this festival is a street parade. </a:t>
            </a:r>
          </a:p>
          <a:p>
            <a:pPr algn="just"/>
            <a:r>
              <a:rPr lang="en-US" dirty="0"/>
              <a:t>4. On Cucumber Day people can try original cucumber soup, rolls and jam. </a:t>
            </a:r>
          </a:p>
        </p:txBody>
      </p:sp>
      <p:sp>
        <p:nvSpPr>
          <p:cNvPr id="7" name="Прямоугольник 6">
            <a:extLst>
              <a:ext uri="{FF2B5EF4-FFF2-40B4-BE49-F238E27FC236}">
                <a16:creationId xmlns:a16="http://schemas.microsoft.com/office/drawing/2014/main" id="{419C31F7-00F6-4F0F-BE38-737612447F01}"/>
              </a:ext>
            </a:extLst>
          </p:cNvPr>
          <p:cNvSpPr/>
          <p:nvPr/>
        </p:nvSpPr>
        <p:spPr>
          <a:xfrm>
            <a:off x="1024128" y="4229070"/>
            <a:ext cx="1972399" cy="400110"/>
          </a:xfrm>
          <a:prstGeom prst="rect">
            <a:avLst/>
          </a:prstGeom>
        </p:spPr>
        <p:txBody>
          <a:bodyPr wrap="none">
            <a:spAutoFit/>
          </a:bodyPr>
          <a:lstStyle/>
          <a:p>
            <a:pPr algn="just"/>
            <a:r>
              <a:rPr lang="en-US" sz="2000" dirty="0">
                <a:solidFill>
                  <a:srgbClr val="0070C0"/>
                </a:solidFill>
              </a:rPr>
              <a:t>Answers: 2 3 4 1 </a:t>
            </a:r>
          </a:p>
        </p:txBody>
      </p:sp>
    </p:spTree>
    <p:extLst>
      <p:ext uri="{BB962C8B-B14F-4D97-AF65-F5344CB8AC3E}">
        <p14:creationId xmlns:p14="http://schemas.microsoft.com/office/powerpoint/2010/main" val="343818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Do the task</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8" y="1295400"/>
            <a:ext cx="9720073" cy="3305175"/>
          </a:xfrm>
        </p:spPr>
        <p:txBody>
          <a:bodyPr>
            <a:normAutofit/>
          </a:bodyPr>
          <a:lstStyle/>
          <a:p>
            <a:pPr algn="just"/>
            <a:r>
              <a:rPr lang="en-US" dirty="0">
                <a:solidFill>
                  <a:srgbClr val="0070C0"/>
                </a:solidFill>
              </a:rPr>
              <a:t>Listen to the text and</a:t>
            </a:r>
            <a:r>
              <a:rPr lang="ru-RU" dirty="0">
                <a:solidFill>
                  <a:srgbClr val="0070C0"/>
                </a:solidFill>
              </a:rPr>
              <a:t> </a:t>
            </a:r>
            <a:r>
              <a:rPr lang="en-US" dirty="0">
                <a:solidFill>
                  <a:srgbClr val="0070C0"/>
                </a:solidFill>
              </a:rPr>
              <a:t>choose the items:</a:t>
            </a:r>
          </a:p>
          <a:p>
            <a:pPr algn="just"/>
            <a:r>
              <a:rPr lang="en-US" dirty="0"/>
              <a:t>Astrakhan watermelon festival offers</a:t>
            </a:r>
          </a:p>
          <a:p>
            <a:pPr algn="just"/>
            <a:r>
              <a:rPr lang="en-US" dirty="0"/>
              <a:t>   different competitions</a:t>
            </a:r>
          </a:p>
          <a:p>
            <a:pPr algn="just"/>
            <a:r>
              <a:rPr lang="en-US" dirty="0"/>
              <a:t>   to eat watermelons</a:t>
            </a:r>
          </a:p>
          <a:p>
            <a:pPr algn="just"/>
            <a:r>
              <a:rPr lang="en-US" dirty="0"/>
              <a:t>   watermelon salad</a:t>
            </a:r>
          </a:p>
          <a:p>
            <a:pPr algn="just"/>
            <a:r>
              <a:rPr lang="en-US" dirty="0"/>
              <a:t>   to make watermelon sauce</a:t>
            </a:r>
          </a:p>
        </p:txBody>
      </p:sp>
      <p:sp>
        <p:nvSpPr>
          <p:cNvPr id="4" name="Прямоугольник 3">
            <a:extLst>
              <a:ext uri="{FF2B5EF4-FFF2-40B4-BE49-F238E27FC236}">
                <a16:creationId xmlns:a16="http://schemas.microsoft.com/office/drawing/2014/main" id="{076774C2-7AF4-4E8C-9E20-B7C4CE4577E6}"/>
              </a:ext>
            </a:extLst>
          </p:cNvPr>
          <p:cNvSpPr/>
          <p:nvPr/>
        </p:nvSpPr>
        <p:spPr>
          <a:xfrm>
            <a:off x="1095375" y="2343150"/>
            <a:ext cx="209550" cy="219075"/>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8D2452DE-3CC6-4BF2-8241-C52CB2661799}"/>
              </a:ext>
            </a:extLst>
          </p:cNvPr>
          <p:cNvSpPr/>
          <p:nvPr/>
        </p:nvSpPr>
        <p:spPr>
          <a:xfrm>
            <a:off x="1095375" y="2831306"/>
            <a:ext cx="209550" cy="219075"/>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431018D9-680D-42FA-AB1C-35B60DB9C09F}"/>
              </a:ext>
            </a:extLst>
          </p:cNvPr>
          <p:cNvSpPr/>
          <p:nvPr/>
        </p:nvSpPr>
        <p:spPr>
          <a:xfrm>
            <a:off x="1095375" y="3319462"/>
            <a:ext cx="209550" cy="219075"/>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7618636E-6490-4171-9781-C1C6001F8CF5}"/>
              </a:ext>
            </a:extLst>
          </p:cNvPr>
          <p:cNvSpPr/>
          <p:nvPr/>
        </p:nvSpPr>
        <p:spPr>
          <a:xfrm>
            <a:off x="1095375" y="3807618"/>
            <a:ext cx="209550" cy="219075"/>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C677DB19-1963-4F46-A95E-8C87685BC2DF}"/>
              </a:ext>
            </a:extLst>
          </p:cNvPr>
          <p:cNvSpPr/>
          <p:nvPr/>
        </p:nvSpPr>
        <p:spPr>
          <a:xfrm>
            <a:off x="1447799" y="4415909"/>
            <a:ext cx="5492979" cy="369332"/>
          </a:xfrm>
          <a:prstGeom prst="rect">
            <a:avLst/>
          </a:prstGeom>
        </p:spPr>
        <p:txBody>
          <a:bodyPr wrap="none">
            <a:spAutoFit/>
          </a:bodyPr>
          <a:lstStyle/>
          <a:p>
            <a:r>
              <a:rPr lang="en-US" dirty="0">
                <a:solidFill>
                  <a:srgbClr val="92D050"/>
                </a:solidFill>
                <a:hlinkClick r:id="rId2"/>
              </a:rPr>
              <a:t>https://resh.edu.ru/subject/lesson/7510/train/292177/</a:t>
            </a:r>
            <a:r>
              <a:rPr lang="en-US" dirty="0">
                <a:solidFill>
                  <a:srgbClr val="92D050"/>
                </a:solidFill>
              </a:rPr>
              <a:t> </a:t>
            </a:r>
            <a:endParaRPr lang="ru-RU" dirty="0">
              <a:solidFill>
                <a:srgbClr val="92D050"/>
              </a:solidFill>
            </a:endParaRPr>
          </a:p>
        </p:txBody>
      </p:sp>
    </p:spTree>
    <p:extLst>
      <p:ext uri="{BB962C8B-B14F-4D97-AF65-F5344CB8AC3E}">
        <p14:creationId xmlns:p14="http://schemas.microsoft.com/office/powerpoint/2010/main" val="369060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Tell about the festival</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8" y="1295400"/>
            <a:ext cx="9720073" cy="1952625"/>
          </a:xfrm>
        </p:spPr>
        <p:txBody>
          <a:bodyPr>
            <a:normAutofit lnSpcReduction="10000"/>
          </a:bodyPr>
          <a:lstStyle/>
          <a:p>
            <a:pPr algn="ctr"/>
            <a:r>
              <a:rPr lang="en-US" b="1" dirty="0">
                <a:solidFill>
                  <a:srgbClr val="0070C0"/>
                </a:solidFill>
              </a:rPr>
              <a:t>Astrakhan Watermelon Festival</a:t>
            </a:r>
            <a:endParaRPr lang="ru-RU" b="1" dirty="0">
              <a:solidFill>
                <a:srgbClr val="0070C0"/>
              </a:solidFill>
            </a:endParaRPr>
          </a:p>
          <a:p>
            <a:pPr algn="just"/>
            <a:r>
              <a:rPr lang="en-US" dirty="0"/>
              <a:t>The Astrakhan Watermelon Festival</a:t>
            </a:r>
            <a:r>
              <a:rPr lang="ru-RU" dirty="0"/>
              <a:t> </a:t>
            </a:r>
            <a:r>
              <a:rPr lang="en-US" dirty="0"/>
              <a:t>is a </a:t>
            </a:r>
            <a:r>
              <a:rPr lang="en-US" dirty="0" err="1"/>
              <a:t>colourful</a:t>
            </a:r>
            <a:r>
              <a:rPr lang="en-US" dirty="0"/>
              <a:t> celebration that takes place in August or September. People dress up and take part in a watermelon costumes competition. Children enjoy watermelon speed-eating. People usually have a big glass of watermelon juice for breakfast, make some watermelon salad with cheese for lunch and for dinner they make a watermelon sauce with fish.</a:t>
            </a:r>
            <a:endParaRPr lang="ru-RU" dirty="0"/>
          </a:p>
        </p:txBody>
      </p:sp>
      <p:pic>
        <p:nvPicPr>
          <p:cNvPr id="6" name="Рисунок 5">
            <a:extLst>
              <a:ext uri="{FF2B5EF4-FFF2-40B4-BE49-F238E27FC236}">
                <a16:creationId xmlns:a16="http://schemas.microsoft.com/office/drawing/2014/main" id="{53E4CE27-AF5A-4412-8C98-34697B915E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723" t="4432" r="5785" b="21964"/>
          <a:stretch/>
        </p:blipFill>
        <p:spPr>
          <a:xfrm>
            <a:off x="5572124" y="3510533"/>
            <a:ext cx="6179389" cy="2924175"/>
          </a:xfrm>
          <a:prstGeom prst="rect">
            <a:avLst/>
          </a:prstGeom>
          <a:ln>
            <a:solidFill>
              <a:schemeClr val="accent3">
                <a:shade val="50000"/>
              </a:schemeClr>
            </a:solidFill>
          </a:ln>
        </p:spPr>
      </p:pic>
      <p:pic>
        <p:nvPicPr>
          <p:cNvPr id="7" name="Рисунок 6">
            <a:extLst>
              <a:ext uri="{FF2B5EF4-FFF2-40B4-BE49-F238E27FC236}">
                <a16:creationId xmlns:a16="http://schemas.microsoft.com/office/drawing/2014/main" id="{78D5EBA0-79FD-4D1D-81F8-310352B50A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4128" y="3398614"/>
            <a:ext cx="4048125" cy="3036094"/>
          </a:xfrm>
          <a:prstGeom prst="rect">
            <a:avLst/>
          </a:prstGeom>
        </p:spPr>
      </p:pic>
    </p:spTree>
    <p:extLst>
      <p:ext uri="{BB962C8B-B14F-4D97-AF65-F5344CB8AC3E}">
        <p14:creationId xmlns:p14="http://schemas.microsoft.com/office/powerpoint/2010/main" val="1570263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Tell about the festival</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8" y="1295400"/>
            <a:ext cx="9720073" cy="1952625"/>
          </a:xfrm>
        </p:spPr>
        <p:txBody>
          <a:bodyPr>
            <a:normAutofit lnSpcReduction="10000"/>
          </a:bodyPr>
          <a:lstStyle/>
          <a:p>
            <a:pPr algn="ctr"/>
            <a:r>
              <a:rPr lang="en-US" b="1" dirty="0">
                <a:solidFill>
                  <a:srgbClr val="0070C0"/>
                </a:solidFill>
              </a:rPr>
              <a:t>Tomato Festival</a:t>
            </a:r>
            <a:endParaRPr lang="ru-RU" b="1" dirty="0">
              <a:solidFill>
                <a:srgbClr val="0070C0"/>
              </a:solidFill>
            </a:endParaRPr>
          </a:p>
          <a:p>
            <a:pPr algn="just"/>
            <a:r>
              <a:rPr lang="en-US" dirty="0"/>
              <a:t>Tomato festival takes place in Syzran in the middle of August. People dress up in tomato costumes and take part in a street parade. You can visit Tomato town in the local park, walk along Tomato Street and try varieties tomato dishes and on the Tomato Square you can watch a big concert. Don’t forget to buy some fresh vegetables at the local market.</a:t>
            </a:r>
            <a:endParaRPr lang="ru-RU" dirty="0"/>
          </a:p>
        </p:txBody>
      </p:sp>
      <p:pic>
        <p:nvPicPr>
          <p:cNvPr id="6" name="Рисунок 5">
            <a:extLst>
              <a:ext uri="{FF2B5EF4-FFF2-40B4-BE49-F238E27FC236}">
                <a16:creationId xmlns:a16="http://schemas.microsoft.com/office/drawing/2014/main" id="{53E4CE27-AF5A-4412-8C98-34697B915E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723" t="4432" r="5785" b="21964"/>
          <a:stretch/>
        </p:blipFill>
        <p:spPr>
          <a:xfrm>
            <a:off x="5572124" y="3510533"/>
            <a:ext cx="6179389" cy="2924175"/>
          </a:xfrm>
          <a:prstGeom prst="rect">
            <a:avLst/>
          </a:prstGeom>
          <a:ln>
            <a:solidFill>
              <a:schemeClr val="accent3">
                <a:shade val="50000"/>
              </a:schemeClr>
            </a:solidFill>
          </a:ln>
        </p:spPr>
      </p:pic>
      <p:pic>
        <p:nvPicPr>
          <p:cNvPr id="7" name="Рисунок 6">
            <a:extLst>
              <a:ext uri="{FF2B5EF4-FFF2-40B4-BE49-F238E27FC236}">
                <a16:creationId xmlns:a16="http://schemas.microsoft.com/office/drawing/2014/main" id="{3A4EE1E4-1CEF-44BA-B78C-81E78CC7B7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399" y="3333335"/>
            <a:ext cx="4731499" cy="3154333"/>
          </a:xfrm>
          <a:prstGeom prst="rect">
            <a:avLst/>
          </a:prstGeom>
        </p:spPr>
      </p:pic>
    </p:spTree>
    <p:extLst>
      <p:ext uri="{BB962C8B-B14F-4D97-AF65-F5344CB8AC3E}">
        <p14:creationId xmlns:p14="http://schemas.microsoft.com/office/powerpoint/2010/main" val="781703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585216"/>
            <a:ext cx="9720072" cy="529209"/>
          </a:xfrm>
        </p:spPr>
        <p:txBody>
          <a:bodyPr>
            <a:normAutofit fontScale="90000"/>
          </a:bodyPr>
          <a:lstStyle/>
          <a:p>
            <a:r>
              <a:rPr lang="en-US" b="1" dirty="0">
                <a:solidFill>
                  <a:srgbClr val="002060"/>
                </a:solidFill>
              </a:rPr>
              <a:t>Repeat the sounds</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909827" y="1704975"/>
            <a:ext cx="9720073" cy="4977384"/>
          </a:xfrm>
        </p:spPr>
        <p:txBody>
          <a:bodyPr>
            <a:normAutofit/>
          </a:bodyPr>
          <a:lstStyle/>
          <a:p>
            <a:r>
              <a:rPr lang="en-US" sz="3200" dirty="0"/>
              <a:t>[</a:t>
            </a:r>
            <a:r>
              <a:rPr lang="en-US" sz="3200" dirty="0" err="1"/>
              <a:t>ei</a:t>
            </a:r>
            <a:r>
              <a:rPr lang="en-US" sz="3200" dirty="0"/>
              <a:t>] – t</a:t>
            </a:r>
            <a:r>
              <a:rPr lang="en-US" sz="3200" dirty="0">
                <a:solidFill>
                  <a:srgbClr val="0070C0"/>
                </a:solidFill>
              </a:rPr>
              <a:t>a</a:t>
            </a:r>
            <a:r>
              <a:rPr lang="en-US" sz="3200" dirty="0"/>
              <a:t>ke, pl</a:t>
            </a:r>
            <a:r>
              <a:rPr lang="en-US" sz="3200" dirty="0">
                <a:solidFill>
                  <a:srgbClr val="0070C0"/>
                </a:solidFill>
              </a:rPr>
              <a:t>a</a:t>
            </a:r>
            <a:r>
              <a:rPr lang="en-US" sz="3200" dirty="0"/>
              <a:t>ce, par</a:t>
            </a:r>
            <a:r>
              <a:rPr lang="en-US" sz="3200" dirty="0">
                <a:solidFill>
                  <a:srgbClr val="0070C0"/>
                </a:solidFill>
              </a:rPr>
              <a:t>a</a:t>
            </a:r>
            <a:r>
              <a:rPr lang="en-US" sz="3200" dirty="0"/>
              <a:t>de, celebr</a:t>
            </a:r>
            <a:r>
              <a:rPr lang="en-US" sz="3200" dirty="0">
                <a:solidFill>
                  <a:srgbClr val="0070C0"/>
                </a:solidFill>
              </a:rPr>
              <a:t>a</a:t>
            </a:r>
            <a:r>
              <a:rPr lang="en-US" sz="3200" dirty="0"/>
              <a:t>te</a:t>
            </a:r>
          </a:p>
          <a:p>
            <a:r>
              <a:rPr lang="en-US" sz="3200" dirty="0"/>
              <a:t>[o:] – </a:t>
            </a:r>
            <a:r>
              <a:rPr lang="en-US" sz="3200" dirty="0">
                <a:solidFill>
                  <a:srgbClr val="0070C0"/>
                </a:solidFill>
              </a:rPr>
              <a:t>au</a:t>
            </a:r>
            <a:r>
              <a:rPr lang="en-US" sz="3200" dirty="0"/>
              <a:t>tumn, </a:t>
            </a:r>
            <a:r>
              <a:rPr lang="en-US" sz="3200" dirty="0">
                <a:solidFill>
                  <a:srgbClr val="0070C0"/>
                </a:solidFill>
              </a:rPr>
              <a:t>Au</a:t>
            </a:r>
            <a:r>
              <a:rPr lang="en-US" sz="3200" dirty="0"/>
              <a:t>gust, s</a:t>
            </a:r>
            <a:r>
              <a:rPr lang="en-US" sz="3200" dirty="0">
                <a:solidFill>
                  <a:srgbClr val="0070C0"/>
                </a:solidFill>
              </a:rPr>
              <a:t>au</a:t>
            </a:r>
            <a:r>
              <a:rPr lang="en-US" sz="3200" dirty="0"/>
              <a:t>ce</a:t>
            </a:r>
          </a:p>
          <a:p>
            <a:r>
              <a:rPr lang="en-US" sz="3200" dirty="0"/>
              <a:t>[a:] – h</a:t>
            </a:r>
            <a:r>
              <a:rPr lang="en-US" sz="3200" dirty="0">
                <a:solidFill>
                  <a:srgbClr val="0070C0"/>
                </a:solidFill>
              </a:rPr>
              <a:t>ar</a:t>
            </a:r>
            <a:r>
              <a:rPr lang="en-US" sz="3200" dirty="0"/>
              <a:t>vest, p</a:t>
            </a:r>
            <a:r>
              <a:rPr lang="en-US" sz="3200" dirty="0">
                <a:solidFill>
                  <a:srgbClr val="0070C0"/>
                </a:solidFill>
              </a:rPr>
              <a:t>ar</a:t>
            </a:r>
            <a:r>
              <a:rPr lang="en-US" sz="3200" dirty="0"/>
              <a:t>t, c</a:t>
            </a:r>
            <a:r>
              <a:rPr lang="en-US" sz="3200" dirty="0">
                <a:solidFill>
                  <a:srgbClr val="0070C0"/>
                </a:solidFill>
              </a:rPr>
              <a:t>ar</a:t>
            </a:r>
            <a:r>
              <a:rPr lang="en-US" sz="3200" dirty="0"/>
              <a:t>ving</a:t>
            </a:r>
          </a:p>
          <a:p>
            <a:r>
              <a:rPr lang="en-US" sz="3200" dirty="0"/>
              <a:t>[ai] – r</a:t>
            </a:r>
            <a:r>
              <a:rPr lang="en-US" sz="3200" dirty="0">
                <a:solidFill>
                  <a:srgbClr val="0070C0"/>
                </a:solidFill>
              </a:rPr>
              <a:t>i</a:t>
            </a:r>
            <a:r>
              <a:rPr lang="en-US" sz="3200" dirty="0"/>
              <a:t>ce, l</a:t>
            </a:r>
            <a:r>
              <a:rPr lang="en-US" sz="3200" dirty="0">
                <a:solidFill>
                  <a:srgbClr val="0070C0"/>
                </a:solidFill>
              </a:rPr>
              <a:t>igh</a:t>
            </a:r>
            <a:r>
              <a:rPr lang="en-US" sz="3200" dirty="0"/>
              <a:t>t, p</a:t>
            </a:r>
            <a:r>
              <a:rPr lang="en-US" sz="3200" dirty="0">
                <a:solidFill>
                  <a:srgbClr val="0070C0"/>
                </a:solidFill>
              </a:rPr>
              <a:t>i</a:t>
            </a:r>
            <a:r>
              <a:rPr lang="en-US" sz="3200" dirty="0"/>
              <a:t>e, Jul</a:t>
            </a:r>
            <a:r>
              <a:rPr lang="en-US" sz="3200" dirty="0">
                <a:solidFill>
                  <a:srgbClr val="0070C0"/>
                </a:solidFill>
              </a:rPr>
              <a:t>y</a:t>
            </a:r>
          </a:p>
          <a:p>
            <a:r>
              <a:rPr lang="en-US" sz="3200" dirty="0"/>
              <a:t>[</a:t>
            </a:r>
            <a:r>
              <a:rPr lang="ru-RU" sz="3200" dirty="0"/>
              <a:t>ᴧ</a:t>
            </a:r>
            <a:r>
              <a:rPr lang="en-US" sz="3200" dirty="0"/>
              <a:t>]</a:t>
            </a:r>
            <a:r>
              <a:rPr lang="ru-RU" sz="3200" dirty="0"/>
              <a:t> </a:t>
            </a:r>
            <a:r>
              <a:rPr lang="en-US" sz="3200" dirty="0"/>
              <a:t>– p</a:t>
            </a:r>
            <a:r>
              <a:rPr lang="en-US" sz="3200" dirty="0">
                <a:solidFill>
                  <a:srgbClr val="0070C0"/>
                </a:solidFill>
              </a:rPr>
              <a:t>u</a:t>
            </a:r>
            <a:r>
              <a:rPr lang="en-US" sz="3200" dirty="0"/>
              <a:t>ppet, p</a:t>
            </a:r>
            <a:r>
              <a:rPr lang="en-US" sz="3200" dirty="0">
                <a:solidFill>
                  <a:srgbClr val="0070C0"/>
                </a:solidFill>
              </a:rPr>
              <a:t>u</a:t>
            </a:r>
            <a:r>
              <a:rPr lang="en-US" sz="3200" dirty="0"/>
              <a:t>mpkin</a:t>
            </a:r>
            <a:endParaRPr lang="ru-RU" sz="3200" dirty="0"/>
          </a:p>
        </p:txBody>
      </p:sp>
    </p:spTree>
    <p:extLst>
      <p:ext uri="{BB962C8B-B14F-4D97-AF65-F5344CB8AC3E}">
        <p14:creationId xmlns:p14="http://schemas.microsoft.com/office/powerpoint/2010/main" val="1324979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Do the task</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8" y="1295400"/>
            <a:ext cx="9720073" cy="2895600"/>
          </a:xfrm>
        </p:spPr>
        <p:txBody>
          <a:bodyPr>
            <a:normAutofit/>
          </a:bodyPr>
          <a:lstStyle/>
          <a:p>
            <a:pPr algn="just"/>
            <a:r>
              <a:rPr lang="en-US" dirty="0">
                <a:solidFill>
                  <a:srgbClr val="0070C0"/>
                </a:solidFill>
              </a:rPr>
              <a:t>Make the sentences T (True) or F (False)</a:t>
            </a:r>
          </a:p>
          <a:p>
            <a:pPr algn="just"/>
            <a:r>
              <a:rPr lang="en-US" dirty="0"/>
              <a:t>1. Tomato festival takes place in </a:t>
            </a:r>
            <a:r>
              <a:rPr lang="en-US" dirty="0" err="1"/>
              <a:t>Suzdal</a:t>
            </a:r>
            <a:r>
              <a:rPr lang="en-US" dirty="0"/>
              <a:t>. </a:t>
            </a:r>
            <a:endParaRPr lang="en-US" dirty="0">
              <a:solidFill>
                <a:srgbClr val="0070C0"/>
              </a:solidFill>
            </a:endParaRPr>
          </a:p>
          <a:p>
            <a:pPr algn="just"/>
            <a:r>
              <a:rPr lang="en-US" dirty="0"/>
              <a:t>2. People dress up in tomato costumes. </a:t>
            </a:r>
            <a:endParaRPr lang="en-US" dirty="0">
              <a:solidFill>
                <a:srgbClr val="0070C0"/>
              </a:solidFill>
            </a:endParaRPr>
          </a:p>
          <a:p>
            <a:pPr algn="just"/>
            <a:r>
              <a:rPr lang="en-US" dirty="0"/>
              <a:t>3. You can visit Tomato town, Tomato Street and the Tomato Square. </a:t>
            </a:r>
            <a:endParaRPr lang="en-US" dirty="0">
              <a:solidFill>
                <a:srgbClr val="0070C0"/>
              </a:solidFill>
            </a:endParaRPr>
          </a:p>
          <a:p>
            <a:pPr algn="just"/>
            <a:r>
              <a:rPr lang="en-US" dirty="0"/>
              <a:t>4. You can not buy some fresh vegetables at the local market. </a:t>
            </a:r>
            <a:endParaRPr lang="ru-RU" dirty="0">
              <a:solidFill>
                <a:srgbClr val="0070C0"/>
              </a:solidFill>
            </a:endParaRPr>
          </a:p>
        </p:txBody>
      </p:sp>
      <p:sp>
        <p:nvSpPr>
          <p:cNvPr id="4" name="Прямоугольник 3">
            <a:extLst>
              <a:ext uri="{FF2B5EF4-FFF2-40B4-BE49-F238E27FC236}">
                <a16:creationId xmlns:a16="http://schemas.microsoft.com/office/drawing/2014/main" id="{D4F34D3A-5863-4171-9251-9C8A83BFCEEF}"/>
              </a:ext>
            </a:extLst>
          </p:cNvPr>
          <p:cNvSpPr/>
          <p:nvPr/>
        </p:nvSpPr>
        <p:spPr>
          <a:xfrm>
            <a:off x="5769147" y="1710809"/>
            <a:ext cx="810030" cy="461665"/>
          </a:xfrm>
          <a:prstGeom prst="rect">
            <a:avLst/>
          </a:prstGeom>
        </p:spPr>
        <p:txBody>
          <a:bodyPr wrap="none">
            <a:spAutoFit/>
          </a:bodyPr>
          <a:lstStyle/>
          <a:p>
            <a:r>
              <a:rPr lang="en-US" sz="2400" dirty="0">
                <a:solidFill>
                  <a:srgbClr val="0070C0"/>
                </a:solidFill>
              </a:rPr>
              <a:t>False</a:t>
            </a:r>
            <a:endParaRPr lang="ru-RU" sz="2400" dirty="0"/>
          </a:p>
        </p:txBody>
      </p:sp>
      <p:sp>
        <p:nvSpPr>
          <p:cNvPr id="5" name="Прямоугольник 4">
            <a:extLst>
              <a:ext uri="{FF2B5EF4-FFF2-40B4-BE49-F238E27FC236}">
                <a16:creationId xmlns:a16="http://schemas.microsoft.com/office/drawing/2014/main" id="{303D9DE3-92B8-4F33-A8A3-9D7DB3101E80}"/>
              </a:ext>
            </a:extLst>
          </p:cNvPr>
          <p:cNvSpPr/>
          <p:nvPr/>
        </p:nvSpPr>
        <p:spPr>
          <a:xfrm>
            <a:off x="5533523" y="2173248"/>
            <a:ext cx="701282" cy="461665"/>
          </a:xfrm>
          <a:prstGeom prst="rect">
            <a:avLst/>
          </a:prstGeom>
        </p:spPr>
        <p:txBody>
          <a:bodyPr wrap="none">
            <a:spAutoFit/>
          </a:bodyPr>
          <a:lstStyle/>
          <a:p>
            <a:r>
              <a:rPr lang="en-US" sz="2400" dirty="0">
                <a:solidFill>
                  <a:srgbClr val="0070C0"/>
                </a:solidFill>
              </a:rPr>
              <a:t>True</a:t>
            </a:r>
            <a:endParaRPr lang="ru-RU" sz="2400" dirty="0"/>
          </a:p>
        </p:txBody>
      </p:sp>
      <p:sp>
        <p:nvSpPr>
          <p:cNvPr id="8" name="Прямоугольник 7">
            <a:extLst>
              <a:ext uri="{FF2B5EF4-FFF2-40B4-BE49-F238E27FC236}">
                <a16:creationId xmlns:a16="http://schemas.microsoft.com/office/drawing/2014/main" id="{C0EB6C75-86D5-425F-B1E5-13D31206B287}"/>
              </a:ext>
            </a:extLst>
          </p:cNvPr>
          <p:cNvSpPr/>
          <p:nvPr/>
        </p:nvSpPr>
        <p:spPr>
          <a:xfrm>
            <a:off x="8781728" y="2673013"/>
            <a:ext cx="701282" cy="461665"/>
          </a:xfrm>
          <a:prstGeom prst="rect">
            <a:avLst/>
          </a:prstGeom>
        </p:spPr>
        <p:txBody>
          <a:bodyPr wrap="none">
            <a:spAutoFit/>
          </a:bodyPr>
          <a:lstStyle/>
          <a:p>
            <a:r>
              <a:rPr lang="en-US" sz="2400" dirty="0">
                <a:solidFill>
                  <a:srgbClr val="0070C0"/>
                </a:solidFill>
              </a:rPr>
              <a:t>True</a:t>
            </a:r>
            <a:endParaRPr lang="ru-RU" sz="2400" dirty="0"/>
          </a:p>
        </p:txBody>
      </p:sp>
      <p:sp>
        <p:nvSpPr>
          <p:cNvPr id="10" name="Прямоугольник 9">
            <a:extLst>
              <a:ext uri="{FF2B5EF4-FFF2-40B4-BE49-F238E27FC236}">
                <a16:creationId xmlns:a16="http://schemas.microsoft.com/office/drawing/2014/main" id="{A4033E11-D29B-4283-9717-66E204132869}"/>
              </a:ext>
            </a:extLst>
          </p:cNvPr>
          <p:cNvSpPr/>
          <p:nvPr/>
        </p:nvSpPr>
        <p:spPr>
          <a:xfrm>
            <a:off x="8185173" y="3134678"/>
            <a:ext cx="810030" cy="461665"/>
          </a:xfrm>
          <a:prstGeom prst="rect">
            <a:avLst/>
          </a:prstGeom>
        </p:spPr>
        <p:txBody>
          <a:bodyPr wrap="none">
            <a:spAutoFit/>
          </a:bodyPr>
          <a:lstStyle/>
          <a:p>
            <a:r>
              <a:rPr lang="en-US" sz="2400" dirty="0">
                <a:solidFill>
                  <a:srgbClr val="0070C0"/>
                </a:solidFill>
              </a:rPr>
              <a:t>False</a:t>
            </a:r>
            <a:endParaRPr lang="ru-RU" sz="2400" dirty="0"/>
          </a:p>
        </p:txBody>
      </p:sp>
    </p:spTree>
    <p:extLst>
      <p:ext uri="{BB962C8B-B14F-4D97-AF65-F5344CB8AC3E}">
        <p14:creationId xmlns:p14="http://schemas.microsoft.com/office/powerpoint/2010/main" val="237212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Tell about the festival</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8" y="1295400"/>
            <a:ext cx="9720073" cy="1952625"/>
          </a:xfrm>
        </p:spPr>
        <p:txBody>
          <a:bodyPr/>
          <a:lstStyle/>
          <a:p>
            <a:pPr algn="ctr"/>
            <a:r>
              <a:rPr lang="en-US" b="1" dirty="0">
                <a:solidFill>
                  <a:srgbClr val="0070C0"/>
                </a:solidFill>
              </a:rPr>
              <a:t>Herring Festival</a:t>
            </a:r>
          </a:p>
          <a:p>
            <a:pPr algn="just"/>
            <a:r>
              <a:rPr lang="en-US" dirty="0"/>
              <a:t>Herring is a popular fish in Kaliningrad region. In April you can visit the Herring festival in Kaliningrad and try a lot of dishes with herrings there. People visit the World Ocean Museum free, buy some fish there and watch the concerts. Also famous cooks compete in cooking herring and it is a great event!</a:t>
            </a:r>
            <a:endParaRPr lang="ru-RU" dirty="0"/>
          </a:p>
        </p:txBody>
      </p:sp>
      <p:pic>
        <p:nvPicPr>
          <p:cNvPr id="6" name="Рисунок 5">
            <a:extLst>
              <a:ext uri="{FF2B5EF4-FFF2-40B4-BE49-F238E27FC236}">
                <a16:creationId xmlns:a16="http://schemas.microsoft.com/office/drawing/2014/main" id="{53E4CE27-AF5A-4412-8C98-34697B915E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723" t="4432" r="5785" b="21964"/>
          <a:stretch/>
        </p:blipFill>
        <p:spPr>
          <a:xfrm>
            <a:off x="5572124" y="3510533"/>
            <a:ext cx="6179389" cy="2924175"/>
          </a:xfrm>
          <a:prstGeom prst="rect">
            <a:avLst/>
          </a:prstGeom>
          <a:ln>
            <a:solidFill>
              <a:schemeClr val="accent3">
                <a:shade val="50000"/>
              </a:schemeClr>
            </a:solidFill>
          </a:ln>
        </p:spPr>
      </p:pic>
      <p:pic>
        <p:nvPicPr>
          <p:cNvPr id="7" name="Рисунок 6">
            <a:extLst>
              <a:ext uri="{FF2B5EF4-FFF2-40B4-BE49-F238E27FC236}">
                <a16:creationId xmlns:a16="http://schemas.microsoft.com/office/drawing/2014/main" id="{B8B000E6-0745-4C85-9271-FF657619B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249" y="3508375"/>
            <a:ext cx="4267201" cy="2844800"/>
          </a:xfrm>
          <a:prstGeom prst="rect">
            <a:avLst/>
          </a:prstGeom>
        </p:spPr>
      </p:pic>
    </p:spTree>
    <p:extLst>
      <p:ext uri="{BB962C8B-B14F-4D97-AF65-F5344CB8AC3E}">
        <p14:creationId xmlns:p14="http://schemas.microsoft.com/office/powerpoint/2010/main" val="424653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9" y="370332"/>
            <a:ext cx="9720072" cy="529209"/>
          </a:xfrm>
        </p:spPr>
        <p:txBody>
          <a:bodyPr>
            <a:normAutofit fontScale="90000"/>
          </a:bodyPr>
          <a:lstStyle/>
          <a:p>
            <a:r>
              <a:rPr lang="en-US" b="1" dirty="0">
                <a:solidFill>
                  <a:srgbClr val="002060"/>
                </a:solidFill>
              </a:rPr>
              <a:t>Do the task</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9" y="1533525"/>
            <a:ext cx="9720073" cy="2009775"/>
          </a:xfrm>
        </p:spPr>
        <p:txBody>
          <a:bodyPr/>
          <a:lstStyle/>
          <a:p>
            <a:pPr algn="just"/>
            <a:r>
              <a:rPr lang="en-US" dirty="0"/>
              <a:t>Answer the questions:</a:t>
            </a:r>
          </a:p>
          <a:p>
            <a:pPr algn="just"/>
            <a:r>
              <a:rPr lang="en-US" dirty="0"/>
              <a:t>1. Where does the Herring Festival take place?</a:t>
            </a:r>
          </a:p>
          <a:p>
            <a:pPr algn="just"/>
            <a:r>
              <a:rPr lang="en-US" dirty="0"/>
              <a:t>2. When does the Herring Festival take place?</a:t>
            </a:r>
          </a:p>
          <a:p>
            <a:pPr algn="just"/>
            <a:r>
              <a:rPr lang="en-US" dirty="0"/>
              <a:t>3. What can you do there?</a:t>
            </a:r>
          </a:p>
        </p:txBody>
      </p:sp>
    </p:spTree>
    <p:extLst>
      <p:ext uri="{BB962C8B-B14F-4D97-AF65-F5344CB8AC3E}">
        <p14:creationId xmlns:p14="http://schemas.microsoft.com/office/powerpoint/2010/main" val="3061789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585216"/>
            <a:ext cx="9720072" cy="529209"/>
          </a:xfrm>
        </p:spPr>
        <p:txBody>
          <a:bodyPr>
            <a:normAutofit fontScale="90000"/>
          </a:bodyPr>
          <a:lstStyle/>
          <a:p>
            <a:r>
              <a:rPr lang="en-US" b="1" dirty="0">
                <a:solidFill>
                  <a:srgbClr val="002060"/>
                </a:solidFill>
              </a:rPr>
              <a:t>reflection</a:t>
            </a:r>
            <a:endParaRPr lang="ru-RU" b="1" dirty="0">
              <a:solidFill>
                <a:srgbClr val="002060"/>
              </a:solidFill>
            </a:endParaRPr>
          </a:p>
        </p:txBody>
      </p:sp>
      <p:sp>
        <p:nvSpPr>
          <p:cNvPr id="4" name="Объект 3">
            <a:extLst>
              <a:ext uri="{FF2B5EF4-FFF2-40B4-BE49-F238E27FC236}">
                <a16:creationId xmlns:a16="http://schemas.microsoft.com/office/drawing/2014/main" id="{772FFC3E-38E1-4904-9B04-AD8E6996C2AD}"/>
              </a:ext>
            </a:extLst>
          </p:cNvPr>
          <p:cNvSpPr>
            <a:spLocks noGrp="1"/>
          </p:cNvSpPr>
          <p:nvPr>
            <p:ph idx="1"/>
          </p:nvPr>
        </p:nvSpPr>
        <p:spPr>
          <a:xfrm>
            <a:off x="4291203" y="1356156"/>
            <a:ext cx="2052447" cy="4971511"/>
          </a:xfrm>
        </p:spPr>
        <p:txBody>
          <a:bodyPr/>
          <a:lstStyle/>
          <a:p>
            <a:pPr marL="0" indent="0">
              <a:buNone/>
            </a:pPr>
            <a:r>
              <a:rPr lang="ru-RU" dirty="0"/>
              <a:t>Цель урока:</a:t>
            </a:r>
            <a:r>
              <a:rPr lang="en-US" dirty="0"/>
              <a:t> </a:t>
            </a:r>
          </a:p>
          <a:p>
            <a:pPr marL="0" indent="0">
              <a:buNone/>
            </a:pPr>
            <a:endParaRPr lang="ru-RU" dirty="0"/>
          </a:p>
          <a:p>
            <a:pPr marL="0" indent="0">
              <a:buNone/>
            </a:pPr>
            <a:r>
              <a:rPr lang="ru-RU" dirty="0"/>
              <a:t>Задачи урока:</a:t>
            </a:r>
            <a:endParaRPr lang="en-US" dirty="0"/>
          </a:p>
          <a:p>
            <a:endParaRPr lang="ru-RU" dirty="0"/>
          </a:p>
          <a:p>
            <a:endParaRPr lang="ru-RU" dirty="0"/>
          </a:p>
        </p:txBody>
      </p:sp>
      <p:sp>
        <p:nvSpPr>
          <p:cNvPr id="7" name="Прямоугольник: скругленные углы 6">
            <a:extLst>
              <a:ext uri="{FF2B5EF4-FFF2-40B4-BE49-F238E27FC236}">
                <a16:creationId xmlns:a16="http://schemas.microsoft.com/office/drawing/2014/main" id="{9AF906BC-D66D-4A30-8D63-A345A275691A}"/>
              </a:ext>
            </a:extLst>
          </p:cNvPr>
          <p:cNvSpPr/>
          <p:nvPr/>
        </p:nvSpPr>
        <p:spPr>
          <a:xfrm>
            <a:off x="5976936" y="1356156"/>
            <a:ext cx="4467225" cy="43761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ru-RU" sz="2000" b="1" dirty="0"/>
              <a:t>научиться рассказывать о праздниках</a:t>
            </a:r>
          </a:p>
        </p:txBody>
      </p:sp>
      <p:sp>
        <p:nvSpPr>
          <p:cNvPr id="8" name="Прямоугольник: скругленные углы 7">
            <a:extLst>
              <a:ext uri="{FF2B5EF4-FFF2-40B4-BE49-F238E27FC236}">
                <a16:creationId xmlns:a16="http://schemas.microsoft.com/office/drawing/2014/main" id="{13D70661-D6DD-4F11-B6E6-FB3887FCD8EE}"/>
              </a:ext>
            </a:extLst>
          </p:cNvPr>
          <p:cNvSpPr/>
          <p:nvPr/>
        </p:nvSpPr>
        <p:spPr>
          <a:xfrm>
            <a:off x="6193855" y="2334164"/>
            <a:ext cx="5350445" cy="360147"/>
          </a:xfrm>
          <a:prstGeom prst="roundRect">
            <a:avLst/>
          </a:prstGeom>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ru-RU" dirty="0">
                <a:solidFill>
                  <a:schemeClr val="bg1"/>
                </a:solidFill>
              </a:rPr>
              <a:t>Узнать, как назвать праздники на английском языке</a:t>
            </a:r>
          </a:p>
        </p:txBody>
      </p:sp>
      <p:sp>
        <p:nvSpPr>
          <p:cNvPr id="9" name="Прямоугольник: скругленные углы 8">
            <a:extLst>
              <a:ext uri="{FF2B5EF4-FFF2-40B4-BE49-F238E27FC236}">
                <a16:creationId xmlns:a16="http://schemas.microsoft.com/office/drawing/2014/main" id="{5F124704-EAA8-4F6C-AE00-A712F313643F}"/>
              </a:ext>
            </a:extLst>
          </p:cNvPr>
          <p:cNvSpPr/>
          <p:nvPr/>
        </p:nvSpPr>
        <p:spPr>
          <a:xfrm>
            <a:off x="6193856" y="2936042"/>
            <a:ext cx="5350444" cy="360147"/>
          </a:xfrm>
          <a:prstGeom prst="roundRect">
            <a:avLst/>
          </a:prstGeom>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ru-RU" dirty="0">
                <a:solidFill>
                  <a:schemeClr val="bg1"/>
                </a:solidFill>
              </a:rPr>
              <a:t>Вспомнить названия стран, месяцев и времен года</a:t>
            </a:r>
          </a:p>
        </p:txBody>
      </p:sp>
      <p:sp>
        <p:nvSpPr>
          <p:cNvPr id="10" name="Прямоугольник: скругленные углы 9">
            <a:extLst>
              <a:ext uri="{FF2B5EF4-FFF2-40B4-BE49-F238E27FC236}">
                <a16:creationId xmlns:a16="http://schemas.microsoft.com/office/drawing/2014/main" id="{E65B0F58-BFB8-49BC-A654-A70AAD9B36D5}"/>
              </a:ext>
            </a:extLst>
          </p:cNvPr>
          <p:cNvSpPr/>
          <p:nvPr/>
        </p:nvSpPr>
        <p:spPr>
          <a:xfrm>
            <a:off x="6203379" y="3537920"/>
            <a:ext cx="5350444" cy="360148"/>
          </a:xfrm>
          <a:prstGeom prst="roundRect">
            <a:avLst/>
          </a:prstGeom>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ru-RU" dirty="0">
                <a:solidFill>
                  <a:schemeClr val="bg1"/>
                </a:solidFill>
              </a:rPr>
              <a:t>Изучить новые слова и фразы по теме «Праздники»</a:t>
            </a:r>
          </a:p>
        </p:txBody>
      </p:sp>
      <p:sp>
        <p:nvSpPr>
          <p:cNvPr id="12" name="Взрыв: 8 точек 11">
            <a:extLst>
              <a:ext uri="{FF2B5EF4-FFF2-40B4-BE49-F238E27FC236}">
                <a16:creationId xmlns:a16="http://schemas.microsoft.com/office/drawing/2014/main" id="{10B62D6E-0B0D-4B50-A994-C1F4ACC83EE9}"/>
              </a:ext>
            </a:extLst>
          </p:cNvPr>
          <p:cNvSpPr/>
          <p:nvPr/>
        </p:nvSpPr>
        <p:spPr>
          <a:xfrm rot="20542537">
            <a:off x="1126555" y="2838449"/>
            <a:ext cx="3245420" cy="289866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WOW!</a:t>
            </a:r>
            <a:endParaRPr lang="ru-RU" sz="4000" b="1" dirty="0">
              <a:solidFill>
                <a:srgbClr val="FFFF00"/>
              </a:solidFill>
            </a:endParaRPr>
          </a:p>
        </p:txBody>
      </p:sp>
    </p:spTree>
    <p:extLst>
      <p:ext uri="{BB962C8B-B14F-4D97-AF65-F5344CB8AC3E}">
        <p14:creationId xmlns:p14="http://schemas.microsoft.com/office/powerpoint/2010/main" val="1351546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7945EED-7611-4522-A4B4-74A9003CD4D4}"/>
              </a:ext>
            </a:extLst>
          </p:cNvPr>
          <p:cNvSpPr>
            <a:spLocks noGrp="1"/>
          </p:cNvSpPr>
          <p:nvPr>
            <p:ph idx="1"/>
          </p:nvPr>
        </p:nvSpPr>
        <p:spPr>
          <a:xfrm>
            <a:off x="1024128" y="209725"/>
            <a:ext cx="9720073" cy="6526635"/>
          </a:xfrm>
        </p:spPr>
        <p:txBody>
          <a:bodyPr numCol="1">
            <a:normAutofit fontScale="62500" lnSpcReduction="20000"/>
          </a:bodyPr>
          <a:lstStyle/>
          <a:p>
            <a:r>
              <a:rPr lang="ru-RU" sz="1500" dirty="0">
                <a:hlinkClick r:id="rId2">
                  <a:extLst>
                    <a:ext uri="{A12FA001-AC4F-418D-AE19-62706E023703}">
                      <ahyp:hlinkClr xmlns:ahyp="http://schemas.microsoft.com/office/drawing/2018/hyperlinkcolor" xmlns="" val="tx"/>
                    </a:ext>
                  </a:extLst>
                </a:hlinkClick>
              </a:rPr>
              <a:t>Список использованных источников информации:</a:t>
            </a:r>
          </a:p>
          <a:p>
            <a:pPr>
              <a:lnSpc>
                <a:spcPct val="120000"/>
              </a:lnSpc>
              <a:spcBef>
                <a:spcPts val="0"/>
              </a:spcBef>
              <a:spcAft>
                <a:spcPts val="0"/>
              </a:spcAft>
            </a:pPr>
            <a:endParaRPr lang="ru-RU" sz="1500" u="sng"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ru-RU" sz="1300" dirty="0">
                <a:hlinkClick r:id="rId2">
                  <a:extLst>
                    <a:ext uri="{A12FA001-AC4F-418D-AE19-62706E023703}">
                      <ahyp:hlinkClr xmlns:ahyp="http://schemas.microsoft.com/office/drawing/2018/hyperlinkcolor" xmlns="" val="tx"/>
                    </a:ext>
                  </a:extLst>
                </a:hlinkClick>
              </a:rPr>
              <a:t>1. Изображения:</a:t>
            </a: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https://clck.ru/36JNe9</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https://clck.ru/36JNf5</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https://clck.ru/36JNfr</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https://clck.ru/36JNhJ</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https://clck.ru/36JNiS</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https://clck.ru/36JNjK</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https://clck.ru/36JNkM</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https://clck.ru/36JNkx</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2">
                  <a:extLst>
                    <a:ext uri="{A12FA001-AC4F-418D-AE19-62706E023703}">
                      <ahyp:hlinkClr xmlns:ahyp="http://schemas.microsoft.com/office/drawing/2018/hyperlinkcolor" xmlns="" val="tx"/>
                    </a:ext>
                  </a:extLst>
                </a:hlinkClick>
              </a:rPr>
              <a:t>https://clck.ru/36JNmc</a:t>
            </a:r>
            <a:endParaRPr lang="ru-RU" sz="1300" dirty="0">
              <a:hlinkClick r:id="rId2">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3">
                  <a:extLst>
                    <a:ext uri="{A12FA001-AC4F-418D-AE19-62706E023703}">
                      <ahyp:hlinkClr xmlns:ahyp="http://schemas.microsoft.com/office/drawing/2018/hyperlinkcolor" xmlns="" val="tx"/>
                    </a:ext>
                  </a:extLst>
                </a:hlinkClick>
              </a:rPr>
              <a:t>https://clck.ru/36JNnj</a:t>
            </a:r>
            <a:endParaRPr lang="ru-RU" sz="1300" dirty="0">
              <a:hlinkClick r:id="rId3">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4">
                  <a:extLst>
                    <a:ext uri="{A12FA001-AC4F-418D-AE19-62706E023703}">
                      <ahyp:hlinkClr xmlns:ahyp="http://schemas.microsoft.com/office/drawing/2018/hyperlinkcolor" xmlns="" val="tx"/>
                    </a:ext>
                  </a:extLst>
                </a:hlinkClick>
              </a:rPr>
              <a:t>https://clck.ru/36JNoG</a:t>
            </a:r>
            <a:endParaRPr lang="ru-RU" sz="1300" dirty="0">
              <a:hlinkClick r:id="rId4">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4">
                  <a:extLst>
                    <a:ext uri="{A12FA001-AC4F-418D-AE19-62706E023703}">
                      <ahyp:hlinkClr xmlns:ahyp="http://schemas.microsoft.com/office/drawing/2018/hyperlinkcolor" xmlns="" val="tx"/>
                    </a:ext>
                  </a:extLst>
                </a:hlinkClick>
              </a:rPr>
              <a:t>https://clck.ru/36JNoz</a:t>
            </a:r>
            <a:endParaRPr lang="ru-RU" sz="1300" dirty="0">
              <a:hlinkClick r:id="rId4">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5">
                  <a:extLst>
                    <a:ext uri="{A12FA001-AC4F-418D-AE19-62706E023703}">
                      <ahyp:hlinkClr xmlns:ahyp="http://schemas.microsoft.com/office/drawing/2018/hyperlinkcolor" xmlns="" val="tx"/>
                    </a:ext>
                  </a:extLst>
                </a:hlinkClick>
              </a:rPr>
              <a:t>https://clck.ru/36JNrJ</a:t>
            </a:r>
            <a:endParaRPr lang="ru-RU" sz="1300" dirty="0">
              <a:hlinkClick r:id="rId5">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6">
                  <a:extLst>
                    <a:ext uri="{A12FA001-AC4F-418D-AE19-62706E023703}">
                      <ahyp:hlinkClr xmlns:ahyp="http://schemas.microsoft.com/office/drawing/2018/hyperlinkcolor" xmlns="" val="tx"/>
                    </a:ext>
                  </a:extLst>
                </a:hlinkClick>
              </a:rPr>
              <a:t>https://clck.ru/36JNs4</a:t>
            </a:r>
            <a:endParaRPr lang="ru-RU" sz="1300" dirty="0">
              <a:hlinkClick r:id="rId6">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7">
                  <a:extLst>
                    <a:ext uri="{A12FA001-AC4F-418D-AE19-62706E023703}">
                      <ahyp:hlinkClr xmlns:ahyp="http://schemas.microsoft.com/office/drawing/2018/hyperlinkcolor" xmlns="" val="tx"/>
                    </a:ext>
                  </a:extLst>
                </a:hlinkClick>
              </a:rPr>
              <a:t>https://clck.ru/36JNsY</a:t>
            </a:r>
            <a:endParaRPr lang="ru-RU" sz="1300" dirty="0">
              <a:hlinkClick r:id="rId7">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8">
                  <a:extLst>
                    <a:ext uri="{A12FA001-AC4F-418D-AE19-62706E023703}">
                      <ahyp:hlinkClr xmlns:ahyp="http://schemas.microsoft.com/office/drawing/2018/hyperlinkcolor" xmlns="" val="tx"/>
                    </a:ext>
                  </a:extLst>
                </a:hlinkClick>
              </a:rPr>
              <a:t>https://clck.ru/36JNu5</a:t>
            </a:r>
            <a:endParaRPr lang="ru-RU" sz="1300" dirty="0">
              <a:hlinkClick r:id="rId8">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9">
                  <a:extLst>
                    <a:ext uri="{A12FA001-AC4F-418D-AE19-62706E023703}">
                      <ahyp:hlinkClr xmlns:ahyp="http://schemas.microsoft.com/office/drawing/2018/hyperlinkcolor" xmlns="" val="tx"/>
                    </a:ext>
                  </a:extLst>
                </a:hlinkClick>
              </a:rPr>
              <a:t>https://clck.ru/36JNuz</a:t>
            </a:r>
            <a:endParaRPr lang="ru-RU" sz="1300" dirty="0">
              <a:hlinkClick r:id="rId9">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hlinkClick r:id="rId10">
                  <a:extLst>
                    <a:ext uri="{A12FA001-AC4F-418D-AE19-62706E023703}">
                      <ahyp:hlinkClr xmlns:ahyp="http://schemas.microsoft.com/office/drawing/2018/hyperlinkcolor" xmlns="" val="tx"/>
                    </a:ext>
                  </a:extLst>
                </a:hlinkClick>
              </a:rPr>
              <a:t>https://clck.ru/36JNvZ</a:t>
            </a:r>
            <a:endParaRPr lang="ru-RU" sz="1300" dirty="0">
              <a:hlinkClick r:id="rId10">
                <a:extLst>
                  <a:ext uri="{A12FA001-AC4F-418D-AE19-62706E023703}">
                    <ahyp:hlinkClr xmlns:ahyp="http://schemas.microsoft.com/office/drawing/2018/hyperlinkcolor" xmlns="" val="tx"/>
                  </a:ext>
                </a:extLst>
              </a:hlinkClick>
            </a:endParaRPr>
          </a:p>
          <a:p>
            <a:pPr>
              <a:lnSpc>
                <a:spcPct val="120000"/>
              </a:lnSpc>
              <a:spcBef>
                <a:spcPts val="0"/>
              </a:spcBef>
              <a:spcAft>
                <a:spcPts val="0"/>
              </a:spcAft>
            </a:pPr>
            <a:r>
              <a:rPr lang="en-US" sz="1300" dirty="0"/>
              <a:t>https://clck.ru/36JNwm</a:t>
            </a:r>
            <a:endParaRPr lang="ru-RU" sz="1300" dirty="0"/>
          </a:p>
          <a:p>
            <a:pPr>
              <a:lnSpc>
                <a:spcPct val="120000"/>
              </a:lnSpc>
              <a:spcBef>
                <a:spcPts val="0"/>
              </a:spcBef>
              <a:spcAft>
                <a:spcPts val="0"/>
              </a:spcAft>
            </a:pPr>
            <a:r>
              <a:rPr lang="en-US" sz="1300" dirty="0"/>
              <a:t>https://clck.ru/36JNxq</a:t>
            </a:r>
            <a:endParaRPr lang="ru-RU" sz="1300" dirty="0"/>
          </a:p>
          <a:p>
            <a:pPr>
              <a:lnSpc>
                <a:spcPct val="120000"/>
              </a:lnSpc>
              <a:spcBef>
                <a:spcPts val="0"/>
              </a:spcBef>
              <a:spcAft>
                <a:spcPts val="0"/>
              </a:spcAft>
            </a:pPr>
            <a:r>
              <a:rPr lang="en-US" sz="1300" dirty="0">
                <a:hlinkClick r:id="rId11">
                  <a:extLst>
                    <a:ext uri="{A12FA001-AC4F-418D-AE19-62706E023703}">
                      <ahyp:hlinkClr xmlns:ahyp="http://schemas.microsoft.com/office/drawing/2018/hyperlinkcolor" xmlns="" val="tx"/>
                    </a:ext>
                  </a:extLst>
                </a:hlinkClick>
              </a:rPr>
              <a:t>https://clck.ru/36JNzE</a:t>
            </a:r>
            <a:endParaRPr lang="ru-RU" sz="1300" dirty="0"/>
          </a:p>
          <a:p>
            <a:pPr>
              <a:lnSpc>
                <a:spcPct val="120000"/>
              </a:lnSpc>
              <a:spcBef>
                <a:spcPts val="0"/>
              </a:spcBef>
              <a:spcAft>
                <a:spcPts val="0"/>
              </a:spcAft>
            </a:pPr>
            <a:r>
              <a:rPr lang="en-US" sz="1300" dirty="0">
                <a:hlinkClick r:id="rId12">
                  <a:extLst>
                    <a:ext uri="{A12FA001-AC4F-418D-AE19-62706E023703}">
                      <ahyp:hlinkClr xmlns:ahyp="http://schemas.microsoft.com/office/drawing/2018/hyperlinkcolor" xmlns="" val="tx"/>
                    </a:ext>
                  </a:extLst>
                </a:hlinkClick>
              </a:rPr>
              <a:t>https://clck.ru/36JP4U</a:t>
            </a:r>
            <a:endParaRPr lang="ru-RU" sz="1300" dirty="0"/>
          </a:p>
          <a:p>
            <a:pPr>
              <a:lnSpc>
                <a:spcPct val="120000"/>
              </a:lnSpc>
              <a:spcBef>
                <a:spcPts val="0"/>
              </a:spcBef>
              <a:spcAft>
                <a:spcPts val="0"/>
              </a:spcAft>
            </a:pPr>
            <a:r>
              <a:rPr lang="en-US" sz="1300" dirty="0">
                <a:hlinkClick r:id="rId13">
                  <a:extLst>
                    <a:ext uri="{A12FA001-AC4F-418D-AE19-62706E023703}">
                      <ahyp:hlinkClr xmlns:ahyp="http://schemas.microsoft.com/office/drawing/2018/hyperlinkcolor" xmlns="" val="tx"/>
                    </a:ext>
                  </a:extLst>
                </a:hlinkClick>
              </a:rPr>
              <a:t>https://clck.ru/36JP7W</a:t>
            </a:r>
            <a:endParaRPr lang="ru-RU" sz="1300" dirty="0"/>
          </a:p>
          <a:p>
            <a:pPr>
              <a:lnSpc>
                <a:spcPct val="120000"/>
              </a:lnSpc>
              <a:spcBef>
                <a:spcPts val="0"/>
              </a:spcBef>
              <a:spcAft>
                <a:spcPts val="0"/>
              </a:spcAft>
            </a:pPr>
            <a:r>
              <a:rPr lang="en-US" sz="1300" dirty="0">
                <a:hlinkClick r:id="rId14">
                  <a:extLst>
                    <a:ext uri="{A12FA001-AC4F-418D-AE19-62706E023703}">
                      <ahyp:hlinkClr xmlns:ahyp="http://schemas.microsoft.com/office/drawing/2018/hyperlinkcolor" xmlns="" val="tx"/>
                    </a:ext>
                  </a:extLst>
                </a:hlinkClick>
              </a:rPr>
              <a:t>https://clck.ru/36JP8C</a:t>
            </a:r>
            <a:endParaRPr lang="ru-RU" sz="1300" dirty="0"/>
          </a:p>
          <a:p>
            <a:pPr>
              <a:lnSpc>
                <a:spcPct val="120000"/>
              </a:lnSpc>
              <a:spcBef>
                <a:spcPts val="0"/>
              </a:spcBef>
              <a:spcAft>
                <a:spcPts val="0"/>
              </a:spcAft>
            </a:pPr>
            <a:r>
              <a:rPr lang="en-US" sz="1300" dirty="0">
                <a:hlinkClick r:id="rId15">
                  <a:extLst>
                    <a:ext uri="{A12FA001-AC4F-418D-AE19-62706E023703}">
                      <ahyp:hlinkClr xmlns:ahyp="http://schemas.microsoft.com/office/drawing/2018/hyperlinkcolor" xmlns="" val="tx"/>
                    </a:ext>
                  </a:extLst>
                </a:hlinkClick>
              </a:rPr>
              <a:t>https://clck.ru/36JPEr</a:t>
            </a:r>
            <a:endParaRPr lang="ru-RU" sz="1300" dirty="0"/>
          </a:p>
          <a:p>
            <a:pPr>
              <a:lnSpc>
                <a:spcPct val="120000"/>
              </a:lnSpc>
              <a:spcBef>
                <a:spcPts val="0"/>
              </a:spcBef>
              <a:spcAft>
                <a:spcPts val="0"/>
              </a:spcAft>
            </a:pPr>
            <a:r>
              <a:rPr lang="ru-RU" sz="1300" dirty="0"/>
              <a:t>https://clck.ru/36JNW4</a:t>
            </a:r>
          </a:p>
          <a:p>
            <a:pPr>
              <a:lnSpc>
                <a:spcPct val="120000"/>
              </a:lnSpc>
              <a:spcBef>
                <a:spcPts val="0"/>
              </a:spcBef>
              <a:spcAft>
                <a:spcPts val="0"/>
              </a:spcAft>
            </a:pPr>
            <a:r>
              <a:rPr lang="en-US" sz="1300" dirty="0">
                <a:hlinkClick r:id="rId16">
                  <a:extLst>
                    <a:ext uri="{A12FA001-AC4F-418D-AE19-62706E023703}">
                      <ahyp:hlinkClr xmlns:ahyp="http://schemas.microsoft.com/office/drawing/2018/hyperlinkcolor" xmlns="" val="tx"/>
                    </a:ext>
                  </a:extLst>
                </a:hlinkClick>
              </a:rPr>
              <a:t>https://clck.ru/36JPGH</a:t>
            </a:r>
            <a:endParaRPr lang="ru-RU" sz="1300" dirty="0"/>
          </a:p>
          <a:p>
            <a:pPr>
              <a:lnSpc>
                <a:spcPct val="120000"/>
              </a:lnSpc>
              <a:spcBef>
                <a:spcPts val="0"/>
              </a:spcBef>
              <a:spcAft>
                <a:spcPts val="0"/>
              </a:spcAft>
            </a:pPr>
            <a:r>
              <a:rPr lang="en-US" sz="1300" dirty="0">
                <a:hlinkClick r:id="rId17">
                  <a:extLst>
                    <a:ext uri="{A12FA001-AC4F-418D-AE19-62706E023703}">
                      <ahyp:hlinkClr xmlns:ahyp="http://schemas.microsoft.com/office/drawing/2018/hyperlinkcolor" xmlns="" val="tx"/>
                    </a:ext>
                  </a:extLst>
                </a:hlinkClick>
              </a:rPr>
              <a:t>https://clck.ru/36JPHV</a:t>
            </a:r>
            <a:endParaRPr lang="ru-RU" sz="1300" dirty="0"/>
          </a:p>
          <a:p>
            <a:pPr>
              <a:lnSpc>
                <a:spcPct val="120000"/>
              </a:lnSpc>
              <a:spcBef>
                <a:spcPts val="0"/>
              </a:spcBef>
              <a:spcAft>
                <a:spcPts val="0"/>
              </a:spcAft>
            </a:pPr>
            <a:r>
              <a:rPr lang="en-US" sz="1300" dirty="0">
                <a:hlinkClick r:id="rId18">
                  <a:extLst>
                    <a:ext uri="{A12FA001-AC4F-418D-AE19-62706E023703}">
                      <ahyp:hlinkClr xmlns:ahyp="http://schemas.microsoft.com/office/drawing/2018/hyperlinkcolor" xmlns="" val="tx"/>
                    </a:ext>
                  </a:extLst>
                </a:hlinkClick>
              </a:rPr>
              <a:t>https://clck.ru/36JPJq</a:t>
            </a:r>
            <a:endParaRPr lang="ru-RU" sz="1300" dirty="0"/>
          </a:p>
          <a:p>
            <a:pPr>
              <a:lnSpc>
                <a:spcPct val="120000"/>
              </a:lnSpc>
              <a:spcBef>
                <a:spcPts val="0"/>
              </a:spcBef>
              <a:spcAft>
                <a:spcPts val="0"/>
              </a:spcAft>
            </a:pPr>
            <a:r>
              <a:rPr lang="en-US" sz="1300" dirty="0">
                <a:hlinkClick r:id="rId19">
                  <a:extLst>
                    <a:ext uri="{A12FA001-AC4F-418D-AE19-62706E023703}">
                      <ahyp:hlinkClr xmlns:ahyp="http://schemas.microsoft.com/office/drawing/2018/hyperlinkcolor" xmlns="" val="tx"/>
                    </a:ext>
                  </a:extLst>
                </a:hlinkClick>
              </a:rPr>
              <a:t>https://clck.ru/36JPLa</a:t>
            </a:r>
            <a:endParaRPr lang="ru-RU" sz="1300" dirty="0"/>
          </a:p>
          <a:p>
            <a:pPr>
              <a:lnSpc>
                <a:spcPct val="120000"/>
              </a:lnSpc>
              <a:spcBef>
                <a:spcPts val="0"/>
              </a:spcBef>
              <a:spcAft>
                <a:spcPts val="0"/>
              </a:spcAft>
            </a:pPr>
            <a:r>
              <a:rPr lang="en-US" sz="1300" dirty="0"/>
              <a:t>https://clck.ru/36JPMF</a:t>
            </a:r>
            <a:endParaRPr lang="ru-RU" sz="1300" dirty="0"/>
          </a:p>
          <a:p>
            <a:pPr>
              <a:lnSpc>
                <a:spcPct val="120000"/>
              </a:lnSpc>
              <a:spcBef>
                <a:spcPts val="0"/>
              </a:spcBef>
              <a:spcAft>
                <a:spcPts val="0"/>
              </a:spcAft>
            </a:pPr>
            <a:r>
              <a:rPr lang="en-US" sz="1300" dirty="0">
                <a:hlinkClick r:id="rId20">
                  <a:extLst>
                    <a:ext uri="{A12FA001-AC4F-418D-AE19-62706E023703}">
                      <ahyp:hlinkClr xmlns:ahyp="http://schemas.microsoft.com/office/drawing/2018/hyperlinkcolor" xmlns="" val="tx"/>
                    </a:ext>
                  </a:extLst>
                </a:hlinkClick>
              </a:rPr>
              <a:t>https://clck.ru/36JPPj</a:t>
            </a:r>
            <a:endParaRPr lang="ru-RU" sz="1300" dirty="0"/>
          </a:p>
          <a:p>
            <a:pPr>
              <a:lnSpc>
                <a:spcPct val="120000"/>
              </a:lnSpc>
              <a:spcBef>
                <a:spcPts val="0"/>
              </a:spcBef>
              <a:spcAft>
                <a:spcPts val="0"/>
              </a:spcAft>
            </a:pPr>
            <a:endParaRPr lang="ru-RU" sz="1300" dirty="0"/>
          </a:p>
          <a:p>
            <a:pPr>
              <a:lnSpc>
                <a:spcPct val="120000"/>
              </a:lnSpc>
              <a:spcBef>
                <a:spcPts val="0"/>
              </a:spcBef>
              <a:spcAft>
                <a:spcPts val="0"/>
              </a:spcAft>
            </a:pPr>
            <a:r>
              <a:rPr lang="ru-RU" sz="1300" dirty="0"/>
              <a:t>2. Текстовая информация:</a:t>
            </a:r>
          </a:p>
          <a:p>
            <a:pPr>
              <a:lnSpc>
                <a:spcPct val="120000"/>
              </a:lnSpc>
              <a:spcBef>
                <a:spcPts val="0"/>
              </a:spcBef>
              <a:spcAft>
                <a:spcPts val="0"/>
              </a:spcAft>
            </a:pPr>
            <a:r>
              <a:rPr lang="ru-RU" sz="1300" dirty="0"/>
              <a:t>https://dictionary.cambridge.org/ru/словарь/английский/treat</a:t>
            </a:r>
          </a:p>
          <a:p>
            <a:pPr>
              <a:lnSpc>
                <a:spcPct val="120000"/>
              </a:lnSpc>
              <a:spcBef>
                <a:spcPts val="0"/>
              </a:spcBef>
              <a:spcAft>
                <a:spcPts val="0"/>
              </a:spcAft>
            </a:pPr>
            <a:r>
              <a:rPr lang="ru-RU" sz="1300" dirty="0"/>
              <a:t>https://dictionary.cambridge.org/ru/словарь/английский-для-учащихся/puppet?q=puppets</a:t>
            </a:r>
          </a:p>
          <a:p>
            <a:pPr>
              <a:lnSpc>
                <a:spcPct val="120000"/>
              </a:lnSpc>
              <a:spcBef>
                <a:spcPts val="0"/>
              </a:spcBef>
              <a:spcAft>
                <a:spcPts val="0"/>
              </a:spcAft>
            </a:pPr>
            <a:r>
              <a:rPr lang="ru-RU" sz="1300" dirty="0"/>
              <a:t>https://dictionary.cambridge.org/ru/словарь/английский-для-учащихся/ditty</a:t>
            </a:r>
          </a:p>
          <a:p>
            <a:pPr>
              <a:lnSpc>
                <a:spcPct val="120000"/>
              </a:lnSpc>
              <a:spcBef>
                <a:spcPts val="0"/>
              </a:spcBef>
              <a:spcAft>
                <a:spcPts val="0"/>
              </a:spcAft>
            </a:pPr>
            <a:r>
              <a:rPr lang="ru-RU" sz="1300" dirty="0"/>
              <a:t>https://dictionary.cambridge.org/ru/ словарь/английский-для-учащихся /</a:t>
            </a:r>
            <a:r>
              <a:rPr lang="ru-RU" sz="1300" dirty="0" err="1"/>
              <a:t>crop?q</a:t>
            </a:r>
            <a:r>
              <a:rPr lang="ru-RU" sz="1300" dirty="0"/>
              <a:t>=</a:t>
            </a:r>
            <a:r>
              <a:rPr lang="ru-RU" sz="1300" dirty="0" err="1"/>
              <a:t>crops</a:t>
            </a:r>
            <a:endParaRPr lang="ru-RU" sz="1300" dirty="0"/>
          </a:p>
          <a:p>
            <a:pPr>
              <a:lnSpc>
                <a:spcPct val="120000"/>
              </a:lnSpc>
              <a:spcBef>
                <a:spcPts val="0"/>
              </a:spcBef>
              <a:spcAft>
                <a:spcPts val="0"/>
              </a:spcAft>
            </a:pPr>
            <a:r>
              <a:rPr lang="ru-RU" sz="1300" dirty="0"/>
              <a:t>https://dictionary.cambridge.org/ru/словарь/английский/wheat</a:t>
            </a:r>
          </a:p>
          <a:p>
            <a:pPr>
              <a:lnSpc>
                <a:spcPct val="120000"/>
              </a:lnSpc>
              <a:spcBef>
                <a:spcPts val="0"/>
              </a:spcBef>
              <a:spcAft>
                <a:spcPts val="0"/>
              </a:spcAft>
            </a:pPr>
            <a:r>
              <a:rPr lang="ru-RU" sz="1300" dirty="0"/>
              <a:t>https://resh.edu.ru/subject/lesson/7510/main/292172/ </a:t>
            </a:r>
          </a:p>
          <a:p>
            <a:pPr>
              <a:lnSpc>
                <a:spcPct val="120000"/>
              </a:lnSpc>
              <a:spcBef>
                <a:spcPts val="0"/>
              </a:spcBef>
              <a:spcAft>
                <a:spcPts val="0"/>
              </a:spcAft>
            </a:pPr>
            <a:r>
              <a:rPr lang="ru-RU" sz="1300" dirty="0"/>
              <a:t>https://resh.edu.ru/subject/lesson/7510/train/292177/ </a:t>
            </a:r>
          </a:p>
          <a:p>
            <a:pPr>
              <a:lnSpc>
                <a:spcPct val="120000"/>
              </a:lnSpc>
              <a:spcBef>
                <a:spcPts val="0"/>
              </a:spcBef>
              <a:spcAft>
                <a:spcPts val="0"/>
              </a:spcAft>
            </a:pPr>
            <a:r>
              <a:rPr lang="ru-RU" sz="1300" dirty="0"/>
              <a:t>https://augustnews.ru/wp-content/uploads/2022/08/festival-syzranskij-pomidor-shestvie-kostyum.jpg </a:t>
            </a:r>
          </a:p>
          <a:p>
            <a:pPr>
              <a:lnSpc>
                <a:spcPct val="120000"/>
              </a:lnSpc>
              <a:spcBef>
                <a:spcPts val="0"/>
              </a:spcBef>
              <a:spcAft>
                <a:spcPts val="0"/>
              </a:spcAft>
            </a:pPr>
            <a:r>
              <a:rPr lang="ru-RU" sz="1300" dirty="0"/>
              <a:t>https://www.turizm.ru/ratings/articles/top_12_samyx_vkusnyx_festivalej_rossii/</a:t>
            </a:r>
          </a:p>
          <a:p>
            <a:pPr>
              <a:lnSpc>
                <a:spcPct val="120000"/>
              </a:lnSpc>
              <a:spcBef>
                <a:spcPts val="0"/>
              </a:spcBef>
              <a:spcAft>
                <a:spcPts val="0"/>
              </a:spcAft>
            </a:pPr>
            <a:r>
              <a:rPr lang="ru-RU" sz="1300" dirty="0"/>
              <a:t>https://j.etagi.com/stati/prazdnik-k-nam-prikhodit-neobychnye-d/</a:t>
            </a:r>
          </a:p>
          <a:p>
            <a:pPr>
              <a:lnSpc>
                <a:spcPct val="120000"/>
              </a:lnSpc>
              <a:spcBef>
                <a:spcPts val="0"/>
              </a:spcBef>
              <a:spcAft>
                <a:spcPts val="0"/>
              </a:spcAft>
            </a:pPr>
            <a:r>
              <a:rPr lang="ru-RU" sz="1300" dirty="0"/>
              <a:t>https://ruwest.ru/upload/iblock/62a/62a8d6cf678bcfe19e39b1160f86b0bc.jpg </a:t>
            </a:r>
          </a:p>
          <a:p>
            <a:pPr>
              <a:lnSpc>
                <a:spcPct val="120000"/>
              </a:lnSpc>
              <a:spcBef>
                <a:spcPts val="0"/>
              </a:spcBef>
              <a:spcAft>
                <a:spcPts val="0"/>
              </a:spcAft>
            </a:pPr>
            <a:r>
              <a:rPr lang="ru-RU" sz="1300" dirty="0"/>
              <a:t>http://kenglish.ru/fizkultminutka/zaryadka-dlya-glaz-na-anglijskom-yazyke/ </a:t>
            </a:r>
          </a:p>
          <a:p>
            <a:endParaRPr lang="ru-RU" dirty="0"/>
          </a:p>
        </p:txBody>
      </p:sp>
    </p:spTree>
    <p:extLst>
      <p:ext uri="{BB962C8B-B14F-4D97-AF65-F5344CB8AC3E}">
        <p14:creationId xmlns:p14="http://schemas.microsoft.com/office/powerpoint/2010/main" val="1436120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6" y="443882"/>
            <a:ext cx="9720072" cy="529209"/>
          </a:xfrm>
        </p:spPr>
        <p:txBody>
          <a:bodyPr>
            <a:normAutofit fontScale="90000"/>
          </a:bodyPr>
          <a:lstStyle/>
          <a:p>
            <a:r>
              <a:rPr lang="en-US" b="1" dirty="0">
                <a:solidFill>
                  <a:srgbClr val="002060"/>
                </a:solidFill>
              </a:rPr>
              <a:t>word formation</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7" y="1181098"/>
            <a:ext cx="7214099" cy="4520962"/>
          </a:xfrm>
        </p:spPr>
        <p:txBody>
          <a:bodyPr>
            <a:normAutofit fontScale="70000" lnSpcReduction="20000"/>
          </a:bodyPr>
          <a:lstStyle/>
          <a:p>
            <a:pPr marL="0" indent="0">
              <a:buNone/>
            </a:pPr>
            <a:r>
              <a:rPr lang="en-US" sz="4400" dirty="0"/>
              <a:t>celebrate (</a:t>
            </a:r>
            <a:r>
              <a:rPr lang="ru-RU" sz="4400" dirty="0"/>
              <a:t>гл.)</a:t>
            </a:r>
            <a:r>
              <a:rPr lang="en-US" sz="4400" dirty="0"/>
              <a:t> – celebra</a:t>
            </a:r>
            <a:r>
              <a:rPr lang="en-US" sz="4400" dirty="0">
                <a:solidFill>
                  <a:srgbClr val="0070C0"/>
                </a:solidFill>
              </a:rPr>
              <a:t>tion</a:t>
            </a:r>
            <a:r>
              <a:rPr lang="ru-RU" sz="4400" dirty="0">
                <a:solidFill>
                  <a:srgbClr val="0070C0"/>
                </a:solidFill>
              </a:rPr>
              <a:t> </a:t>
            </a:r>
            <a:r>
              <a:rPr lang="ru-RU" sz="4400" dirty="0"/>
              <a:t>(сущ.)</a:t>
            </a:r>
          </a:p>
          <a:p>
            <a:pPr marL="0" indent="0">
              <a:buNone/>
            </a:pPr>
            <a:endParaRPr lang="en-US" sz="4400" dirty="0"/>
          </a:p>
          <a:p>
            <a:pPr marL="0" indent="0">
              <a:buNone/>
            </a:pPr>
            <a:r>
              <a:rPr lang="en-US" sz="4400" dirty="0"/>
              <a:t>festival </a:t>
            </a:r>
            <a:r>
              <a:rPr lang="ru-RU" sz="4400" dirty="0"/>
              <a:t>(сущ.) </a:t>
            </a:r>
            <a:r>
              <a:rPr lang="en-US" sz="4400" dirty="0"/>
              <a:t>– fest</a:t>
            </a:r>
            <a:r>
              <a:rPr lang="en-US" sz="4400" dirty="0">
                <a:solidFill>
                  <a:srgbClr val="0070C0"/>
                </a:solidFill>
              </a:rPr>
              <a:t>ive</a:t>
            </a:r>
            <a:r>
              <a:rPr lang="ru-RU" sz="4400" dirty="0"/>
              <a:t> (прил.)</a:t>
            </a:r>
            <a:endParaRPr lang="en-US" sz="4400" dirty="0"/>
          </a:p>
          <a:p>
            <a:pPr marL="0" indent="0">
              <a:buNone/>
            </a:pPr>
            <a:endParaRPr lang="en-US" sz="4400" dirty="0"/>
          </a:p>
          <a:p>
            <a:pPr marL="0" indent="0">
              <a:buNone/>
            </a:pPr>
            <a:r>
              <a:rPr lang="en-US" sz="4400" dirty="0"/>
              <a:t>carve</a:t>
            </a:r>
            <a:r>
              <a:rPr lang="ru-RU" sz="4400" dirty="0"/>
              <a:t> (гл.)</a:t>
            </a:r>
            <a:r>
              <a:rPr lang="en-US" sz="4400" dirty="0"/>
              <a:t> – carv</a:t>
            </a:r>
            <a:r>
              <a:rPr lang="en-US" sz="4400" dirty="0">
                <a:solidFill>
                  <a:srgbClr val="0070C0"/>
                </a:solidFill>
              </a:rPr>
              <a:t>ing</a:t>
            </a:r>
            <a:r>
              <a:rPr lang="ru-RU" sz="4400" dirty="0"/>
              <a:t> (сущ.)</a:t>
            </a:r>
            <a:endParaRPr lang="en-US" sz="4400" dirty="0"/>
          </a:p>
          <a:p>
            <a:pPr marL="0" indent="0">
              <a:buNone/>
            </a:pPr>
            <a:endParaRPr lang="en-US" sz="4400" dirty="0"/>
          </a:p>
          <a:p>
            <a:pPr marL="0" indent="0">
              <a:buNone/>
            </a:pPr>
            <a:r>
              <a:rPr lang="en-US" sz="4400" dirty="0"/>
              <a:t>compete</a:t>
            </a:r>
            <a:r>
              <a:rPr lang="ru-RU" sz="4400" dirty="0"/>
              <a:t> (гл.)</a:t>
            </a:r>
            <a:r>
              <a:rPr lang="en-US" sz="4400" dirty="0"/>
              <a:t> – competi</a:t>
            </a:r>
            <a:r>
              <a:rPr lang="en-US" sz="4400" dirty="0">
                <a:solidFill>
                  <a:srgbClr val="0070C0"/>
                </a:solidFill>
              </a:rPr>
              <a:t>tion</a:t>
            </a:r>
            <a:r>
              <a:rPr lang="ru-RU" sz="4400" dirty="0"/>
              <a:t> (сущ.)</a:t>
            </a:r>
            <a:endParaRPr lang="en-US" sz="4400" dirty="0"/>
          </a:p>
          <a:p>
            <a:pPr marL="0" indent="0">
              <a:buNone/>
            </a:pPr>
            <a:endParaRPr lang="en-US" sz="4400" dirty="0"/>
          </a:p>
          <a:p>
            <a:pPr marL="0" indent="0">
              <a:buNone/>
            </a:pPr>
            <a:r>
              <a:rPr lang="en-US" sz="4400" dirty="0"/>
              <a:t>cook</a:t>
            </a:r>
            <a:r>
              <a:rPr lang="ru-RU" sz="4400" dirty="0"/>
              <a:t> (гл.)</a:t>
            </a:r>
            <a:r>
              <a:rPr lang="en-US" sz="4400" dirty="0"/>
              <a:t> – cook</a:t>
            </a:r>
            <a:r>
              <a:rPr lang="en-US" sz="4400" dirty="0">
                <a:solidFill>
                  <a:srgbClr val="0070C0"/>
                </a:solidFill>
              </a:rPr>
              <a:t>er</a:t>
            </a:r>
            <a:r>
              <a:rPr lang="ru-RU" sz="4400" dirty="0"/>
              <a:t> (сущ.) </a:t>
            </a:r>
            <a:r>
              <a:rPr lang="en-US" sz="4400" dirty="0"/>
              <a:t>– cooker</a:t>
            </a:r>
            <a:r>
              <a:rPr lang="en-US" sz="4400" dirty="0">
                <a:solidFill>
                  <a:srgbClr val="0070C0"/>
                </a:solidFill>
              </a:rPr>
              <a:t>y</a:t>
            </a:r>
            <a:r>
              <a:rPr lang="ru-RU" sz="4400" dirty="0"/>
              <a:t> (прил.)</a:t>
            </a:r>
            <a:endParaRPr lang="en-US" sz="4400" dirty="0"/>
          </a:p>
          <a:p>
            <a:pPr marL="0" indent="0">
              <a:buNone/>
            </a:pPr>
            <a:endParaRPr lang="ru-RU" sz="4400" dirty="0"/>
          </a:p>
        </p:txBody>
      </p:sp>
      <p:sp>
        <p:nvSpPr>
          <p:cNvPr id="4" name="Прямоугольник: скругленные углы 3">
            <a:extLst>
              <a:ext uri="{FF2B5EF4-FFF2-40B4-BE49-F238E27FC236}">
                <a16:creationId xmlns:a16="http://schemas.microsoft.com/office/drawing/2014/main" id="{5C7FF5B0-F441-4D59-9774-08E134DB46CF}"/>
              </a:ext>
            </a:extLst>
          </p:cNvPr>
          <p:cNvSpPr/>
          <p:nvPr/>
        </p:nvSpPr>
        <p:spPr>
          <a:xfrm>
            <a:off x="1024126" y="1559673"/>
            <a:ext cx="1589678"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праздновать</a:t>
            </a:r>
          </a:p>
        </p:txBody>
      </p:sp>
      <p:sp>
        <p:nvSpPr>
          <p:cNvPr id="5" name="Прямоугольник: скругленные углы 4">
            <a:extLst>
              <a:ext uri="{FF2B5EF4-FFF2-40B4-BE49-F238E27FC236}">
                <a16:creationId xmlns:a16="http://schemas.microsoft.com/office/drawing/2014/main" id="{9D6A4ABC-B1B2-4EFA-BEA5-610A2236A9A6}"/>
              </a:ext>
            </a:extLst>
          </p:cNvPr>
          <p:cNvSpPr/>
          <p:nvPr/>
        </p:nvSpPr>
        <p:spPr>
          <a:xfrm>
            <a:off x="3718464" y="1547005"/>
            <a:ext cx="2678621"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празднование, праздник</a:t>
            </a:r>
          </a:p>
        </p:txBody>
      </p:sp>
      <p:sp>
        <p:nvSpPr>
          <p:cNvPr id="6" name="Прямоугольник: скругленные углы 5">
            <a:extLst>
              <a:ext uri="{FF2B5EF4-FFF2-40B4-BE49-F238E27FC236}">
                <a16:creationId xmlns:a16="http://schemas.microsoft.com/office/drawing/2014/main" id="{D9EDA8EF-C8F5-42B5-9D6B-BA157E8F2EF6}"/>
              </a:ext>
            </a:extLst>
          </p:cNvPr>
          <p:cNvSpPr/>
          <p:nvPr/>
        </p:nvSpPr>
        <p:spPr>
          <a:xfrm>
            <a:off x="1024126" y="2583610"/>
            <a:ext cx="1244621"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фестиваль</a:t>
            </a:r>
          </a:p>
        </p:txBody>
      </p:sp>
      <p:sp>
        <p:nvSpPr>
          <p:cNvPr id="7" name="Прямоугольник: скругленные углы 6">
            <a:extLst>
              <a:ext uri="{FF2B5EF4-FFF2-40B4-BE49-F238E27FC236}">
                <a16:creationId xmlns:a16="http://schemas.microsoft.com/office/drawing/2014/main" id="{CC2892EC-2CFD-49B6-BFB6-84809443D962}"/>
              </a:ext>
            </a:extLst>
          </p:cNvPr>
          <p:cNvSpPr/>
          <p:nvPr/>
        </p:nvSpPr>
        <p:spPr>
          <a:xfrm>
            <a:off x="3644151" y="2584417"/>
            <a:ext cx="1649922"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фестивальный</a:t>
            </a:r>
          </a:p>
        </p:txBody>
      </p:sp>
      <p:sp>
        <p:nvSpPr>
          <p:cNvPr id="8" name="Прямоугольник: скругленные углы 7">
            <a:extLst>
              <a:ext uri="{FF2B5EF4-FFF2-40B4-BE49-F238E27FC236}">
                <a16:creationId xmlns:a16="http://schemas.microsoft.com/office/drawing/2014/main" id="{AB271823-554A-43DA-A643-BD85227A6C35}"/>
              </a:ext>
            </a:extLst>
          </p:cNvPr>
          <p:cNvSpPr/>
          <p:nvPr/>
        </p:nvSpPr>
        <p:spPr>
          <a:xfrm>
            <a:off x="1040170" y="3607547"/>
            <a:ext cx="1150939"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вырезать</a:t>
            </a:r>
          </a:p>
        </p:txBody>
      </p:sp>
      <p:sp>
        <p:nvSpPr>
          <p:cNvPr id="9" name="Прямоугольник: скругленные углы 8">
            <a:extLst>
              <a:ext uri="{FF2B5EF4-FFF2-40B4-BE49-F238E27FC236}">
                <a16:creationId xmlns:a16="http://schemas.microsoft.com/office/drawing/2014/main" id="{858A48CC-9959-43C4-8090-4C7CEF693AB9}"/>
              </a:ext>
            </a:extLst>
          </p:cNvPr>
          <p:cNvSpPr/>
          <p:nvPr/>
        </p:nvSpPr>
        <p:spPr>
          <a:xfrm>
            <a:off x="3098562" y="3607547"/>
            <a:ext cx="1649922"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резка, нарезка</a:t>
            </a:r>
          </a:p>
        </p:txBody>
      </p:sp>
      <p:sp>
        <p:nvSpPr>
          <p:cNvPr id="10" name="Прямоугольник: скругленные углы 9">
            <a:extLst>
              <a:ext uri="{FF2B5EF4-FFF2-40B4-BE49-F238E27FC236}">
                <a16:creationId xmlns:a16="http://schemas.microsoft.com/office/drawing/2014/main" id="{40C8ADC5-1103-45D7-835A-157AB82D13FD}"/>
              </a:ext>
            </a:extLst>
          </p:cNvPr>
          <p:cNvSpPr/>
          <p:nvPr/>
        </p:nvSpPr>
        <p:spPr>
          <a:xfrm>
            <a:off x="1040170" y="4631484"/>
            <a:ext cx="1671448"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соревноваться</a:t>
            </a:r>
          </a:p>
        </p:txBody>
      </p:sp>
      <p:sp>
        <p:nvSpPr>
          <p:cNvPr id="11" name="Прямоугольник: скругленные углы 10">
            <a:extLst>
              <a:ext uri="{FF2B5EF4-FFF2-40B4-BE49-F238E27FC236}">
                <a16:creationId xmlns:a16="http://schemas.microsoft.com/office/drawing/2014/main" id="{5AB60D4A-327C-4002-850D-0092BF64DAE6}"/>
              </a:ext>
            </a:extLst>
          </p:cNvPr>
          <p:cNvSpPr/>
          <p:nvPr/>
        </p:nvSpPr>
        <p:spPr>
          <a:xfrm>
            <a:off x="3572595" y="4621957"/>
            <a:ext cx="1793035"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соревнование</a:t>
            </a:r>
          </a:p>
        </p:txBody>
      </p:sp>
      <p:sp>
        <p:nvSpPr>
          <p:cNvPr id="12" name="Прямоугольник: скругленные углы 11">
            <a:extLst>
              <a:ext uri="{FF2B5EF4-FFF2-40B4-BE49-F238E27FC236}">
                <a16:creationId xmlns:a16="http://schemas.microsoft.com/office/drawing/2014/main" id="{F58A9E79-5033-46EE-81D0-AB6B07A534E0}"/>
              </a:ext>
            </a:extLst>
          </p:cNvPr>
          <p:cNvSpPr/>
          <p:nvPr/>
        </p:nvSpPr>
        <p:spPr>
          <a:xfrm>
            <a:off x="1040170" y="5655421"/>
            <a:ext cx="1052323"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готовить</a:t>
            </a:r>
          </a:p>
        </p:txBody>
      </p:sp>
      <p:sp>
        <p:nvSpPr>
          <p:cNvPr id="13" name="Прямоугольник: скругленные углы 12">
            <a:extLst>
              <a:ext uri="{FF2B5EF4-FFF2-40B4-BE49-F238E27FC236}">
                <a16:creationId xmlns:a16="http://schemas.microsoft.com/office/drawing/2014/main" id="{4C7DEDD0-3386-4C49-A19C-3A1BC1A04039}"/>
              </a:ext>
            </a:extLst>
          </p:cNvPr>
          <p:cNvSpPr/>
          <p:nvPr/>
        </p:nvSpPr>
        <p:spPr>
          <a:xfrm>
            <a:off x="2842973" y="5654794"/>
            <a:ext cx="1750982"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кухонная плита</a:t>
            </a:r>
          </a:p>
        </p:txBody>
      </p:sp>
      <p:sp>
        <p:nvSpPr>
          <p:cNvPr id="14" name="Прямоугольник: скругленные углы 13">
            <a:extLst>
              <a:ext uri="{FF2B5EF4-FFF2-40B4-BE49-F238E27FC236}">
                <a16:creationId xmlns:a16="http://schemas.microsoft.com/office/drawing/2014/main" id="{026EEA30-3E29-4D1F-B2A7-1D5DBF243D83}"/>
              </a:ext>
            </a:extLst>
          </p:cNvPr>
          <p:cNvSpPr/>
          <p:nvPr/>
        </p:nvSpPr>
        <p:spPr>
          <a:xfrm>
            <a:off x="5387449" y="5654793"/>
            <a:ext cx="1425034" cy="2952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a:t>кулинарный</a:t>
            </a:r>
          </a:p>
        </p:txBody>
      </p:sp>
      <p:sp>
        <p:nvSpPr>
          <p:cNvPr id="16" name="Прямоугольник 15">
            <a:extLst>
              <a:ext uri="{FF2B5EF4-FFF2-40B4-BE49-F238E27FC236}">
                <a16:creationId xmlns:a16="http://schemas.microsoft.com/office/drawing/2014/main" id="{6A3D9AE7-F38B-427E-86BD-0F7BC5CBF683}"/>
              </a:ext>
            </a:extLst>
          </p:cNvPr>
          <p:cNvSpPr/>
          <p:nvPr/>
        </p:nvSpPr>
        <p:spPr>
          <a:xfrm>
            <a:off x="7101741" y="1601612"/>
            <a:ext cx="5023777" cy="2554545"/>
          </a:xfrm>
          <a:prstGeom prst="rect">
            <a:avLst/>
          </a:prstGeom>
        </p:spPr>
        <p:txBody>
          <a:bodyPr wrap="square">
            <a:spAutoFit/>
          </a:bodyPr>
          <a:lstStyle/>
          <a:p>
            <a:r>
              <a:rPr lang="en-US" sz="3200" dirty="0"/>
              <a:t>water + melon</a:t>
            </a:r>
            <a:r>
              <a:rPr lang="ru-RU" sz="3200" dirty="0">
                <a:solidFill>
                  <a:srgbClr val="0070C0"/>
                </a:solidFill>
              </a:rPr>
              <a:t> </a:t>
            </a:r>
            <a:r>
              <a:rPr lang="en-US" sz="3200" dirty="0"/>
              <a:t>=</a:t>
            </a:r>
            <a:r>
              <a:rPr lang="en-US" sz="3200" dirty="0">
                <a:solidFill>
                  <a:srgbClr val="0070C0"/>
                </a:solidFill>
              </a:rPr>
              <a:t> watermelon</a:t>
            </a:r>
          </a:p>
          <a:p>
            <a:endParaRPr lang="en-US" sz="3200" dirty="0"/>
          </a:p>
          <a:p>
            <a:r>
              <a:rPr lang="en-US" sz="3200" dirty="0"/>
              <a:t>crane + berry = </a:t>
            </a:r>
            <a:r>
              <a:rPr lang="en-US" sz="3200" dirty="0">
                <a:solidFill>
                  <a:srgbClr val="0070C0"/>
                </a:solidFill>
              </a:rPr>
              <a:t>cranberry</a:t>
            </a:r>
          </a:p>
          <a:p>
            <a:endParaRPr lang="en-US" sz="3200" dirty="0">
              <a:solidFill>
                <a:srgbClr val="0070C0"/>
              </a:solidFill>
            </a:endParaRPr>
          </a:p>
          <a:p>
            <a:r>
              <a:rPr lang="en-US" sz="3200" dirty="0"/>
              <a:t>fire + work = </a:t>
            </a:r>
            <a:r>
              <a:rPr lang="en-US" sz="3200" dirty="0">
                <a:solidFill>
                  <a:srgbClr val="0070C0"/>
                </a:solidFill>
              </a:rPr>
              <a:t>firework</a:t>
            </a:r>
            <a:endParaRPr lang="ru-RU" sz="3200" dirty="0">
              <a:solidFill>
                <a:srgbClr val="0070C0"/>
              </a:solidFill>
            </a:endParaRPr>
          </a:p>
        </p:txBody>
      </p:sp>
      <p:sp>
        <p:nvSpPr>
          <p:cNvPr id="18" name="Прямоугольник: скругленные углы 17">
            <a:extLst>
              <a:ext uri="{FF2B5EF4-FFF2-40B4-BE49-F238E27FC236}">
                <a16:creationId xmlns:a16="http://schemas.microsoft.com/office/drawing/2014/main" id="{6FB817AD-BE7E-476A-8F6A-983BD0878A08}"/>
              </a:ext>
            </a:extLst>
          </p:cNvPr>
          <p:cNvSpPr/>
          <p:nvPr/>
        </p:nvSpPr>
        <p:spPr>
          <a:xfrm>
            <a:off x="7225733" y="2140695"/>
            <a:ext cx="1012493"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вода</a:t>
            </a:r>
          </a:p>
        </p:txBody>
      </p:sp>
      <p:sp>
        <p:nvSpPr>
          <p:cNvPr id="19" name="Прямоугольник: скругленные углы 18">
            <a:extLst>
              <a:ext uri="{FF2B5EF4-FFF2-40B4-BE49-F238E27FC236}">
                <a16:creationId xmlns:a16="http://schemas.microsoft.com/office/drawing/2014/main" id="{5E740A14-40D3-4AF1-8261-3835C02BB6BA}"/>
              </a:ext>
            </a:extLst>
          </p:cNvPr>
          <p:cNvSpPr/>
          <p:nvPr/>
        </p:nvSpPr>
        <p:spPr>
          <a:xfrm>
            <a:off x="8650920" y="2138265"/>
            <a:ext cx="1012493"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дыня</a:t>
            </a:r>
          </a:p>
        </p:txBody>
      </p:sp>
      <p:sp>
        <p:nvSpPr>
          <p:cNvPr id="20" name="Прямоугольник: скругленные углы 19">
            <a:extLst>
              <a:ext uri="{FF2B5EF4-FFF2-40B4-BE49-F238E27FC236}">
                <a16:creationId xmlns:a16="http://schemas.microsoft.com/office/drawing/2014/main" id="{E256A8B8-FA91-49BA-AD8E-A7E06FF70291}"/>
              </a:ext>
            </a:extLst>
          </p:cNvPr>
          <p:cNvSpPr/>
          <p:nvPr/>
        </p:nvSpPr>
        <p:spPr>
          <a:xfrm>
            <a:off x="7192299" y="3104339"/>
            <a:ext cx="1068860"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журавль</a:t>
            </a:r>
          </a:p>
        </p:txBody>
      </p:sp>
      <p:sp>
        <p:nvSpPr>
          <p:cNvPr id="21" name="Прямоугольник: скругленные углы 20">
            <a:extLst>
              <a:ext uri="{FF2B5EF4-FFF2-40B4-BE49-F238E27FC236}">
                <a16:creationId xmlns:a16="http://schemas.microsoft.com/office/drawing/2014/main" id="{F76AD1A5-C4D1-4109-A80D-B80CF958795E}"/>
              </a:ext>
            </a:extLst>
          </p:cNvPr>
          <p:cNvSpPr/>
          <p:nvPr/>
        </p:nvSpPr>
        <p:spPr>
          <a:xfrm>
            <a:off x="8613328" y="3098679"/>
            <a:ext cx="1012493"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ягода</a:t>
            </a:r>
          </a:p>
        </p:txBody>
      </p:sp>
      <p:sp>
        <p:nvSpPr>
          <p:cNvPr id="22" name="Прямоугольник: скругленные углы 21">
            <a:extLst>
              <a:ext uri="{FF2B5EF4-FFF2-40B4-BE49-F238E27FC236}">
                <a16:creationId xmlns:a16="http://schemas.microsoft.com/office/drawing/2014/main" id="{A0EFED2C-8677-4CA4-A235-F5209C3A41A7}"/>
              </a:ext>
            </a:extLst>
          </p:cNvPr>
          <p:cNvSpPr/>
          <p:nvPr/>
        </p:nvSpPr>
        <p:spPr>
          <a:xfrm>
            <a:off x="10076107" y="2121006"/>
            <a:ext cx="1952775"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арбуз</a:t>
            </a:r>
          </a:p>
        </p:txBody>
      </p:sp>
      <p:sp>
        <p:nvSpPr>
          <p:cNvPr id="23" name="Прямоугольник: скругленные углы 22">
            <a:extLst>
              <a:ext uri="{FF2B5EF4-FFF2-40B4-BE49-F238E27FC236}">
                <a16:creationId xmlns:a16="http://schemas.microsoft.com/office/drawing/2014/main" id="{14D49F2E-9FA0-4066-ABC1-18320FAFD894}"/>
              </a:ext>
            </a:extLst>
          </p:cNvPr>
          <p:cNvSpPr/>
          <p:nvPr/>
        </p:nvSpPr>
        <p:spPr>
          <a:xfrm>
            <a:off x="9977990" y="3098678"/>
            <a:ext cx="1647646"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клюква</a:t>
            </a:r>
          </a:p>
        </p:txBody>
      </p:sp>
      <p:sp>
        <p:nvSpPr>
          <p:cNvPr id="24" name="Прямоугольник: скругленные углы 23">
            <a:extLst>
              <a:ext uri="{FF2B5EF4-FFF2-40B4-BE49-F238E27FC236}">
                <a16:creationId xmlns:a16="http://schemas.microsoft.com/office/drawing/2014/main" id="{45D940DB-30B8-4603-9911-4AEA67BE6540}"/>
              </a:ext>
            </a:extLst>
          </p:cNvPr>
          <p:cNvSpPr/>
          <p:nvPr/>
        </p:nvSpPr>
        <p:spPr>
          <a:xfrm>
            <a:off x="7134770" y="4045923"/>
            <a:ext cx="794484"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огонь</a:t>
            </a:r>
          </a:p>
        </p:txBody>
      </p:sp>
      <p:sp>
        <p:nvSpPr>
          <p:cNvPr id="25" name="Прямоугольник: скругленные углы 24">
            <a:extLst>
              <a:ext uri="{FF2B5EF4-FFF2-40B4-BE49-F238E27FC236}">
                <a16:creationId xmlns:a16="http://schemas.microsoft.com/office/drawing/2014/main" id="{F6BB71A1-CC1C-4218-A37B-C3B4DE423AF5}"/>
              </a:ext>
            </a:extLst>
          </p:cNvPr>
          <p:cNvSpPr/>
          <p:nvPr/>
        </p:nvSpPr>
        <p:spPr>
          <a:xfrm>
            <a:off x="8185059" y="4045923"/>
            <a:ext cx="1012493"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работа</a:t>
            </a:r>
          </a:p>
        </p:txBody>
      </p:sp>
      <p:sp>
        <p:nvSpPr>
          <p:cNvPr id="26" name="Прямоугольник: скругленные углы 25">
            <a:extLst>
              <a:ext uri="{FF2B5EF4-FFF2-40B4-BE49-F238E27FC236}">
                <a16:creationId xmlns:a16="http://schemas.microsoft.com/office/drawing/2014/main" id="{6ED0B073-2167-4028-B585-7B62FC33E365}"/>
              </a:ext>
            </a:extLst>
          </p:cNvPr>
          <p:cNvSpPr/>
          <p:nvPr/>
        </p:nvSpPr>
        <p:spPr>
          <a:xfrm>
            <a:off x="9563148" y="4045814"/>
            <a:ext cx="1362027" cy="2952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фейерверк</a:t>
            </a:r>
          </a:p>
        </p:txBody>
      </p:sp>
    </p:spTree>
    <p:extLst>
      <p:ext uri="{BB962C8B-B14F-4D97-AF65-F5344CB8AC3E}">
        <p14:creationId xmlns:p14="http://schemas.microsoft.com/office/powerpoint/2010/main" val="19454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4" grpId="0" animBg="1"/>
      <p:bldP spid="22" grpId="0" animBg="1"/>
      <p:bldP spid="23"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036CDF03-A917-471D-933A-2D50353BFB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92295" y="3028060"/>
            <a:ext cx="1800225" cy="1540640"/>
          </a:xfrm>
          <a:prstGeom prst="rect">
            <a:avLst/>
          </a:prstGeom>
        </p:spPr>
      </p:pic>
      <p:pic>
        <p:nvPicPr>
          <p:cNvPr id="28" name="Рисунок 27">
            <a:extLst>
              <a:ext uri="{FF2B5EF4-FFF2-40B4-BE49-F238E27FC236}">
                <a16:creationId xmlns:a16="http://schemas.microsoft.com/office/drawing/2014/main" id="{CB457DE8-796A-4ADC-9ADE-72A9B4428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68380" y="3035442"/>
            <a:ext cx="1790514" cy="1540640"/>
          </a:xfrm>
          <a:prstGeom prst="rect">
            <a:avLst/>
          </a:prstGeom>
        </p:spPr>
      </p:pic>
      <p:pic>
        <p:nvPicPr>
          <p:cNvPr id="26" name="Рисунок 25">
            <a:extLst>
              <a:ext uri="{FF2B5EF4-FFF2-40B4-BE49-F238E27FC236}">
                <a16:creationId xmlns:a16="http://schemas.microsoft.com/office/drawing/2014/main" id="{350F03E0-52AD-4808-A8AE-394116431DD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80194" y="4725449"/>
            <a:ext cx="1778700" cy="1562100"/>
          </a:xfrm>
          <a:prstGeom prst="rect">
            <a:avLst/>
          </a:prstGeom>
        </p:spPr>
      </p:pic>
      <p:pic>
        <p:nvPicPr>
          <p:cNvPr id="24" name="Рисунок 23">
            <a:extLst>
              <a:ext uri="{FF2B5EF4-FFF2-40B4-BE49-F238E27FC236}">
                <a16:creationId xmlns:a16="http://schemas.microsoft.com/office/drawing/2014/main" id="{5A68B9D8-D308-4D55-9D13-DED8DD64E1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91100" y="4710684"/>
            <a:ext cx="1778700" cy="1562100"/>
          </a:xfrm>
          <a:prstGeom prst="rect">
            <a:avLst/>
          </a:prstGeom>
        </p:spPr>
      </p:pic>
      <p:pic>
        <p:nvPicPr>
          <p:cNvPr id="22" name="Рисунок 21">
            <a:extLst>
              <a:ext uri="{FF2B5EF4-FFF2-40B4-BE49-F238E27FC236}">
                <a16:creationId xmlns:a16="http://schemas.microsoft.com/office/drawing/2014/main" id="{CC2868CA-D621-424D-B256-DD4465532EF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85432" y="4710684"/>
            <a:ext cx="1800225" cy="1547334"/>
          </a:xfrm>
          <a:prstGeom prst="rect">
            <a:avLst/>
          </a:prstGeom>
        </p:spPr>
      </p:pic>
      <p:pic>
        <p:nvPicPr>
          <p:cNvPr id="18" name="Рисунок 17">
            <a:extLst>
              <a:ext uri="{FF2B5EF4-FFF2-40B4-BE49-F238E27FC236}">
                <a16:creationId xmlns:a16="http://schemas.microsoft.com/office/drawing/2014/main" id="{B68E451A-1CEA-4662-A71E-47051F3489D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85432" y="1338742"/>
            <a:ext cx="1800225" cy="1547334"/>
          </a:xfrm>
          <a:prstGeom prst="rect">
            <a:avLst/>
          </a:prstGeom>
        </p:spPr>
      </p:pic>
      <p:pic>
        <p:nvPicPr>
          <p:cNvPr id="16" name="Рисунок 15">
            <a:extLst>
              <a:ext uri="{FF2B5EF4-FFF2-40B4-BE49-F238E27FC236}">
                <a16:creationId xmlns:a16="http://schemas.microsoft.com/office/drawing/2014/main" id="{38A5A354-E096-4366-9DCC-6C628AA98F4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969575" y="1323976"/>
            <a:ext cx="1800225" cy="1547335"/>
          </a:xfrm>
          <a:prstGeom prst="rect">
            <a:avLst/>
          </a:prstGeom>
        </p:spPr>
      </p:pic>
      <p:pic>
        <p:nvPicPr>
          <p:cNvPr id="14" name="Рисунок 13">
            <a:extLst>
              <a:ext uri="{FF2B5EF4-FFF2-40B4-BE49-F238E27FC236}">
                <a16:creationId xmlns:a16="http://schemas.microsoft.com/office/drawing/2014/main" id="{1FAA8DA0-008E-4F7E-930C-547E3083972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8669" y="1309211"/>
            <a:ext cx="1800225" cy="1562100"/>
          </a:xfrm>
          <a:prstGeom prst="rect">
            <a:avLst/>
          </a:prstGeom>
        </p:spPr>
      </p:pic>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14603" y="320611"/>
            <a:ext cx="9720072" cy="529209"/>
          </a:xfrm>
        </p:spPr>
        <p:txBody>
          <a:bodyPr>
            <a:normAutofit fontScale="90000"/>
          </a:bodyPr>
          <a:lstStyle/>
          <a:p>
            <a:r>
              <a:rPr lang="en-US" b="1" dirty="0">
                <a:solidFill>
                  <a:srgbClr val="002060"/>
                </a:solidFill>
              </a:rPr>
              <a:t>The theme of our lesson is…</a:t>
            </a:r>
            <a:endParaRPr lang="ru-RU" b="1" dirty="0">
              <a:solidFill>
                <a:srgbClr val="002060"/>
              </a:solidFill>
            </a:endParaRPr>
          </a:p>
        </p:txBody>
      </p:sp>
      <p:sp>
        <p:nvSpPr>
          <p:cNvPr id="4" name="Прямоугольник 3">
            <a:extLst>
              <a:ext uri="{FF2B5EF4-FFF2-40B4-BE49-F238E27FC236}">
                <a16:creationId xmlns:a16="http://schemas.microsoft.com/office/drawing/2014/main" id="{72D0C45E-1317-4AB6-A2DA-639BAEEC8554}"/>
              </a:ext>
            </a:extLst>
          </p:cNvPr>
          <p:cNvSpPr/>
          <p:nvPr/>
        </p:nvSpPr>
        <p:spPr>
          <a:xfrm>
            <a:off x="3063619" y="1323976"/>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F1EDCD5C-84EC-4B77-A536-C10C9F975C36}"/>
              </a:ext>
            </a:extLst>
          </p:cNvPr>
          <p:cNvSpPr/>
          <p:nvPr/>
        </p:nvSpPr>
        <p:spPr>
          <a:xfrm>
            <a:off x="4974526" y="1323976"/>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FA1DB52-3835-4074-8935-BA6BC77E3D9D}"/>
              </a:ext>
            </a:extLst>
          </p:cNvPr>
          <p:cNvSpPr/>
          <p:nvPr/>
        </p:nvSpPr>
        <p:spPr>
          <a:xfrm>
            <a:off x="6885432" y="1323976"/>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FD716D09-92FE-4BBD-9323-E8CFAFFB7091}"/>
              </a:ext>
            </a:extLst>
          </p:cNvPr>
          <p:cNvSpPr/>
          <p:nvPr/>
        </p:nvSpPr>
        <p:spPr>
          <a:xfrm>
            <a:off x="3063618" y="3017330"/>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a:extLst>
              <a:ext uri="{FF2B5EF4-FFF2-40B4-BE49-F238E27FC236}">
                <a16:creationId xmlns:a16="http://schemas.microsoft.com/office/drawing/2014/main" id="{FD04A0A7-BE03-498D-AB5E-03C46EFCAD53}"/>
              </a:ext>
            </a:extLst>
          </p:cNvPr>
          <p:cNvSpPr/>
          <p:nvPr/>
        </p:nvSpPr>
        <p:spPr>
          <a:xfrm>
            <a:off x="4974525" y="3017330"/>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a:extLst>
              <a:ext uri="{FF2B5EF4-FFF2-40B4-BE49-F238E27FC236}">
                <a16:creationId xmlns:a16="http://schemas.microsoft.com/office/drawing/2014/main" id="{005F8A9B-5A09-4011-AE62-02647269B051}"/>
              </a:ext>
            </a:extLst>
          </p:cNvPr>
          <p:cNvSpPr/>
          <p:nvPr/>
        </p:nvSpPr>
        <p:spPr>
          <a:xfrm>
            <a:off x="6892295" y="3013982"/>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22821C09-3323-46E0-A48B-A4546B029CA7}"/>
              </a:ext>
            </a:extLst>
          </p:cNvPr>
          <p:cNvSpPr/>
          <p:nvPr/>
        </p:nvSpPr>
        <p:spPr>
          <a:xfrm>
            <a:off x="3063617" y="4710684"/>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C36CFAA0-EFFC-431E-9579-B5437608D6BD}"/>
              </a:ext>
            </a:extLst>
          </p:cNvPr>
          <p:cNvSpPr/>
          <p:nvPr/>
        </p:nvSpPr>
        <p:spPr>
          <a:xfrm>
            <a:off x="4974525" y="4710684"/>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A640AFD1-440F-4561-86C3-1A18970EC1A8}"/>
              </a:ext>
            </a:extLst>
          </p:cNvPr>
          <p:cNvSpPr/>
          <p:nvPr/>
        </p:nvSpPr>
        <p:spPr>
          <a:xfrm>
            <a:off x="6885432" y="4710684"/>
            <a:ext cx="1800225"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a:extLst>
              <a:ext uri="{FF2B5EF4-FFF2-40B4-BE49-F238E27FC236}">
                <a16:creationId xmlns:a16="http://schemas.microsoft.com/office/drawing/2014/main" id="{4AC96D09-956A-4123-B4B1-1E3485C38925}"/>
              </a:ext>
            </a:extLst>
          </p:cNvPr>
          <p:cNvSpPr txBox="1"/>
          <p:nvPr/>
        </p:nvSpPr>
        <p:spPr>
          <a:xfrm rot="19182868">
            <a:off x="4634070" y="3456225"/>
            <a:ext cx="2492760" cy="584775"/>
          </a:xfrm>
          <a:prstGeom prst="rect">
            <a:avLst/>
          </a:prstGeom>
          <a:noFill/>
        </p:spPr>
        <p:txBody>
          <a:bodyPr wrap="square" rtlCol="0">
            <a:spAutoFit/>
          </a:bodyPr>
          <a:lstStyle/>
          <a:p>
            <a:r>
              <a:rPr lang="en-US" sz="3200" b="1" dirty="0">
                <a:solidFill>
                  <a:srgbClr val="FFFF00"/>
                </a:solidFill>
              </a:rPr>
              <a:t>Celebrations</a:t>
            </a:r>
            <a:endParaRPr lang="ru-RU" sz="3200" b="1" dirty="0">
              <a:solidFill>
                <a:srgbClr val="FFFF00"/>
              </a:solidFill>
            </a:endParaRPr>
          </a:p>
        </p:txBody>
      </p:sp>
      <p:sp>
        <p:nvSpPr>
          <p:cNvPr id="15" name="Прямоугольник: скругленные углы 14">
            <a:extLst>
              <a:ext uri="{FF2B5EF4-FFF2-40B4-BE49-F238E27FC236}">
                <a16:creationId xmlns:a16="http://schemas.microsoft.com/office/drawing/2014/main" id="{BEAF27B6-3D35-43DD-8896-9546C7B40330}"/>
              </a:ext>
            </a:extLst>
          </p:cNvPr>
          <p:cNvSpPr/>
          <p:nvPr/>
        </p:nvSpPr>
        <p:spPr>
          <a:xfrm>
            <a:off x="241540" y="1323977"/>
            <a:ext cx="1871932" cy="52921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ru-RU" sz="2400" b="1" dirty="0"/>
              <a:t>Цель урока:</a:t>
            </a:r>
          </a:p>
        </p:txBody>
      </p:sp>
      <p:sp>
        <p:nvSpPr>
          <p:cNvPr id="17" name="Прямоугольник: скругленные углы 16">
            <a:extLst>
              <a:ext uri="{FF2B5EF4-FFF2-40B4-BE49-F238E27FC236}">
                <a16:creationId xmlns:a16="http://schemas.microsoft.com/office/drawing/2014/main" id="{50F02B51-9EDB-4863-8454-ECD7FCD675F6}"/>
              </a:ext>
            </a:extLst>
          </p:cNvPr>
          <p:cNvSpPr/>
          <p:nvPr/>
        </p:nvSpPr>
        <p:spPr>
          <a:xfrm>
            <a:off x="688660" y="2073524"/>
            <a:ext cx="1984076" cy="124764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ru-RU" sz="2000" b="1" dirty="0"/>
              <a:t>научиться рассказывать о праздниках</a:t>
            </a:r>
          </a:p>
        </p:txBody>
      </p:sp>
      <p:sp>
        <p:nvSpPr>
          <p:cNvPr id="19" name="Прямоугольник: скругленные углы 18">
            <a:extLst>
              <a:ext uri="{FF2B5EF4-FFF2-40B4-BE49-F238E27FC236}">
                <a16:creationId xmlns:a16="http://schemas.microsoft.com/office/drawing/2014/main" id="{36ACAE9D-EEBE-47B4-BA58-8CD303607111}"/>
              </a:ext>
            </a:extLst>
          </p:cNvPr>
          <p:cNvSpPr/>
          <p:nvPr/>
        </p:nvSpPr>
        <p:spPr>
          <a:xfrm>
            <a:off x="9126747" y="1323976"/>
            <a:ext cx="2173857" cy="52920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2400" b="1" dirty="0"/>
              <a:t>Задачи урока:</a:t>
            </a:r>
          </a:p>
        </p:txBody>
      </p:sp>
      <p:sp>
        <p:nvSpPr>
          <p:cNvPr id="20" name="Прямоугольник: скругленные углы 19">
            <a:extLst>
              <a:ext uri="{FF2B5EF4-FFF2-40B4-BE49-F238E27FC236}">
                <a16:creationId xmlns:a16="http://schemas.microsoft.com/office/drawing/2014/main" id="{1115A1B2-6936-4F83-BE28-D62FB017977A}"/>
              </a:ext>
            </a:extLst>
          </p:cNvPr>
          <p:cNvSpPr/>
          <p:nvPr/>
        </p:nvSpPr>
        <p:spPr>
          <a:xfrm>
            <a:off x="9575321" y="2073523"/>
            <a:ext cx="2173857" cy="840173"/>
          </a:xfrm>
          <a:prstGeom prst="roundRect">
            <a:avLst/>
          </a:prstGeom>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ru-RU" dirty="0">
                <a:solidFill>
                  <a:schemeClr val="bg1"/>
                </a:solidFill>
              </a:rPr>
              <a:t>Узнать, как назвать праздники на английском языке</a:t>
            </a:r>
          </a:p>
        </p:txBody>
      </p:sp>
      <p:sp>
        <p:nvSpPr>
          <p:cNvPr id="41" name="Прямоугольник: скругленные углы 40">
            <a:extLst>
              <a:ext uri="{FF2B5EF4-FFF2-40B4-BE49-F238E27FC236}">
                <a16:creationId xmlns:a16="http://schemas.microsoft.com/office/drawing/2014/main" id="{D7BCA5E2-B3C5-4D57-906D-2B728C911B95}"/>
              </a:ext>
            </a:extLst>
          </p:cNvPr>
          <p:cNvSpPr/>
          <p:nvPr/>
        </p:nvSpPr>
        <p:spPr>
          <a:xfrm>
            <a:off x="9575320" y="3192876"/>
            <a:ext cx="2173857" cy="1153478"/>
          </a:xfrm>
          <a:prstGeom prst="roundRect">
            <a:avLst/>
          </a:prstGeom>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ru-RU" dirty="0">
                <a:solidFill>
                  <a:schemeClr val="bg1"/>
                </a:solidFill>
              </a:rPr>
              <a:t>Вспомнить названия стран, месяцев и времен года</a:t>
            </a:r>
          </a:p>
        </p:txBody>
      </p:sp>
      <p:sp>
        <p:nvSpPr>
          <p:cNvPr id="42" name="Прямоугольник: скругленные углы 41">
            <a:extLst>
              <a:ext uri="{FF2B5EF4-FFF2-40B4-BE49-F238E27FC236}">
                <a16:creationId xmlns:a16="http://schemas.microsoft.com/office/drawing/2014/main" id="{081AB7D1-DCDB-493F-A137-B7A5A3D86EFD}"/>
              </a:ext>
            </a:extLst>
          </p:cNvPr>
          <p:cNvSpPr/>
          <p:nvPr/>
        </p:nvSpPr>
        <p:spPr>
          <a:xfrm>
            <a:off x="9575320" y="4631824"/>
            <a:ext cx="2173857" cy="874675"/>
          </a:xfrm>
          <a:prstGeom prst="roundRect">
            <a:avLst/>
          </a:prstGeom>
          <a:solidFill>
            <a:schemeClr val="accent4">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ru-RU" dirty="0">
                <a:solidFill>
                  <a:schemeClr val="bg1"/>
                </a:solidFill>
              </a:rPr>
              <a:t>Изучить новые слова и фразы по теме «Праздники»</a:t>
            </a:r>
          </a:p>
        </p:txBody>
      </p:sp>
    </p:spTree>
    <p:extLst>
      <p:ext uri="{BB962C8B-B14F-4D97-AF65-F5344CB8AC3E}">
        <p14:creationId xmlns:p14="http://schemas.microsoft.com/office/powerpoint/2010/main" val="5972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6"/>
                                        </p:tgtEl>
                                        <p:attrNameLst>
                                          <p:attrName>ppt_w</p:attrName>
                                        </p:attrNameLst>
                                      </p:cBhvr>
                                      <p:tavLst>
                                        <p:tav tm="0">
                                          <p:val>
                                            <p:strVal val="ppt_w"/>
                                          </p:val>
                                        </p:tav>
                                        <p:tav tm="100000">
                                          <p:val>
                                            <p:fltVal val="0"/>
                                          </p:val>
                                        </p:tav>
                                      </p:tavLst>
                                    </p:anim>
                                    <p:anim calcmode="lin" valueType="num">
                                      <p:cBhvr>
                                        <p:cTn id="23" dur="1000"/>
                                        <p:tgtEl>
                                          <p:spTgt spid="6"/>
                                        </p:tgtEl>
                                        <p:attrNameLst>
                                          <p:attrName>ppt_h</p:attrName>
                                        </p:attrNameLst>
                                      </p:cBhvr>
                                      <p:tavLst>
                                        <p:tav tm="0">
                                          <p:val>
                                            <p:strVal val="ppt_h"/>
                                          </p:val>
                                        </p:tav>
                                        <p:tav tm="100000">
                                          <p:val>
                                            <p:fltVal val="0"/>
                                          </p:val>
                                        </p:tav>
                                      </p:tavLst>
                                    </p:anim>
                                    <p:anim calcmode="lin" valueType="num">
                                      <p:cBhvr>
                                        <p:cTn id="24" dur="1000"/>
                                        <p:tgtEl>
                                          <p:spTgt spid="6"/>
                                        </p:tgtEl>
                                        <p:attrNameLst>
                                          <p:attrName>style.rotation</p:attrName>
                                        </p:attrNameLst>
                                      </p:cBhvr>
                                      <p:tavLst>
                                        <p:tav tm="0">
                                          <p:val>
                                            <p:fltVal val="0"/>
                                          </p:val>
                                        </p:tav>
                                        <p:tav tm="100000">
                                          <p:val>
                                            <p:fltVal val="90"/>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9"/>
                                        </p:tgtEl>
                                        <p:attrNameLst>
                                          <p:attrName>ppt_w</p:attrName>
                                        </p:attrNameLst>
                                      </p:cBhvr>
                                      <p:tavLst>
                                        <p:tav tm="0">
                                          <p:val>
                                            <p:strVal val="ppt_w"/>
                                          </p:val>
                                        </p:tav>
                                        <p:tav tm="100000">
                                          <p:val>
                                            <p:fltVal val="0"/>
                                          </p:val>
                                        </p:tav>
                                      </p:tavLst>
                                    </p:anim>
                                    <p:anim calcmode="lin" valueType="num">
                                      <p:cBhvr>
                                        <p:cTn id="31" dur="1000"/>
                                        <p:tgtEl>
                                          <p:spTgt spid="9"/>
                                        </p:tgtEl>
                                        <p:attrNameLst>
                                          <p:attrName>ppt_h</p:attrName>
                                        </p:attrNameLst>
                                      </p:cBhvr>
                                      <p:tavLst>
                                        <p:tav tm="0">
                                          <p:val>
                                            <p:strVal val="ppt_h"/>
                                          </p:val>
                                        </p:tav>
                                        <p:tav tm="100000">
                                          <p:val>
                                            <p:fltVal val="0"/>
                                          </p:val>
                                        </p:tav>
                                      </p:tavLst>
                                    </p:anim>
                                    <p:anim calcmode="lin" valueType="num">
                                      <p:cBhvr>
                                        <p:cTn id="32" dur="1000"/>
                                        <p:tgtEl>
                                          <p:spTgt spid="9"/>
                                        </p:tgtEl>
                                        <p:attrNameLst>
                                          <p:attrName>style.rotation</p:attrName>
                                        </p:attrNameLst>
                                      </p:cBhvr>
                                      <p:tavLst>
                                        <p:tav tm="0">
                                          <p:val>
                                            <p:fltVal val="0"/>
                                          </p:val>
                                        </p:tav>
                                        <p:tav tm="100000">
                                          <p:val>
                                            <p:fltVal val="90"/>
                                          </p:val>
                                        </p:tav>
                                      </p:tavLst>
                                    </p:anim>
                                    <p:animEffect transition="out" filter="fade">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12"/>
                                        </p:tgtEl>
                                        <p:attrNameLst>
                                          <p:attrName>ppt_w</p:attrName>
                                        </p:attrNameLst>
                                      </p:cBhvr>
                                      <p:tavLst>
                                        <p:tav tm="0">
                                          <p:val>
                                            <p:strVal val="ppt_w"/>
                                          </p:val>
                                        </p:tav>
                                        <p:tav tm="100000">
                                          <p:val>
                                            <p:fltVal val="0"/>
                                          </p:val>
                                        </p:tav>
                                      </p:tavLst>
                                    </p:anim>
                                    <p:anim calcmode="lin" valueType="num">
                                      <p:cBhvr>
                                        <p:cTn id="39" dur="1000"/>
                                        <p:tgtEl>
                                          <p:spTgt spid="12"/>
                                        </p:tgtEl>
                                        <p:attrNameLst>
                                          <p:attrName>ppt_h</p:attrName>
                                        </p:attrNameLst>
                                      </p:cBhvr>
                                      <p:tavLst>
                                        <p:tav tm="0">
                                          <p:val>
                                            <p:strVal val="ppt_h"/>
                                          </p:val>
                                        </p:tav>
                                        <p:tav tm="100000">
                                          <p:val>
                                            <p:fltVal val="0"/>
                                          </p:val>
                                        </p:tav>
                                      </p:tavLst>
                                    </p:anim>
                                    <p:anim calcmode="lin" valueType="num">
                                      <p:cBhvr>
                                        <p:cTn id="40" dur="1000"/>
                                        <p:tgtEl>
                                          <p:spTgt spid="12"/>
                                        </p:tgtEl>
                                        <p:attrNameLst>
                                          <p:attrName>style.rotation</p:attrName>
                                        </p:attrNameLst>
                                      </p:cBhvr>
                                      <p:tavLst>
                                        <p:tav tm="0">
                                          <p:val>
                                            <p:fltVal val="0"/>
                                          </p:val>
                                        </p:tav>
                                        <p:tav tm="100000">
                                          <p:val>
                                            <p:fltVal val="90"/>
                                          </p:val>
                                        </p:tav>
                                      </p:tavLst>
                                    </p:anim>
                                    <p:animEffect transition="out" filter="fade">
                                      <p:cBhvr>
                                        <p:cTn id="41" dur="1000"/>
                                        <p:tgtEl>
                                          <p:spTgt spid="12"/>
                                        </p:tgtEl>
                                      </p:cBhvr>
                                    </p:animEffect>
                                    <p:set>
                                      <p:cBhvr>
                                        <p:cTn id="42" dur="1" fill="hold">
                                          <p:stCondLst>
                                            <p:cond delay="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11"/>
                                        </p:tgtEl>
                                        <p:attrNameLst>
                                          <p:attrName>ppt_w</p:attrName>
                                        </p:attrNameLst>
                                      </p:cBhvr>
                                      <p:tavLst>
                                        <p:tav tm="0">
                                          <p:val>
                                            <p:strVal val="ppt_w"/>
                                          </p:val>
                                        </p:tav>
                                        <p:tav tm="100000">
                                          <p:val>
                                            <p:fltVal val="0"/>
                                          </p:val>
                                        </p:tav>
                                      </p:tavLst>
                                    </p:anim>
                                    <p:anim calcmode="lin" valueType="num">
                                      <p:cBhvr>
                                        <p:cTn id="47" dur="1000"/>
                                        <p:tgtEl>
                                          <p:spTgt spid="11"/>
                                        </p:tgtEl>
                                        <p:attrNameLst>
                                          <p:attrName>ppt_h</p:attrName>
                                        </p:attrNameLst>
                                      </p:cBhvr>
                                      <p:tavLst>
                                        <p:tav tm="0">
                                          <p:val>
                                            <p:strVal val="ppt_h"/>
                                          </p:val>
                                        </p:tav>
                                        <p:tav tm="100000">
                                          <p:val>
                                            <p:fltVal val="0"/>
                                          </p:val>
                                        </p:tav>
                                      </p:tavLst>
                                    </p:anim>
                                    <p:anim calcmode="lin" valueType="num">
                                      <p:cBhvr>
                                        <p:cTn id="48" dur="1000"/>
                                        <p:tgtEl>
                                          <p:spTgt spid="11"/>
                                        </p:tgtEl>
                                        <p:attrNameLst>
                                          <p:attrName>style.rotation</p:attrName>
                                        </p:attrNameLst>
                                      </p:cBhvr>
                                      <p:tavLst>
                                        <p:tav tm="0">
                                          <p:val>
                                            <p:fltVal val="0"/>
                                          </p:val>
                                        </p:tav>
                                        <p:tav tm="100000">
                                          <p:val>
                                            <p:fltVal val="90"/>
                                          </p:val>
                                        </p:tav>
                                      </p:tavLst>
                                    </p:anim>
                                    <p:animEffect transition="out" filter="fade">
                                      <p:cBhvr>
                                        <p:cTn id="49" dur="1000"/>
                                        <p:tgtEl>
                                          <p:spTgt spid="11"/>
                                        </p:tgtEl>
                                      </p:cBhvr>
                                    </p:animEffect>
                                    <p:set>
                                      <p:cBhvr>
                                        <p:cTn id="50" dur="1" fill="hold">
                                          <p:stCondLst>
                                            <p:cond delay="9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10"/>
                                        </p:tgtEl>
                                        <p:attrNameLst>
                                          <p:attrName>ppt_w</p:attrName>
                                        </p:attrNameLst>
                                      </p:cBhvr>
                                      <p:tavLst>
                                        <p:tav tm="0">
                                          <p:val>
                                            <p:strVal val="ppt_w"/>
                                          </p:val>
                                        </p:tav>
                                        <p:tav tm="100000">
                                          <p:val>
                                            <p:fltVal val="0"/>
                                          </p:val>
                                        </p:tav>
                                      </p:tavLst>
                                    </p:anim>
                                    <p:anim calcmode="lin" valueType="num">
                                      <p:cBhvr>
                                        <p:cTn id="55" dur="1000"/>
                                        <p:tgtEl>
                                          <p:spTgt spid="10"/>
                                        </p:tgtEl>
                                        <p:attrNameLst>
                                          <p:attrName>ppt_h</p:attrName>
                                        </p:attrNameLst>
                                      </p:cBhvr>
                                      <p:tavLst>
                                        <p:tav tm="0">
                                          <p:val>
                                            <p:strVal val="ppt_h"/>
                                          </p:val>
                                        </p:tav>
                                        <p:tav tm="100000">
                                          <p:val>
                                            <p:fltVal val="0"/>
                                          </p:val>
                                        </p:tav>
                                      </p:tavLst>
                                    </p:anim>
                                    <p:anim calcmode="lin" valueType="num">
                                      <p:cBhvr>
                                        <p:cTn id="56" dur="1000"/>
                                        <p:tgtEl>
                                          <p:spTgt spid="10"/>
                                        </p:tgtEl>
                                        <p:attrNameLst>
                                          <p:attrName>style.rotation</p:attrName>
                                        </p:attrNameLst>
                                      </p:cBhvr>
                                      <p:tavLst>
                                        <p:tav tm="0">
                                          <p:val>
                                            <p:fltVal val="0"/>
                                          </p:val>
                                        </p:tav>
                                        <p:tav tm="100000">
                                          <p:val>
                                            <p:fltVal val="90"/>
                                          </p:val>
                                        </p:tav>
                                      </p:tavLst>
                                    </p:anim>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7"/>
                                        </p:tgtEl>
                                        <p:attrNameLst>
                                          <p:attrName>ppt_w</p:attrName>
                                        </p:attrNameLst>
                                      </p:cBhvr>
                                      <p:tavLst>
                                        <p:tav tm="0">
                                          <p:val>
                                            <p:strVal val="ppt_w"/>
                                          </p:val>
                                        </p:tav>
                                        <p:tav tm="100000">
                                          <p:val>
                                            <p:fltVal val="0"/>
                                          </p:val>
                                        </p:tav>
                                      </p:tavLst>
                                    </p:anim>
                                    <p:anim calcmode="lin" valueType="num">
                                      <p:cBhvr>
                                        <p:cTn id="63" dur="1000"/>
                                        <p:tgtEl>
                                          <p:spTgt spid="7"/>
                                        </p:tgtEl>
                                        <p:attrNameLst>
                                          <p:attrName>ppt_h</p:attrName>
                                        </p:attrNameLst>
                                      </p:cBhvr>
                                      <p:tavLst>
                                        <p:tav tm="0">
                                          <p:val>
                                            <p:strVal val="ppt_h"/>
                                          </p:val>
                                        </p:tav>
                                        <p:tav tm="100000">
                                          <p:val>
                                            <p:fltVal val="0"/>
                                          </p:val>
                                        </p:tav>
                                      </p:tavLst>
                                    </p:anim>
                                    <p:anim calcmode="lin" valueType="num">
                                      <p:cBhvr>
                                        <p:cTn id="64" dur="1000"/>
                                        <p:tgtEl>
                                          <p:spTgt spid="7"/>
                                        </p:tgtEl>
                                        <p:attrNameLst>
                                          <p:attrName>style.rotation</p:attrName>
                                        </p:attrNameLst>
                                      </p:cBhvr>
                                      <p:tavLst>
                                        <p:tav tm="0">
                                          <p:val>
                                            <p:fltVal val="0"/>
                                          </p:val>
                                        </p:tav>
                                        <p:tav tm="100000">
                                          <p:val>
                                            <p:fltVal val="90"/>
                                          </p:val>
                                        </p:tav>
                                      </p:tavLst>
                                    </p:anim>
                                    <p:animEffect transition="out" filter="fade">
                                      <p:cBhvr>
                                        <p:cTn id="65" dur="1000"/>
                                        <p:tgtEl>
                                          <p:spTgt spid="7"/>
                                        </p:tgtEl>
                                      </p:cBhvr>
                                    </p:animEffect>
                                    <p:set>
                                      <p:cBhvr>
                                        <p:cTn id="66" dur="1" fill="hold">
                                          <p:stCondLst>
                                            <p:cond delay="9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411428"/>
            <a:ext cx="10863072" cy="529209"/>
          </a:xfrm>
        </p:spPr>
        <p:txBody>
          <a:bodyPr>
            <a:noAutofit/>
          </a:bodyPr>
          <a:lstStyle/>
          <a:p>
            <a:r>
              <a:rPr lang="en-US" sz="4000" b="1" dirty="0">
                <a:solidFill>
                  <a:srgbClr val="002060"/>
                </a:solidFill>
              </a:rPr>
              <a:t>Translate the words using THE RUSSIAN LANGUAGE</a:t>
            </a:r>
            <a:endParaRPr lang="ru-RU" sz="4000" b="1" dirty="0">
              <a:solidFill>
                <a:srgbClr val="002060"/>
              </a:solidFill>
            </a:endParaRPr>
          </a:p>
        </p:txBody>
      </p:sp>
      <p:pic>
        <p:nvPicPr>
          <p:cNvPr id="5" name="Объект 4">
            <a:extLst>
              <a:ext uri="{FF2B5EF4-FFF2-40B4-BE49-F238E27FC236}">
                <a16:creationId xmlns:a16="http://schemas.microsoft.com/office/drawing/2014/main" id="{3626A2A3-91E8-4F6C-A8B5-32E65F1C496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052937" y="2083006"/>
            <a:ext cx="766811" cy="766811"/>
          </a:xfrm>
          <a:ln>
            <a:solidFill>
              <a:schemeClr val="accent1"/>
            </a:solidFill>
          </a:ln>
        </p:spPr>
      </p:pic>
      <p:pic>
        <p:nvPicPr>
          <p:cNvPr id="7" name="Рисунок 6">
            <a:extLst>
              <a:ext uri="{FF2B5EF4-FFF2-40B4-BE49-F238E27FC236}">
                <a16:creationId xmlns:a16="http://schemas.microsoft.com/office/drawing/2014/main" id="{0971C9F5-9AE3-4782-A74C-8B79616397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44579" y="3596089"/>
            <a:ext cx="766811" cy="742499"/>
          </a:xfrm>
          <a:prstGeom prst="rect">
            <a:avLst/>
          </a:prstGeom>
          <a:ln>
            <a:solidFill>
              <a:schemeClr val="accent1"/>
            </a:solidFill>
          </a:ln>
        </p:spPr>
      </p:pic>
      <p:pic>
        <p:nvPicPr>
          <p:cNvPr id="9" name="Рисунок 8">
            <a:extLst>
              <a:ext uri="{FF2B5EF4-FFF2-40B4-BE49-F238E27FC236}">
                <a16:creationId xmlns:a16="http://schemas.microsoft.com/office/drawing/2014/main" id="{9F8BA1DE-293B-43B3-8918-B25D32ABA9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2729" y="1364359"/>
            <a:ext cx="766812" cy="766812"/>
          </a:xfrm>
          <a:prstGeom prst="rect">
            <a:avLst/>
          </a:prstGeom>
          <a:ln>
            <a:solidFill>
              <a:schemeClr val="accent1"/>
            </a:solidFill>
          </a:ln>
        </p:spPr>
      </p:pic>
      <p:pic>
        <p:nvPicPr>
          <p:cNvPr id="11" name="Рисунок 10">
            <a:extLst>
              <a:ext uri="{FF2B5EF4-FFF2-40B4-BE49-F238E27FC236}">
                <a16:creationId xmlns:a16="http://schemas.microsoft.com/office/drawing/2014/main" id="{59140607-C193-4890-9BB3-44188D5C649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13665" y="3610450"/>
            <a:ext cx="766811" cy="742499"/>
          </a:xfrm>
          <a:prstGeom prst="rect">
            <a:avLst/>
          </a:prstGeom>
          <a:ln>
            <a:solidFill>
              <a:schemeClr val="accent1"/>
            </a:solidFill>
          </a:ln>
        </p:spPr>
      </p:pic>
      <p:pic>
        <p:nvPicPr>
          <p:cNvPr id="13" name="Рисунок 12">
            <a:extLst>
              <a:ext uri="{FF2B5EF4-FFF2-40B4-BE49-F238E27FC236}">
                <a16:creationId xmlns:a16="http://schemas.microsoft.com/office/drawing/2014/main" id="{2DC9B17B-205C-4FCE-8BBA-93FFDDED13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98383" y="2083006"/>
            <a:ext cx="757671" cy="766811"/>
          </a:xfrm>
          <a:prstGeom prst="rect">
            <a:avLst/>
          </a:prstGeom>
          <a:ln>
            <a:solidFill>
              <a:schemeClr val="accent1"/>
            </a:solidFill>
          </a:ln>
        </p:spPr>
      </p:pic>
      <p:pic>
        <p:nvPicPr>
          <p:cNvPr id="15" name="Рисунок 14">
            <a:extLst>
              <a:ext uri="{FF2B5EF4-FFF2-40B4-BE49-F238E27FC236}">
                <a16:creationId xmlns:a16="http://schemas.microsoft.com/office/drawing/2014/main" id="{39F43765-0DBA-4D38-9271-C7F2A8822BA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87609" y="4966929"/>
            <a:ext cx="733649" cy="742499"/>
          </a:xfrm>
          <a:prstGeom prst="rect">
            <a:avLst/>
          </a:prstGeom>
          <a:ln>
            <a:solidFill>
              <a:schemeClr val="accent1"/>
            </a:solidFill>
          </a:ln>
        </p:spPr>
      </p:pic>
      <p:pic>
        <p:nvPicPr>
          <p:cNvPr id="19" name="Рисунок 18">
            <a:extLst>
              <a:ext uri="{FF2B5EF4-FFF2-40B4-BE49-F238E27FC236}">
                <a16:creationId xmlns:a16="http://schemas.microsoft.com/office/drawing/2014/main" id="{B2BE61C0-FF51-4B43-A8CD-8C4DFB1798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79122" y="3356189"/>
            <a:ext cx="766811" cy="766811"/>
          </a:xfrm>
          <a:prstGeom prst="rect">
            <a:avLst/>
          </a:prstGeom>
          <a:ln>
            <a:solidFill>
              <a:schemeClr val="accent1"/>
            </a:solidFill>
          </a:ln>
        </p:spPr>
      </p:pic>
      <p:sp>
        <p:nvSpPr>
          <p:cNvPr id="20" name="TextBox 19">
            <a:extLst>
              <a:ext uri="{FF2B5EF4-FFF2-40B4-BE49-F238E27FC236}">
                <a16:creationId xmlns:a16="http://schemas.microsoft.com/office/drawing/2014/main" id="{8804C1EA-7D77-4269-8D9D-AB3DDC414F05}"/>
              </a:ext>
            </a:extLst>
          </p:cNvPr>
          <p:cNvSpPr txBox="1"/>
          <p:nvPr/>
        </p:nvSpPr>
        <p:spPr>
          <a:xfrm>
            <a:off x="913333" y="984994"/>
            <a:ext cx="2401009" cy="5509200"/>
          </a:xfrm>
          <a:prstGeom prst="rect">
            <a:avLst/>
          </a:prstGeom>
          <a:noFill/>
        </p:spPr>
        <p:txBody>
          <a:bodyPr wrap="square" rtlCol="0">
            <a:spAutoFit/>
          </a:bodyPr>
          <a:lstStyle/>
          <a:p>
            <a:r>
              <a:rPr lang="en-US" sz="3200" dirty="0"/>
              <a:t>sauce</a:t>
            </a:r>
            <a:r>
              <a:rPr lang="ru-RU" sz="3200" dirty="0"/>
              <a:t> </a:t>
            </a:r>
            <a:endParaRPr lang="en-US" sz="3200" dirty="0"/>
          </a:p>
          <a:p>
            <a:r>
              <a:rPr lang="ru-RU" sz="3200" dirty="0"/>
              <a:t>      </a:t>
            </a:r>
            <a:r>
              <a:rPr lang="ru-RU" sz="3200" dirty="0">
                <a:solidFill>
                  <a:srgbClr val="0070C0"/>
                </a:solidFill>
              </a:rPr>
              <a:t>соус</a:t>
            </a:r>
            <a:endParaRPr lang="en-US" sz="3200" dirty="0">
              <a:solidFill>
                <a:srgbClr val="0070C0"/>
              </a:solidFill>
            </a:endParaRPr>
          </a:p>
          <a:p>
            <a:endParaRPr lang="en-US" sz="3200" dirty="0"/>
          </a:p>
          <a:p>
            <a:r>
              <a:rPr lang="en-US" sz="3200" dirty="0"/>
              <a:t>dessert</a:t>
            </a:r>
          </a:p>
          <a:p>
            <a:r>
              <a:rPr lang="ru-RU" sz="3200" dirty="0"/>
              <a:t>      </a:t>
            </a:r>
            <a:r>
              <a:rPr lang="ru-RU" sz="3200" dirty="0">
                <a:solidFill>
                  <a:srgbClr val="0070C0"/>
                </a:solidFill>
              </a:rPr>
              <a:t>десерт</a:t>
            </a:r>
            <a:endParaRPr lang="en-US" sz="3200" dirty="0">
              <a:solidFill>
                <a:srgbClr val="0070C0"/>
              </a:solidFill>
            </a:endParaRPr>
          </a:p>
          <a:p>
            <a:endParaRPr lang="en-US" sz="3200" dirty="0"/>
          </a:p>
          <a:p>
            <a:r>
              <a:rPr lang="en-US" sz="3200" dirty="0"/>
              <a:t>costumes</a:t>
            </a:r>
          </a:p>
          <a:p>
            <a:r>
              <a:rPr lang="ru-RU" sz="3200" dirty="0"/>
              <a:t>      </a:t>
            </a:r>
            <a:r>
              <a:rPr lang="ru-RU" sz="3200" dirty="0">
                <a:solidFill>
                  <a:srgbClr val="0070C0"/>
                </a:solidFill>
              </a:rPr>
              <a:t>костюмы</a:t>
            </a:r>
            <a:endParaRPr lang="en-US" sz="3200" dirty="0">
              <a:solidFill>
                <a:srgbClr val="0070C0"/>
              </a:solidFill>
            </a:endParaRPr>
          </a:p>
          <a:p>
            <a:endParaRPr lang="en-US" sz="3200" dirty="0"/>
          </a:p>
          <a:p>
            <a:r>
              <a:rPr lang="en-US" sz="3200" dirty="0"/>
              <a:t>rice</a:t>
            </a:r>
            <a:endParaRPr lang="ru-RU" sz="3200" dirty="0"/>
          </a:p>
          <a:p>
            <a:r>
              <a:rPr lang="en-US" sz="3200" dirty="0"/>
              <a:t>     </a:t>
            </a:r>
            <a:r>
              <a:rPr lang="ru-RU" sz="3200" dirty="0">
                <a:solidFill>
                  <a:srgbClr val="0070C0"/>
                </a:solidFill>
              </a:rPr>
              <a:t>рис</a:t>
            </a:r>
            <a:endParaRPr lang="en-US" sz="3200" dirty="0">
              <a:solidFill>
                <a:srgbClr val="0070C0"/>
              </a:solidFill>
            </a:endParaRPr>
          </a:p>
        </p:txBody>
      </p:sp>
      <p:sp>
        <p:nvSpPr>
          <p:cNvPr id="21" name="TextBox 20">
            <a:extLst>
              <a:ext uri="{FF2B5EF4-FFF2-40B4-BE49-F238E27FC236}">
                <a16:creationId xmlns:a16="http://schemas.microsoft.com/office/drawing/2014/main" id="{989B16AA-D7AC-4CCC-8DF7-45D9117C391E}"/>
              </a:ext>
            </a:extLst>
          </p:cNvPr>
          <p:cNvSpPr txBox="1"/>
          <p:nvPr/>
        </p:nvSpPr>
        <p:spPr>
          <a:xfrm>
            <a:off x="8792143" y="984994"/>
            <a:ext cx="3295082" cy="5509200"/>
          </a:xfrm>
          <a:prstGeom prst="rect">
            <a:avLst/>
          </a:prstGeom>
          <a:noFill/>
        </p:spPr>
        <p:txBody>
          <a:bodyPr wrap="square" rtlCol="0">
            <a:spAutoFit/>
          </a:bodyPr>
          <a:lstStyle/>
          <a:p>
            <a:r>
              <a:rPr lang="en-US" sz="3200" dirty="0"/>
              <a:t>jam</a:t>
            </a:r>
          </a:p>
          <a:p>
            <a:r>
              <a:rPr lang="ru-RU" sz="3200" dirty="0"/>
              <a:t>      </a:t>
            </a:r>
            <a:r>
              <a:rPr lang="ru-RU" sz="3200" dirty="0">
                <a:solidFill>
                  <a:srgbClr val="0070C0"/>
                </a:solidFill>
              </a:rPr>
              <a:t>варенье</a:t>
            </a:r>
            <a:endParaRPr lang="en-US" sz="3200" dirty="0">
              <a:solidFill>
                <a:srgbClr val="0070C0"/>
              </a:solidFill>
            </a:endParaRPr>
          </a:p>
          <a:p>
            <a:endParaRPr lang="en-US" sz="3200" dirty="0"/>
          </a:p>
          <a:p>
            <a:r>
              <a:rPr lang="en-US" sz="3200" dirty="0"/>
              <a:t>fruit</a:t>
            </a:r>
          </a:p>
          <a:p>
            <a:r>
              <a:rPr lang="ru-RU" sz="3200" dirty="0"/>
              <a:t>      </a:t>
            </a:r>
            <a:r>
              <a:rPr lang="ru-RU" sz="3200" dirty="0">
                <a:solidFill>
                  <a:srgbClr val="0070C0"/>
                </a:solidFill>
              </a:rPr>
              <a:t>фрукты</a:t>
            </a:r>
            <a:endParaRPr lang="en-US" sz="3200" dirty="0">
              <a:solidFill>
                <a:srgbClr val="0070C0"/>
              </a:solidFill>
            </a:endParaRPr>
          </a:p>
          <a:p>
            <a:endParaRPr lang="en-US" sz="3200" dirty="0"/>
          </a:p>
          <a:p>
            <a:r>
              <a:rPr lang="en-US" sz="3200" dirty="0"/>
              <a:t>soup</a:t>
            </a:r>
          </a:p>
          <a:p>
            <a:r>
              <a:rPr lang="ru-RU" sz="3200" dirty="0"/>
              <a:t>      </a:t>
            </a:r>
            <a:r>
              <a:rPr lang="ru-RU" sz="3200" dirty="0">
                <a:solidFill>
                  <a:srgbClr val="0070C0"/>
                </a:solidFill>
              </a:rPr>
              <a:t>суп</a:t>
            </a:r>
            <a:endParaRPr lang="en-US" sz="3200" dirty="0">
              <a:solidFill>
                <a:srgbClr val="0070C0"/>
              </a:solidFill>
            </a:endParaRPr>
          </a:p>
          <a:p>
            <a:endParaRPr lang="en-US" sz="3200" dirty="0"/>
          </a:p>
          <a:p>
            <a:r>
              <a:rPr lang="en-US" sz="3200" dirty="0"/>
              <a:t>variety</a:t>
            </a:r>
            <a:endParaRPr lang="ru-RU" sz="3200" dirty="0"/>
          </a:p>
          <a:p>
            <a:r>
              <a:rPr lang="en-US" sz="3200" dirty="0"/>
              <a:t>   </a:t>
            </a:r>
            <a:r>
              <a:rPr lang="ru-RU" sz="3200" dirty="0"/>
              <a:t> </a:t>
            </a:r>
            <a:r>
              <a:rPr lang="en-US" sz="3200" dirty="0"/>
              <a:t> </a:t>
            </a:r>
            <a:r>
              <a:rPr lang="ru-RU" sz="3200" dirty="0">
                <a:solidFill>
                  <a:srgbClr val="0070C0"/>
                </a:solidFill>
              </a:rPr>
              <a:t>разнообразие</a:t>
            </a:r>
            <a:endParaRPr lang="en-US" sz="3200" dirty="0">
              <a:solidFill>
                <a:srgbClr val="0070C0"/>
              </a:solidFill>
            </a:endParaRPr>
          </a:p>
        </p:txBody>
      </p:sp>
      <p:pic>
        <p:nvPicPr>
          <p:cNvPr id="23" name="Рисунок 22">
            <a:extLst>
              <a:ext uri="{FF2B5EF4-FFF2-40B4-BE49-F238E27FC236}">
                <a16:creationId xmlns:a16="http://schemas.microsoft.com/office/drawing/2014/main" id="{8314D63F-370E-42FF-A086-41987BD6357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73685" y="4954774"/>
            <a:ext cx="766811" cy="766811"/>
          </a:xfrm>
          <a:prstGeom prst="rect">
            <a:avLst/>
          </a:prstGeom>
          <a:ln>
            <a:solidFill>
              <a:schemeClr val="accent1"/>
            </a:solidFill>
          </a:ln>
        </p:spPr>
      </p:pic>
    </p:spTree>
    <p:extLst>
      <p:ext uri="{BB962C8B-B14F-4D97-AF65-F5344CB8AC3E}">
        <p14:creationId xmlns:p14="http://schemas.microsoft.com/office/powerpoint/2010/main" val="366348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4" end="4"/>
                                            </p:txEl>
                                          </p:spTgt>
                                        </p:tgtEl>
                                        <p:attrNameLst>
                                          <p:attrName>style.visibility</p:attrName>
                                        </p:attrNameLst>
                                      </p:cBhvr>
                                      <p:to>
                                        <p:strVal val="visible"/>
                                      </p:to>
                                    </p:set>
                                    <p:animEffect transition="in" filter="fade">
                                      <p:cBhvr>
                                        <p:cTn id="12" dur="500"/>
                                        <p:tgtEl>
                                          <p:spTgt spid="2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7" end="7"/>
                                            </p:txEl>
                                          </p:spTgt>
                                        </p:tgtEl>
                                        <p:attrNameLst>
                                          <p:attrName>style.visibility</p:attrName>
                                        </p:attrNameLst>
                                      </p:cBhvr>
                                      <p:to>
                                        <p:strVal val="visible"/>
                                      </p:to>
                                    </p:set>
                                    <p:animEffect transition="in" filter="fade">
                                      <p:cBhvr>
                                        <p:cTn id="17" dur="500"/>
                                        <p:tgtEl>
                                          <p:spTgt spid="20">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10" end="10"/>
                                            </p:txEl>
                                          </p:spTgt>
                                        </p:tgtEl>
                                        <p:attrNameLst>
                                          <p:attrName>style.visibility</p:attrName>
                                        </p:attrNameLst>
                                      </p:cBhvr>
                                      <p:to>
                                        <p:strVal val="visible"/>
                                      </p:to>
                                    </p:set>
                                    <p:animEffect transition="in" filter="fade">
                                      <p:cBhvr>
                                        <p:cTn id="22" dur="500"/>
                                        <p:tgtEl>
                                          <p:spTgt spid="20">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fade">
                                      <p:cBhvr>
                                        <p:cTn id="27" dur="5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Effect transition="in" filter="fade">
                                      <p:cBhvr>
                                        <p:cTn id="32" dur="500"/>
                                        <p:tgtEl>
                                          <p:spTgt spid="2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7" end="7"/>
                                            </p:txEl>
                                          </p:spTgt>
                                        </p:tgtEl>
                                        <p:attrNameLst>
                                          <p:attrName>style.visibility</p:attrName>
                                        </p:attrNameLst>
                                      </p:cBhvr>
                                      <p:to>
                                        <p:strVal val="visible"/>
                                      </p:to>
                                    </p:set>
                                    <p:animEffect transition="in" filter="fade">
                                      <p:cBhvr>
                                        <p:cTn id="37" dur="500"/>
                                        <p:tgtEl>
                                          <p:spTgt spid="2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10" end="10"/>
                                            </p:txEl>
                                          </p:spTgt>
                                        </p:tgtEl>
                                        <p:attrNameLst>
                                          <p:attrName>style.visibility</p:attrName>
                                        </p:attrNameLst>
                                      </p:cBhvr>
                                      <p:to>
                                        <p:strVal val="visible"/>
                                      </p:to>
                                    </p:set>
                                    <p:animEffect transition="in" filter="fade">
                                      <p:cBhvr>
                                        <p:cTn id="42" dur="500"/>
                                        <p:tgtEl>
                                          <p:spTgt spid="2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7" y="509016"/>
            <a:ext cx="11072623" cy="529209"/>
          </a:xfrm>
        </p:spPr>
        <p:txBody>
          <a:bodyPr>
            <a:noAutofit/>
          </a:bodyPr>
          <a:lstStyle/>
          <a:p>
            <a:r>
              <a:rPr lang="en-US" sz="4000" b="1" dirty="0">
                <a:solidFill>
                  <a:srgbClr val="002060"/>
                </a:solidFill>
              </a:rPr>
              <a:t>Translate the words and phrases </a:t>
            </a:r>
            <a:br>
              <a:rPr lang="en-US" sz="4000" b="1" dirty="0">
                <a:solidFill>
                  <a:srgbClr val="002060"/>
                </a:solidFill>
              </a:rPr>
            </a:br>
            <a:r>
              <a:rPr lang="en-US" sz="4000" b="1" dirty="0">
                <a:solidFill>
                  <a:srgbClr val="002060"/>
                </a:solidFill>
              </a:rPr>
              <a:t>using the context</a:t>
            </a:r>
            <a:endParaRPr lang="ru-RU" sz="4000" b="1" dirty="0">
              <a:solidFill>
                <a:srgbClr val="002060"/>
              </a:solidFill>
            </a:endParaRPr>
          </a:p>
        </p:txBody>
      </p:sp>
      <p:sp>
        <p:nvSpPr>
          <p:cNvPr id="7" name="Прямоугольник: скругленные углы 6">
            <a:extLst>
              <a:ext uri="{FF2B5EF4-FFF2-40B4-BE49-F238E27FC236}">
                <a16:creationId xmlns:a16="http://schemas.microsoft.com/office/drawing/2014/main" id="{68A789B5-3BC5-45D7-83D5-402619F585C8}"/>
              </a:ext>
            </a:extLst>
          </p:cNvPr>
          <p:cNvSpPr/>
          <p:nvPr/>
        </p:nvSpPr>
        <p:spPr>
          <a:xfrm>
            <a:off x="1024127" y="1575198"/>
            <a:ext cx="10224898"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We </a:t>
            </a:r>
            <a:r>
              <a:rPr lang="en-US" sz="3200" dirty="0">
                <a:solidFill>
                  <a:srgbClr val="0070C0"/>
                </a:solidFill>
              </a:rPr>
              <a:t>celebrate</a:t>
            </a:r>
            <a:r>
              <a:rPr lang="en-US" sz="3200" dirty="0"/>
              <a:t> the New Year on the 31</a:t>
            </a:r>
            <a:r>
              <a:rPr lang="en-US" sz="3200" baseline="30000" dirty="0"/>
              <a:t>st</a:t>
            </a:r>
            <a:r>
              <a:rPr lang="en-US" sz="3200" dirty="0"/>
              <a:t> of December.</a:t>
            </a:r>
            <a:endParaRPr lang="ru-RU" sz="3200" dirty="0"/>
          </a:p>
        </p:txBody>
      </p:sp>
      <p:sp>
        <p:nvSpPr>
          <p:cNvPr id="8" name="Прямоугольник: скругленные углы 7">
            <a:extLst>
              <a:ext uri="{FF2B5EF4-FFF2-40B4-BE49-F238E27FC236}">
                <a16:creationId xmlns:a16="http://schemas.microsoft.com/office/drawing/2014/main" id="{FB39C241-99DE-4AD5-BEE1-2312C8E3C374}"/>
              </a:ext>
            </a:extLst>
          </p:cNvPr>
          <p:cNvSpPr/>
          <p:nvPr/>
        </p:nvSpPr>
        <p:spPr>
          <a:xfrm>
            <a:off x="1024127" y="2654376"/>
            <a:ext cx="10224898"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Victory Day is a popular </a:t>
            </a:r>
            <a:r>
              <a:rPr lang="en-US" sz="3200" dirty="0">
                <a:solidFill>
                  <a:srgbClr val="0070C0"/>
                </a:solidFill>
              </a:rPr>
              <a:t>holiday</a:t>
            </a:r>
            <a:r>
              <a:rPr lang="en-US" sz="3200" dirty="0"/>
              <a:t> in Russia.</a:t>
            </a:r>
            <a:endParaRPr lang="ru-RU" sz="3200" dirty="0"/>
          </a:p>
        </p:txBody>
      </p:sp>
      <p:sp>
        <p:nvSpPr>
          <p:cNvPr id="9" name="Прямоугольник: скругленные углы 8">
            <a:extLst>
              <a:ext uri="{FF2B5EF4-FFF2-40B4-BE49-F238E27FC236}">
                <a16:creationId xmlns:a16="http://schemas.microsoft.com/office/drawing/2014/main" id="{0FCE1DBA-C66B-477E-9AD3-3D499E3E1C81}"/>
              </a:ext>
            </a:extLst>
          </p:cNvPr>
          <p:cNvSpPr/>
          <p:nvPr/>
        </p:nvSpPr>
        <p:spPr>
          <a:xfrm>
            <a:off x="1024127" y="3775567"/>
            <a:ext cx="10224898"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Okroshka</a:t>
            </a:r>
            <a:r>
              <a:rPr lang="en-US" sz="3200" dirty="0"/>
              <a:t> is a traditional Russian </a:t>
            </a:r>
            <a:r>
              <a:rPr lang="en-US" sz="3200" dirty="0">
                <a:solidFill>
                  <a:srgbClr val="0070C0"/>
                </a:solidFill>
              </a:rPr>
              <a:t>dish</a:t>
            </a:r>
            <a:r>
              <a:rPr lang="en-US" sz="3200" dirty="0"/>
              <a:t>.</a:t>
            </a:r>
            <a:endParaRPr lang="ru-RU" sz="3200" dirty="0"/>
          </a:p>
        </p:txBody>
      </p:sp>
      <p:sp>
        <p:nvSpPr>
          <p:cNvPr id="10" name="Прямоугольник: скругленные углы 9">
            <a:extLst>
              <a:ext uri="{FF2B5EF4-FFF2-40B4-BE49-F238E27FC236}">
                <a16:creationId xmlns:a16="http://schemas.microsoft.com/office/drawing/2014/main" id="{F1E1FBF6-7AC6-409D-972C-40A381209999}"/>
              </a:ext>
            </a:extLst>
          </p:cNvPr>
          <p:cNvSpPr/>
          <p:nvPr/>
        </p:nvSpPr>
        <p:spPr>
          <a:xfrm>
            <a:off x="1024127" y="4798749"/>
            <a:ext cx="10224898"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We usually </a:t>
            </a:r>
            <a:r>
              <a:rPr lang="en-US" sz="3200" dirty="0">
                <a:solidFill>
                  <a:srgbClr val="0070C0"/>
                </a:solidFill>
              </a:rPr>
              <a:t>take part in </a:t>
            </a:r>
            <a:r>
              <a:rPr lang="en-US" sz="3200" dirty="0"/>
              <a:t>folk games on Maslenitsa.</a:t>
            </a:r>
            <a:endParaRPr lang="ru-RU" sz="3200" dirty="0"/>
          </a:p>
        </p:txBody>
      </p:sp>
      <p:sp>
        <p:nvSpPr>
          <p:cNvPr id="12" name="Прямоугольник: скругленные углы 11">
            <a:extLst>
              <a:ext uri="{FF2B5EF4-FFF2-40B4-BE49-F238E27FC236}">
                <a16:creationId xmlns:a16="http://schemas.microsoft.com/office/drawing/2014/main" id="{4B187B7E-31DC-470A-BCDA-969CAD416AD4}"/>
              </a:ext>
            </a:extLst>
          </p:cNvPr>
          <p:cNvSpPr/>
          <p:nvPr/>
        </p:nvSpPr>
        <p:spPr>
          <a:xfrm>
            <a:off x="1024127" y="5900757"/>
            <a:ext cx="10224898"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Street parades </a:t>
            </a:r>
            <a:r>
              <a:rPr lang="en-US" sz="3200" dirty="0">
                <a:solidFill>
                  <a:srgbClr val="0070C0"/>
                </a:solidFill>
              </a:rPr>
              <a:t>take place </a:t>
            </a:r>
            <a:r>
              <a:rPr lang="en-US" sz="3200" dirty="0"/>
              <a:t>on </a:t>
            </a:r>
            <a:r>
              <a:rPr lang="en-US" sz="3200" dirty="0" err="1"/>
              <a:t>Labour</a:t>
            </a:r>
            <a:r>
              <a:rPr lang="en-US" sz="3200" dirty="0"/>
              <a:t> Day in May.</a:t>
            </a:r>
            <a:endParaRPr lang="ru-RU" sz="3200" dirty="0"/>
          </a:p>
        </p:txBody>
      </p:sp>
      <p:sp>
        <p:nvSpPr>
          <p:cNvPr id="13" name="TextBox 12">
            <a:extLst>
              <a:ext uri="{FF2B5EF4-FFF2-40B4-BE49-F238E27FC236}">
                <a16:creationId xmlns:a16="http://schemas.microsoft.com/office/drawing/2014/main" id="{40B383C1-28A5-4688-B3C3-C01C17B696DF}"/>
              </a:ext>
            </a:extLst>
          </p:cNvPr>
          <p:cNvSpPr txBox="1"/>
          <p:nvPr/>
        </p:nvSpPr>
        <p:spPr>
          <a:xfrm>
            <a:off x="1885949" y="2077967"/>
            <a:ext cx="1571626" cy="369332"/>
          </a:xfrm>
          <a:prstGeom prst="rect">
            <a:avLst/>
          </a:prstGeom>
          <a:noFill/>
        </p:spPr>
        <p:txBody>
          <a:bodyPr wrap="square" rtlCol="0">
            <a:spAutoFit/>
          </a:bodyPr>
          <a:lstStyle/>
          <a:p>
            <a:r>
              <a:rPr lang="ru-RU" dirty="0"/>
              <a:t>праздновать</a:t>
            </a:r>
          </a:p>
        </p:txBody>
      </p:sp>
      <p:sp>
        <p:nvSpPr>
          <p:cNvPr id="14" name="TextBox 13">
            <a:extLst>
              <a:ext uri="{FF2B5EF4-FFF2-40B4-BE49-F238E27FC236}">
                <a16:creationId xmlns:a16="http://schemas.microsoft.com/office/drawing/2014/main" id="{50A1EA73-269C-41AB-B64A-5FCAC61B09E7}"/>
              </a:ext>
            </a:extLst>
          </p:cNvPr>
          <p:cNvSpPr txBox="1"/>
          <p:nvPr/>
        </p:nvSpPr>
        <p:spPr>
          <a:xfrm>
            <a:off x="5310187" y="3186147"/>
            <a:ext cx="1571626" cy="369332"/>
          </a:xfrm>
          <a:prstGeom prst="rect">
            <a:avLst/>
          </a:prstGeom>
          <a:noFill/>
        </p:spPr>
        <p:txBody>
          <a:bodyPr wrap="square" rtlCol="0">
            <a:spAutoFit/>
          </a:bodyPr>
          <a:lstStyle/>
          <a:p>
            <a:r>
              <a:rPr lang="ru-RU" dirty="0"/>
              <a:t>праздник</a:t>
            </a:r>
          </a:p>
        </p:txBody>
      </p:sp>
      <p:sp>
        <p:nvSpPr>
          <p:cNvPr id="15" name="TextBox 14">
            <a:extLst>
              <a:ext uri="{FF2B5EF4-FFF2-40B4-BE49-F238E27FC236}">
                <a16:creationId xmlns:a16="http://schemas.microsoft.com/office/drawing/2014/main" id="{E081AA4C-0CF9-4FD7-B065-5625CE7131FA}"/>
              </a:ext>
            </a:extLst>
          </p:cNvPr>
          <p:cNvSpPr txBox="1"/>
          <p:nvPr/>
        </p:nvSpPr>
        <p:spPr>
          <a:xfrm>
            <a:off x="6448424" y="4314272"/>
            <a:ext cx="1019176" cy="369332"/>
          </a:xfrm>
          <a:prstGeom prst="rect">
            <a:avLst/>
          </a:prstGeom>
          <a:noFill/>
        </p:spPr>
        <p:txBody>
          <a:bodyPr wrap="square" rtlCol="0">
            <a:spAutoFit/>
          </a:bodyPr>
          <a:lstStyle/>
          <a:p>
            <a:r>
              <a:rPr lang="ru-RU" dirty="0"/>
              <a:t>блюдо</a:t>
            </a:r>
          </a:p>
        </p:txBody>
      </p:sp>
      <p:sp>
        <p:nvSpPr>
          <p:cNvPr id="16" name="TextBox 15">
            <a:extLst>
              <a:ext uri="{FF2B5EF4-FFF2-40B4-BE49-F238E27FC236}">
                <a16:creationId xmlns:a16="http://schemas.microsoft.com/office/drawing/2014/main" id="{062D7D6A-659C-44B1-8A7E-0A82273C3DF6}"/>
              </a:ext>
            </a:extLst>
          </p:cNvPr>
          <p:cNvSpPr txBox="1"/>
          <p:nvPr/>
        </p:nvSpPr>
        <p:spPr>
          <a:xfrm>
            <a:off x="2990848" y="5329665"/>
            <a:ext cx="2152651" cy="369332"/>
          </a:xfrm>
          <a:prstGeom prst="rect">
            <a:avLst/>
          </a:prstGeom>
          <a:noFill/>
        </p:spPr>
        <p:txBody>
          <a:bodyPr wrap="square" rtlCol="0">
            <a:spAutoFit/>
          </a:bodyPr>
          <a:lstStyle/>
          <a:p>
            <a:r>
              <a:rPr lang="ru-RU" dirty="0"/>
              <a:t>принимать участие</a:t>
            </a:r>
          </a:p>
        </p:txBody>
      </p:sp>
      <p:sp>
        <p:nvSpPr>
          <p:cNvPr id="17" name="TextBox 16">
            <a:extLst>
              <a:ext uri="{FF2B5EF4-FFF2-40B4-BE49-F238E27FC236}">
                <a16:creationId xmlns:a16="http://schemas.microsoft.com/office/drawing/2014/main" id="{DA5113BD-8AD4-45A2-941D-879E4138B68F}"/>
              </a:ext>
            </a:extLst>
          </p:cNvPr>
          <p:cNvSpPr txBox="1"/>
          <p:nvPr/>
        </p:nvSpPr>
        <p:spPr>
          <a:xfrm>
            <a:off x="3605208" y="6488668"/>
            <a:ext cx="2614615" cy="369332"/>
          </a:xfrm>
          <a:prstGeom prst="rect">
            <a:avLst/>
          </a:prstGeom>
          <a:noFill/>
        </p:spPr>
        <p:txBody>
          <a:bodyPr wrap="square" rtlCol="0">
            <a:spAutoFit/>
          </a:bodyPr>
          <a:lstStyle/>
          <a:p>
            <a:r>
              <a:rPr lang="ru-RU" dirty="0"/>
              <a:t>проводить, происходить</a:t>
            </a:r>
          </a:p>
        </p:txBody>
      </p:sp>
    </p:spTree>
    <p:extLst>
      <p:ext uri="{BB962C8B-B14F-4D97-AF65-F5344CB8AC3E}">
        <p14:creationId xmlns:p14="http://schemas.microsoft.com/office/powerpoint/2010/main" val="142689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965405" y="291601"/>
            <a:ext cx="9720072" cy="529209"/>
          </a:xfrm>
        </p:spPr>
        <p:txBody>
          <a:bodyPr>
            <a:normAutofit fontScale="90000"/>
          </a:bodyPr>
          <a:lstStyle/>
          <a:p>
            <a:r>
              <a:rPr lang="en-US" b="1" dirty="0">
                <a:solidFill>
                  <a:srgbClr val="002060"/>
                </a:solidFill>
              </a:rPr>
              <a:t>Repeat these phrases</a:t>
            </a:r>
            <a:endParaRPr lang="ru-RU" b="1" dirty="0">
              <a:solidFill>
                <a:srgbClr val="002060"/>
              </a:solidFill>
            </a:endParaRPr>
          </a:p>
        </p:txBody>
      </p:sp>
      <p:pic>
        <p:nvPicPr>
          <p:cNvPr id="4" name="Рисунок 3">
            <a:extLst>
              <a:ext uri="{FF2B5EF4-FFF2-40B4-BE49-F238E27FC236}">
                <a16:creationId xmlns:a16="http://schemas.microsoft.com/office/drawing/2014/main" id="{8169BE79-3015-4706-AA77-BD42CFD39F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5617" y="1053009"/>
            <a:ext cx="2482567" cy="1652632"/>
          </a:xfrm>
          <a:prstGeom prst="rect">
            <a:avLst/>
          </a:prstGeom>
          <a:ln>
            <a:solidFill>
              <a:schemeClr val="accent1">
                <a:shade val="50000"/>
              </a:schemeClr>
            </a:solidFill>
          </a:ln>
        </p:spPr>
      </p:pic>
      <p:pic>
        <p:nvPicPr>
          <p:cNvPr id="6" name="Рисунок 5">
            <a:extLst>
              <a:ext uri="{FF2B5EF4-FFF2-40B4-BE49-F238E27FC236}">
                <a16:creationId xmlns:a16="http://schemas.microsoft.com/office/drawing/2014/main" id="{3BEE555B-7171-4BDA-90BD-54575131F9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2697" y="1046967"/>
            <a:ext cx="2482567" cy="1703869"/>
          </a:xfrm>
          <a:prstGeom prst="rect">
            <a:avLst/>
          </a:prstGeom>
          <a:ln>
            <a:solidFill>
              <a:schemeClr val="accent1">
                <a:shade val="50000"/>
              </a:schemeClr>
            </a:solidFill>
          </a:ln>
        </p:spPr>
      </p:pic>
      <p:pic>
        <p:nvPicPr>
          <p:cNvPr id="8" name="Рисунок 7">
            <a:extLst>
              <a:ext uri="{FF2B5EF4-FFF2-40B4-BE49-F238E27FC236}">
                <a16:creationId xmlns:a16="http://schemas.microsoft.com/office/drawing/2014/main" id="{FF263049-8677-42DD-8E87-CBBA00850F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5966" y="1053009"/>
            <a:ext cx="2478949" cy="1652632"/>
          </a:xfrm>
          <a:prstGeom prst="rect">
            <a:avLst/>
          </a:prstGeom>
          <a:ln>
            <a:solidFill>
              <a:schemeClr val="accent1">
                <a:shade val="50000"/>
              </a:schemeClr>
            </a:solidFill>
          </a:ln>
        </p:spPr>
      </p:pic>
      <p:pic>
        <p:nvPicPr>
          <p:cNvPr id="10" name="Рисунок 9">
            <a:extLst>
              <a:ext uri="{FF2B5EF4-FFF2-40B4-BE49-F238E27FC236}">
                <a16:creationId xmlns:a16="http://schemas.microsoft.com/office/drawing/2014/main" id="{54CA223C-ECF6-4F40-BC7E-509AC241F3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82346" y="2976993"/>
            <a:ext cx="2478949" cy="1654699"/>
          </a:xfrm>
          <a:prstGeom prst="rect">
            <a:avLst/>
          </a:prstGeom>
          <a:ln>
            <a:solidFill>
              <a:schemeClr val="accent1">
                <a:shade val="50000"/>
              </a:schemeClr>
            </a:solidFill>
          </a:ln>
        </p:spPr>
      </p:pic>
      <p:pic>
        <p:nvPicPr>
          <p:cNvPr id="12" name="Рисунок 11">
            <a:extLst>
              <a:ext uri="{FF2B5EF4-FFF2-40B4-BE49-F238E27FC236}">
                <a16:creationId xmlns:a16="http://schemas.microsoft.com/office/drawing/2014/main" id="{F507B4B2-9704-4F85-8B70-15ACAE3589D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1998" y="4952214"/>
            <a:ext cx="2478948" cy="1613519"/>
          </a:xfrm>
          <a:prstGeom prst="rect">
            <a:avLst/>
          </a:prstGeom>
          <a:ln>
            <a:solidFill>
              <a:schemeClr val="accent1">
                <a:shade val="50000"/>
              </a:schemeClr>
            </a:solidFill>
          </a:ln>
        </p:spPr>
      </p:pic>
      <p:pic>
        <p:nvPicPr>
          <p:cNvPr id="14" name="Рисунок 13">
            <a:extLst>
              <a:ext uri="{FF2B5EF4-FFF2-40B4-BE49-F238E27FC236}">
                <a16:creationId xmlns:a16="http://schemas.microsoft.com/office/drawing/2014/main" id="{8E14ADF0-12A3-45E1-A742-C485223B4D4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79933" y="2976993"/>
            <a:ext cx="2482567" cy="1654699"/>
          </a:xfrm>
          <a:prstGeom prst="rect">
            <a:avLst/>
          </a:prstGeom>
          <a:ln>
            <a:solidFill>
              <a:schemeClr val="accent1">
                <a:shade val="50000"/>
              </a:schemeClr>
            </a:solidFill>
          </a:ln>
        </p:spPr>
      </p:pic>
      <p:pic>
        <p:nvPicPr>
          <p:cNvPr id="16" name="Рисунок 15">
            <a:extLst>
              <a:ext uri="{FF2B5EF4-FFF2-40B4-BE49-F238E27FC236}">
                <a16:creationId xmlns:a16="http://schemas.microsoft.com/office/drawing/2014/main" id="{29347DD0-09ED-4AA5-BF5C-10A6B48ADEC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82345" y="4952214"/>
            <a:ext cx="2478949" cy="1613519"/>
          </a:xfrm>
          <a:prstGeom prst="rect">
            <a:avLst/>
          </a:prstGeom>
          <a:ln>
            <a:solidFill>
              <a:schemeClr val="accent1">
                <a:shade val="50000"/>
              </a:schemeClr>
            </a:solidFill>
          </a:ln>
        </p:spPr>
      </p:pic>
      <p:pic>
        <p:nvPicPr>
          <p:cNvPr id="18" name="Рисунок 17">
            <a:extLst>
              <a:ext uri="{FF2B5EF4-FFF2-40B4-BE49-F238E27FC236}">
                <a16:creationId xmlns:a16="http://schemas.microsoft.com/office/drawing/2014/main" id="{8D6B7B39-057C-4905-86A1-A8263994D93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1997" y="2976993"/>
            <a:ext cx="2478949" cy="1654699"/>
          </a:xfrm>
          <a:prstGeom prst="rect">
            <a:avLst/>
          </a:prstGeom>
          <a:ln>
            <a:solidFill>
              <a:schemeClr val="accent1">
                <a:shade val="50000"/>
              </a:schemeClr>
            </a:solidFill>
          </a:ln>
        </p:spPr>
      </p:pic>
      <p:pic>
        <p:nvPicPr>
          <p:cNvPr id="20" name="Рисунок 19">
            <a:extLst>
              <a:ext uri="{FF2B5EF4-FFF2-40B4-BE49-F238E27FC236}">
                <a16:creationId xmlns:a16="http://schemas.microsoft.com/office/drawing/2014/main" id="{940031AE-C7CA-45E2-8041-312E0C56D72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572693" y="4952213"/>
            <a:ext cx="2478948" cy="1613519"/>
          </a:xfrm>
          <a:prstGeom prst="rect">
            <a:avLst/>
          </a:prstGeom>
          <a:ln>
            <a:solidFill>
              <a:schemeClr val="accent1">
                <a:shade val="50000"/>
              </a:schemeClr>
            </a:solidFill>
          </a:ln>
        </p:spPr>
      </p:pic>
      <p:sp>
        <p:nvSpPr>
          <p:cNvPr id="22" name="Прямоугольник: скругленные углы 21">
            <a:extLst>
              <a:ext uri="{FF2B5EF4-FFF2-40B4-BE49-F238E27FC236}">
                <a16:creationId xmlns:a16="http://schemas.microsoft.com/office/drawing/2014/main" id="{4EB2C6E4-8D3C-413D-ADDF-88791B6616C7}"/>
              </a:ext>
            </a:extLst>
          </p:cNvPr>
          <p:cNvSpPr/>
          <p:nvPr/>
        </p:nvSpPr>
        <p:spPr>
          <a:xfrm>
            <a:off x="591997" y="2419350"/>
            <a:ext cx="2486187"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dress up</a:t>
            </a:r>
            <a:endParaRPr lang="ru-RU" dirty="0"/>
          </a:p>
        </p:txBody>
      </p:sp>
      <p:sp>
        <p:nvSpPr>
          <p:cNvPr id="23" name="Прямоугольник: скругленные углы 22">
            <a:extLst>
              <a:ext uri="{FF2B5EF4-FFF2-40B4-BE49-F238E27FC236}">
                <a16:creationId xmlns:a16="http://schemas.microsoft.com/office/drawing/2014/main" id="{E26D329A-89E0-4082-BCFD-1311C2FA588E}"/>
              </a:ext>
            </a:extLst>
          </p:cNvPr>
          <p:cNvSpPr/>
          <p:nvPr/>
        </p:nvSpPr>
        <p:spPr>
          <a:xfrm>
            <a:off x="584759" y="4355843"/>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exchange gifts</a:t>
            </a:r>
            <a:endParaRPr lang="ru-RU" dirty="0"/>
          </a:p>
        </p:txBody>
      </p:sp>
      <p:sp>
        <p:nvSpPr>
          <p:cNvPr id="24" name="Прямоугольник: скругленные углы 23">
            <a:extLst>
              <a:ext uri="{FF2B5EF4-FFF2-40B4-BE49-F238E27FC236}">
                <a16:creationId xmlns:a16="http://schemas.microsoft.com/office/drawing/2014/main" id="{BC226EC5-6DA8-4253-A469-2E8E6CCB6DF7}"/>
              </a:ext>
            </a:extLst>
          </p:cNvPr>
          <p:cNvSpPr/>
          <p:nvPr/>
        </p:nvSpPr>
        <p:spPr>
          <a:xfrm>
            <a:off x="584759" y="6422586"/>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decorate the house</a:t>
            </a:r>
            <a:endParaRPr lang="ru-RU" dirty="0"/>
          </a:p>
        </p:txBody>
      </p:sp>
      <p:sp>
        <p:nvSpPr>
          <p:cNvPr id="25" name="Прямоугольник: скругленные углы 24">
            <a:extLst>
              <a:ext uri="{FF2B5EF4-FFF2-40B4-BE49-F238E27FC236}">
                <a16:creationId xmlns:a16="http://schemas.microsoft.com/office/drawing/2014/main" id="{9E3ADB18-7BEA-49D0-BA8E-A6C7028C75F7}"/>
              </a:ext>
            </a:extLst>
          </p:cNvPr>
          <p:cNvSpPr/>
          <p:nvPr/>
        </p:nvSpPr>
        <p:spPr>
          <a:xfrm>
            <a:off x="4571148" y="2445181"/>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 bonfire</a:t>
            </a:r>
            <a:endParaRPr lang="ru-RU" dirty="0"/>
          </a:p>
        </p:txBody>
      </p:sp>
      <p:sp>
        <p:nvSpPr>
          <p:cNvPr id="26" name="Прямоугольник: скругленные углы 25">
            <a:extLst>
              <a:ext uri="{FF2B5EF4-FFF2-40B4-BE49-F238E27FC236}">
                <a16:creationId xmlns:a16="http://schemas.microsoft.com/office/drawing/2014/main" id="{F2AB84E0-A997-4B47-B1FE-7BB90F1C4A4A}"/>
              </a:ext>
            </a:extLst>
          </p:cNvPr>
          <p:cNvSpPr/>
          <p:nvPr/>
        </p:nvSpPr>
        <p:spPr>
          <a:xfrm>
            <a:off x="4567192" y="4382446"/>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 off fireworks</a:t>
            </a:r>
            <a:endParaRPr lang="ru-RU" dirty="0"/>
          </a:p>
        </p:txBody>
      </p:sp>
      <p:sp>
        <p:nvSpPr>
          <p:cNvPr id="27" name="Прямоугольник: скругленные углы 26">
            <a:extLst>
              <a:ext uri="{FF2B5EF4-FFF2-40B4-BE49-F238E27FC236}">
                <a16:creationId xmlns:a16="http://schemas.microsoft.com/office/drawing/2014/main" id="{D85FB7EE-B151-41C5-AA87-87FE53081FA3}"/>
              </a:ext>
            </a:extLst>
          </p:cNvPr>
          <p:cNvSpPr/>
          <p:nvPr/>
        </p:nvSpPr>
        <p:spPr>
          <a:xfrm>
            <a:off x="4567191" y="6422585"/>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watch the parade</a:t>
            </a:r>
            <a:endParaRPr lang="ru-RU" dirty="0"/>
          </a:p>
        </p:txBody>
      </p:sp>
      <p:sp>
        <p:nvSpPr>
          <p:cNvPr id="28" name="Прямоугольник: скругленные углы 27">
            <a:extLst>
              <a:ext uri="{FF2B5EF4-FFF2-40B4-BE49-F238E27FC236}">
                <a16:creationId xmlns:a16="http://schemas.microsoft.com/office/drawing/2014/main" id="{8B90E321-8289-4534-B3BA-D8AC5B57DC69}"/>
              </a:ext>
            </a:extLst>
          </p:cNvPr>
          <p:cNvSpPr/>
          <p:nvPr/>
        </p:nvSpPr>
        <p:spPr>
          <a:xfrm>
            <a:off x="8565453" y="2486002"/>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cook special food</a:t>
            </a:r>
            <a:endParaRPr lang="ru-RU" dirty="0"/>
          </a:p>
        </p:txBody>
      </p:sp>
      <p:sp>
        <p:nvSpPr>
          <p:cNvPr id="29" name="Прямоугольник: скругленные углы 28">
            <a:extLst>
              <a:ext uri="{FF2B5EF4-FFF2-40B4-BE49-F238E27FC236}">
                <a16:creationId xmlns:a16="http://schemas.microsoft.com/office/drawing/2014/main" id="{561565E7-1AF9-43B6-A085-AFE2056B18B2}"/>
              </a:ext>
            </a:extLst>
          </p:cNvPr>
          <p:cNvSpPr/>
          <p:nvPr/>
        </p:nvSpPr>
        <p:spPr>
          <a:xfrm>
            <a:off x="8557541" y="4383933"/>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have a family dinner</a:t>
            </a:r>
            <a:endParaRPr lang="ru-RU" dirty="0"/>
          </a:p>
        </p:txBody>
      </p:sp>
      <p:sp>
        <p:nvSpPr>
          <p:cNvPr id="30" name="Прямоугольник: скругленные углы 29">
            <a:extLst>
              <a:ext uri="{FF2B5EF4-FFF2-40B4-BE49-F238E27FC236}">
                <a16:creationId xmlns:a16="http://schemas.microsoft.com/office/drawing/2014/main" id="{0AAD187B-792C-4BF6-BEAD-360D5585C2B4}"/>
              </a:ext>
            </a:extLst>
          </p:cNvPr>
          <p:cNvSpPr/>
          <p:nvPr/>
        </p:nvSpPr>
        <p:spPr>
          <a:xfrm>
            <a:off x="8565453" y="6422584"/>
            <a:ext cx="2501341" cy="286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play folk games</a:t>
            </a:r>
            <a:endParaRPr lang="ru-RU" dirty="0"/>
          </a:p>
        </p:txBody>
      </p:sp>
    </p:spTree>
    <p:extLst>
      <p:ext uri="{BB962C8B-B14F-4D97-AF65-F5344CB8AC3E}">
        <p14:creationId xmlns:p14="http://schemas.microsoft.com/office/powerpoint/2010/main" val="24416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скругленные углы 4">
            <a:extLst>
              <a:ext uri="{FF2B5EF4-FFF2-40B4-BE49-F238E27FC236}">
                <a16:creationId xmlns:a16="http://schemas.microsoft.com/office/drawing/2014/main" id="{56725313-0208-4442-B5AA-B997035F6ACD}"/>
              </a:ext>
            </a:extLst>
          </p:cNvPr>
          <p:cNvSpPr/>
          <p:nvPr/>
        </p:nvSpPr>
        <p:spPr>
          <a:xfrm>
            <a:off x="4819650" y="1352550"/>
            <a:ext cx="2809875" cy="428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скругленные углы 3">
            <a:extLst>
              <a:ext uri="{FF2B5EF4-FFF2-40B4-BE49-F238E27FC236}">
                <a16:creationId xmlns:a16="http://schemas.microsoft.com/office/drawing/2014/main" id="{A6C2A721-69BA-40C8-8387-6D2D497D411A}"/>
              </a:ext>
            </a:extLst>
          </p:cNvPr>
          <p:cNvSpPr/>
          <p:nvPr/>
        </p:nvSpPr>
        <p:spPr>
          <a:xfrm>
            <a:off x="1666875" y="1352550"/>
            <a:ext cx="1695450" cy="428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8" y="585216"/>
            <a:ext cx="9720072" cy="529209"/>
          </a:xfrm>
        </p:spPr>
        <p:txBody>
          <a:bodyPr>
            <a:normAutofit fontScale="90000"/>
          </a:bodyPr>
          <a:lstStyle/>
          <a:p>
            <a:r>
              <a:rPr lang="en-US" b="1" dirty="0">
                <a:solidFill>
                  <a:srgbClr val="002060"/>
                </a:solidFill>
              </a:rPr>
              <a:t>Make</a:t>
            </a:r>
            <a:r>
              <a:rPr lang="ru-RU" b="1" dirty="0">
                <a:solidFill>
                  <a:srgbClr val="002060"/>
                </a:solidFill>
              </a:rPr>
              <a:t> </a:t>
            </a:r>
            <a:r>
              <a:rPr lang="en-US" b="1" dirty="0">
                <a:solidFill>
                  <a:srgbClr val="002060"/>
                </a:solidFill>
              </a:rPr>
              <a:t>up the sentences</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7" y="1295400"/>
            <a:ext cx="9720073" cy="4977384"/>
          </a:xfrm>
        </p:spPr>
        <p:txBody>
          <a:bodyPr>
            <a:normAutofit/>
          </a:bodyPr>
          <a:lstStyle/>
          <a:p>
            <a:r>
              <a:rPr lang="en-US" sz="2800" i="1" dirty="0"/>
              <a:t>On </a:t>
            </a:r>
            <a:r>
              <a:rPr lang="en-US" sz="2800" i="1" dirty="0" err="1"/>
              <a:t>Labour</a:t>
            </a:r>
            <a:r>
              <a:rPr lang="en-US" sz="2800" i="1" dirty="0"/>
              <a:t> Day we usually have street parades</a:t>
            </a:r>
            <a:r>
              <a:rPr lang="ru-RU" sz="2800" i="1" dirty="0"/>
              <a:t> .</a:t>
            </a:r>
          </a:p>
        </p:txBody>
      </p:sp>
      <p:pic>
        <p:nvPicPr>
          <p:cNvPr id="6" name="Рисунок 5">
            <a:extLst>
              <a:ext uri="{FF2B5EF4-FFF2-40B4-BE49-F238E27FC236}">
                <a16:creationId xmlns:a16="http://schemas.microsoft.com/office/drawing/2014/main" id="{263AD2D9-5BC8-4CEE-B2C7-15CAFC9FDD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05150" y="2209800"/>
            <a:ext cx="8729595" cy="4243959"/>
          </a:xfrm>
          <a:prstGeom prst="rect">
            <a:avLst/>
          </a:prstGeom>
        </p:spPr>
      </p:pic>
    </p:spTree>
    <p:extLst>
      <p:ext uri="{BB962C8B-B14F-4D97-AF65-F5344CB8AC3E}">
        <p14:creationId xmlns:p14="http://schemas.microsoft.com/office/powerpoint/2010/main" val="2172680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6850C-0795-412D-8F14-D06D5DD42446}"/>
              </a:ext>
            </a:extLst>
          </p:cNvPr>
          <p:cNvSpPr>
            <a:spLocks noGrp="1"/>
          </p:cNvSpPr>
          <p:nvPr>
            <p:ph type="title"/>
          </p:nvPr>
        </p:nvSpPr>
        <p:spPr>
          <a:xfrm>
            <a:off x="1024127" y="585216"/>
            <a:ext cx="10034397" cy="529209"/>
          </a:xfrm>
        </p:spPr>
        <p:txBody>
          <a:bodyPr>
            <a:normAutofit fontScale="90000"/>
          </a:bodyPr>
          <a:lstStyle/>
          <a:p>
            <a:r>
              <a:rPr lang="en-US" b="1" dirty="0">
                <a:solidFill>
                  <a:srgbClr val="002060"/>
                </a:solidFill>
              </a:rPr>
              <a:t>Find the definition</a:t>
            </a:r>
            <a:endParaRPr lang="ru-RU" b="1" dirty="0">
              <a:solidFill>
                <a:srgbClr val="002060"/>
              </a:solidFill>
            </a:endParaRPr>
          </a:p>
        </p:txBody>
      </p:sp>
      <p:sp>
        <p:nvSpPr>
          <p:cNvPr id="3" name="Объект 2">
            <a:extLst>
              <a:ext uri="{FF2B5EF4-FFF2-40B4-BE49-F238E27FC236}">
                <a16:creationId xmlns:a16="http://schemas.microsoft.com/office/drawing/2014/main" id="{15040969-904B-43AB-81F9-5DE1BF9487AE}"/>
              </a:ext>
            </a:extLst>
          </p:cNvPr>
          <p:cNvSpPr>
            <a:spLocks noGrp="1"/>
          </p:cNvSpPr>
          <p:nvPr>
            <p:ph idx="1"/>
          </p:nvPr>
        </p:nvSpPr>
        <p:spPr>
          <a:xfrm>
            <a:off x="1024127" y="1295400"/>
            <a:ext cx="9720073" cy="4977384"/>
          </a:xfrm>
        </p:spPr>
        <p:txBody>
          <a:bodyPr/>
          <a:lstStyle/>
          <a:p>
            <a:endParaRPr lang="en-US" dirty="0"/>
          </a:p>
          <a:p>
            <a:endParaRPr lang="en-US" dirty="0"/>
          </a:p>
          <a:p>
            <a:endParaRPr lang="ru-RU" dirty="0"/>
          </a:p>
        </p:txBody>
      </p:sp>
      <p:graphicFrame>
        <p:nvGraphicFramePr>
          <p:cNvPr id="4" name="Таблица 3">
            <a:extLst>
              <a:ext uri="{FF2B5EF4-FFF2-40B4-BE49-F238E27FC236}">
                <a16:creationId xmlns:a16="http://schemas.microsoft.com/office/drawing/2014/main" id="{F356077F-C2DA-4D43-9298-D45E3E9C6019}"/>
              </a:ext>
            </a:extLst>
          </p:cNvPr>
          <p:cNvGraphicFramePr>
            <a:graphicFrameLocks noGrp="1"/>
          </p:cNvGraphicFramePr>
          <p:nvPr>
            <p:extLst>
              <p:ext uri="{D42A27DB-BD31-4B8C-83A1-F6EECF244321}">
                <p14:modId xmlns:p14="http://schemas.microsoft.com/office/powerpoint/2010/main" val="716996905"/>
              </p:ext>
            </p:extLst>
          </p:nvPr>
        </p:nvGraphicFramePr>
        <p:xfrm>
          <a:off x="1447800" y="1289685"/>
          <a:ext cx="9115426" cy="4860789"/>
        </p:xfrm>
        <a:graphic>
          <a:graphicData uri="http://schemas.openxmlformats.org/drawingml/2006/table">
            <a:tbl>
              <a:tblPr firstRow="1" bandRow="1">
                <a:tableStyleId>{5C22544A-7EE6-4342-B048-85BDC9FD1C3A}</a:tableStyleId>
              </a:tblPr>
              <a:tblGrid>
                <a:gridCol w="2113298">
                  <a:extLst>
                    <a:ext uri="{9D8B030D-6E8A-4147-A177-3AD203B41FA5}">
                      <a16:colId xmlns:a16="http://schemas.microsoft.com/office/drawing/2014/main" val="1940972468"/>
                    </a:ext>
                  </a:extLst>
                </a:gridCol>
                <a:gridCol w="7002128">
                  <a:extLst>
                    <a:ext uri="{9D8B030D-6E8A-4147-A177-3AD203B41FA5}">
                      <a16:colId xmlns:a16="http://schemas.microsoft.com/office/drawing/2014/main" val="2621091565"/>
                    </a:ext>
                  </a:extLst>
                </a:gridCol>
              </a:tblGrid>
              <a:tr h="693987">
                <a:tc>
                  <a:txBody>
                    <a:bodyPr/>
                    <a:lstStyle/>
                    <a:p>
                      <a:r>
                        <a:rPr lang="en-US" sz="2800" dirty="0"/>
                        <a:t>The word</a:t>
                      </a:r>
                      <a:endParaRPr lang="ru-RU" sz="2800" dirty="0"/>
                    </a:p>
                  </a:txBody>
                  <a:tcPr/>
                </a:tc>
                <a:tc>
                  <a:txBody>
                    <a:bodyPr/>
                    <a:lstStyle/>
                    <a:p>
                      <a:r>
                        <a:rPr lang="en-US" sz="2800" dirty="0"/>
                        <a:t>The definition</a:t>
                      </a:r>
                      <a:endParaRPr lang="ru-RU" sz="2800" dirty="0"/>
                    </a:p>
                  </a:txBody>
                  <a:tcPr/>
                </a:tc>
                <a:extLst>
                  <a:ext uri="{0D108BD9-81ED-4DB2-BD59-A6C34878D82A}">
                    <a16:rowId xmlns:a16="http://schemas.microsoft.com/office/drawing/2014/main" val="862469069"/>
                  </a:ext>
                </a:extLst>
              </a:tr>
              <a:tr h="693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1. Puppet</a:t>
                      </a:r>
                    </a:p>
                  </a:txBody>
                  <a:tcPr/>
                </a:tc>
                <a:tc>
                  <a:txBody>
                    <a:bodyPr/>
                    <a:lstStyle/>
                    <a:p>
                      <a:r>
                        <a:rPr lang="en-US" sz="2800" dirty="0"/>
                        <a:t>a) a type of food, usually something sweet</a:t>
                      </a:r>
                      <a:endParaRPr lang="ru-RU" sz="2800" dirty="0"/>
                    </a:p>
                  </a:txBody>
                  <a:tcPr/>
                </a:tc>
                <a:extLst>
                  <a:ext uri="{0D108BD9-81ED-4DB2-BD59-A6C34878D82A}">
                    <a16:rowId xmlns:a16="http://schemas.microsoft.com/office/drawing/2014/main" val="3097553263"/>
                  </a:ext>
                </a:extLst>
              </a:tr>
              <a:tr h="889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2. Treat</a:t>
                      </a:r>
                    </a:p>
                  </a:txBody>
                  <a:tcPr/>
                </a:tc>
                <a:tc>
                  <a:txBody>
                    <a:bodyPr/>
                    <a:lstStyle/>
                    <a:p>
                      <a:r>
                        <a:rPr lang="en-US" sz="2800" dirty="0"/>
                        <a:t>b) a plant for making flour</a:t>
                      </a:r>
                      <a:endParaRPr lang="ru-RU" sz="2800" dirty="0"/>
                    </a:p>
                  </a:txBody>
                  <a:tcPr/>
                </a:tc>
                <a:extLst>
                  <a:ext uri="{0D108BD9-81ED-4DB2-BD59-A6C34878D82A}">
                    <a16:rowId xmlns:a16="http://schemas.microsoft.com/office/drawing/2014/main" val="842846443"/>
                  </a:ext>
                </a:extLst>
              </a:tr>
              <a:tr h="889068">
                <a:tc>
                  <a:txBody>
                    <a:bodyPr/>
                    <a:lstStyle/>
                    <a:p>
                      <a:r>
                        <a:rPr lang="en-US" sz="2800" dirty="0"/>
                        <a:t>3. Ditties</a:t>
                      </a:r>
                      <a:endParaRPr lang="ru-RU" sz="2800" dirty="0"/>
                    </a:p>
                  </a:txBody>
                  <a:tcPr/>
                </a:tc>
                <a:tc>
                  <a:txBody>
                    <a:bodyPr/>
                    <a:lstStyle/>
                    <a:p>
                      <a:r>
                        <a:rPr lang="en-US" sz="2800" dirty="0"/>
                        <a:t>c) a toy that you can move by putting your hand inside</a:t>
                      </a:r>
                      <a:endParaRPr lang="ru-RU" sz="2800" dirty="0"/>
                    </a:p>
                  </a:txBody>
                  <a:tcPr/>
                </a:tc>
                <a:extLst>
                  <a:ext uri="{0D108BD9-81ED-4DB2-BD59-A6C34878D82A}">
                    <a16:rowId xmlns:a16="http://schemas.microsoft.com/office/drawing/2014/main" val="691884708"/>
                  </a:ext>
                </a:extLst>
              </a:tr>
              <a:tr h="889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4. Wheat</a:t>
                      </a:r>
                    </a:p>
                  </a:txBody>
                  <a:tcPr/>
                </a:tc>
                <a:tc>
                  <a:txBody>
                    <a:bodyPr/>
                    <a:lstStyle/>
                    <a:p>
                      <a:r>
                        <a:rPr lang="en-US" sz="2800" dirty="0"/>
                        <a:t>d) the time farmers collect their grains, fruit, or vegetables</a:t>
                      </a:r>
                      <a:endParaRPr lang="ru-RU" sz="2800" dirty="0"/>
                    </a:p>
                  </a:txBody>
                  <a:tcPr/>
                </a:tc>
                <a:extLst>
                  <a:ext uri="{0D108BD9-81ED-4DB2-BD59-A6C34878D82A}">
                    <a16:rowId xmlns:a16="http://schemas.microsoft.com/office/drawing/2014/main" val="3437071141"/>
                  </a:ext>
                </a:extLst>
              </a:tr>
              <a:tr h="693987">
                <a:tc>
                  <a:txBody>
                    <a:bodyPr/>
                    <a:lstStyle/>
                    <a:p>
                      <a:r>
                        <a:rPr lang="en-US" sz="2800" dirty="0"/>
                        <a:t>5. Harvest</a:t>
                      </a:r>
                      <a:endParaRPr lang="ru-RU" sz="2800" dirty="0"/>
                    </a:p>
                  </a:txBody>
                  <a:tcPr/>
                </a:tc>
                <a:tc>
                  <a:txBody>
                    <a:bodyPr/>
                    <a:lstStyle/>
                    <a:p>
                      <a:r>
                        <a:rPr lang="en-US" sz="2800" dirty="0"/>
                        <a:t>e) short, simple songs</a:t>
                      </a:r>
                      <a:endParaRPr lang="ru-RU" sz="2800" dirty="0"/>
                    </a:p>
                  </a:txBody>
                  <a:tcPr/>
                </a:tc>
                <a:extLst>
                  <a:ext uri="{0D108BD9-81ED-4DB2-BD59-A6C34878D82A}">
                    <a16:rowId xmlns:a16="http://schemas.microsoft.com/office/drawing/2014/main" val="349541570"/>
                  </a:ext>
                </a:extLst>
              </a:tr>
            </a:tbl>
          </a:graphicData>
        </a:graphic>
      </p:graphicFrame>
      <p:sp>
        <p:nvSpPr>
          <p:cNvPr id="5" name="TextBox 4">
            <a:extLst>
              <a:ext uri="{FF2B5EF4-FFF2-40B4-BE49-F238E27FC236}">
                <a16:creationId xmlns:a16="http://schemas.microsoft.com/office/drawing/2014/main" id="{91852252-0989-4112-A492-4A6D7968DD5A}"/>
              </a:ext>
            </a:extLst>
          </p:cNvPr>
          <p:cNvSpPr txBox="1"/>
          <p:nvPr/>
        </p:nvSpPr>
        <p:spPr>
          <a:xfrm>
            <a:off x="7981949" y="6310680"/>
            <a:ext cx="2762251" cy="381000"/>
          </a:xfrm>
          <a:prstGeom prst="rect">
            <a:avLst/>
          </a:prstGeom>
          <a:noFill/>
        </p:spPr>
        <p:txBody>
          <a:bodyPr wrap="square" rtlCol="0">
            <a:spAutoFit/>
          </a:bodyPr>
          <a:lstStyle/>
          <a:p>
            <a:r>
              <a:rPr lang="en-US" dirty="0"/>
              <a:t>Answers: 1c, 2a, 3e, 4b, 5d</a:t>
            </a:r>
            <a:endParaRPr lang="ru-RU" dirty="0"/>
          </a:p>
        </p:txBody>
      </p:sp>
    </p:spTree>
    <p:extLst>
      <p:ext uri="{BB962C8B-B14F-4D97-AF65-F5344CB8AC3E}">
        <p14:creationId xmlns:p14="http://schemas.microsoft.com/office/powerpoint/2010/main" val="24041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нтеграл">
  <a:themeElements>
    <a:clrScheme name="Интеграл">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935</TotalTime>
  <Words>1376</Words>
  <Application>Microsoft Office PowerPoint</Application>
  <PresentationFormat>Широкоэкранный</PresentationFormat>
  <Paragraphs>285</Paragraphs>
  <Slides>24</Slides>
  <Notes>0</Notes>
  <HiddenSlides>1</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Calibri</vt:lpstr>
      <vt:lpstr>Tw Cen MT</vt:lpstr>
      <vt:lpstr>Tw Cen MT Condensed</vt:lpstr>
      <vt:lpstr>Wingdings 3</vt:lpstr>
      <vt:lpstr>Интеграл</vt:lpstr>
      <vt:lpstr>Celebrations</vt:lpstr>
      <vt:lpstr>Repeat the sounds</vt:lpstr>
      <vt:lpstr>word formation</vt:lpstr>
      <vt:lpstr>The theme of our lesson is…</vt:lpstr>
      <vt:lpstr>Translate the words using THE RUSSIAN LANGUAGE</vt:lpstr>
      <vt:lpstr>Translate the words and phrases  using the context</vt:lpstr>
      <vt:lpstr>Repeat these phrases</vt:lpstr>
      <vt:lpstr>Make up the sentences</vt:lpstr>
      <vt:lpstr>Find the definition</vt:lpstr>
      <vt:lpstr>Work with the text</vt:lpstr>
      <vt:lpstr>Fill in the table</vt:lpstr>
      <vt:lpstr>Have a break!</vt:lpstr>
      <vt:lpstr>Speaking about the festival</vt:lpstr>
      <vt:lpstr>Speaking about the festival</vt:lpstr>
      <vt:lpstr>Tell about the festival</vt:lpstr>
      <vt:lpstr>Do the task</vt:lpstr>
      <vt:lpstr>Do the task</vt:lpstr>
      <vt:lpstr>Tell about the festival</vt:lpstr>
      <vt:lpstr>Tell about the festival</vt:lpstr>
      <vt:lpstr>Do the task</vt:lpstr>
      <vt:lpstr>Tell about the festival</vt:lpstr>
      <vt:lpstr>Do the task</vt:lpstr>
      <vt:lpstr>reflection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Celebrations</dc:title>
  <dc:creator>219</dc:creator>
  <cp:lastModifiedBy>Полимей Титов</cp:lastModifiedBy>
  <cp:revision>77</cp:revision>
  <dcterms:created xsi:type="dcterms:W3CDTF">2023-03-30T07:57:15Z</dcterms:created>
  <dcterms:modified xsi:type="dcterms:W3CDTF">2023-11-17T11:24:56Z</dcterms:modified>
</cp:coreProperties>
</file>