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6" r:id="rId4"/>
    <p:sldId id="258" r:id="rId5"/>
    <p:sldId id="265" r:id="rId6"/>
    <p:sldId id="264" r:id="rId7"/>
    <p:sldId id="263" r:id="rId8"/>
    <p:sldId id="262" r:id="rId9"/>
    <p:sldId id="273" r:id="rId10"/>
    <p:sldId id="271" r:id="rId11"/>
    <p:sldId id="270" r:id="rId12"/>
    <p:sldId id="269" r:id="rId13"/>
    <p:sldId id="268" r:id="rId14"/>
    <p:sldId id="274" r:id="rId15"/>
    <p:sldId id="275" r:id="rId16"/>
    <p:sldId id="276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A6C8-DE1A-4B9E-A5B9-F7EC35902F00}" type="datetimeFigureOut">
              <a:rPr lang="ru-RU" smtClean="0"/>
              <a:pPr/>
              <a:t>пн 18.09.23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E970-F522-4462-B304-6667B75BD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0354874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A6C8-DE1A-4B9E-A5B9-F7EC35902F00}" type="datetimeFigureOut">
              <a:rPr lang="ru-RU" smtClean="0"/>
              <a:pPr/>
              <a:t>пн 18.09.23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E970-F522-4462-B304-6667B75BD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3429490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A6C8-DE1A-4B9E-A5B9-F7EC35902F00}" type="datetimeFigureOut">
              <a:rPr lang="ru-RU" smtClean="0"/>
              <a:pPr/>
              <a:t>пн 18.09.23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E970-F522-4462-B304-6667B75BD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5477094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A6C8-DE1A-4B9E-A5B9-F7EC35902F00}" type="datetimeFigureOut">
              <a:rPr lang="ru-RU" smtClean="0"/>
              <a:pPr/>
              <a:t>пн 18.09.23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E970-F522-4462-B304-6667B75BD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2776192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A6C8-DE1A-4B9E-A5B9-F7EC35902F00}" type="datetimeFigureOut">
              <a:rPr lang="ru-RU" smtClean="0"/>
              <a:pPr/>
              <a:t>пн 18.09.23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E970-F522-4462-B304-6667B75BD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30957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A6C8-DE1A-4B9E-A5B9-F7EC35902F00}" type="datetimeFigureOut">
              <a:rPr lang="ru-RU" smtClean="0"/>
              <a:pPr/>
              <a:t>пн 18.09.23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E970-F522-4462-B304-6667B75BD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9386849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A6C8-DE1A-4B9E-A5B9-F7EC35902F00}" type="datetimeFigureOut">
              <a:rPr lang="ru-RU" smtClean="0"/>
              <a:pPr/>
              <a:t>пн 18.09.23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E970-F522-4462-B304-6667B75BD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41362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A6C8-DE1A-4B9E-A5B9-F7EC35902F00}" type="datetimeFigureOut">
              <a:rPr lang="ru-RU" smtClean="0"/>
              <a:pPr/>
              <a:t>пн 18.09.23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E970-F522-4462-B304-6667B75BD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6932002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A6C8-DE1A-4B9E-A5B9-F7EC35902F00}" type="datetimeFigureOut">
              <a:rPr lang="ru-RU" smtClean="0"/>
              <a:pPr/>
              <a:t>пн 18.09.23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E970-F522-4462-B304-6667B75BD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63814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A6C8-DE1A-4B9E-A5B9-F7EC35902F00}" type="datetimeFigureOut">
              <a:rPr lang="ru-RU" smtClean="0"/>
              <a:pPr/>
              <a:t>пн 18.09.23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E970-F522-4462-B304-6667B75BD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7727887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A6C8-DE1A-4B9E-A5B9-F7EC35902F00}" type="datetimeFigureOut">
              <a:rPr lang="ru-RU" smtClean="0"/>
              <a:pPr/>
              <a:t>пн 18.09.23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E970-F522-4462-B304-6667B75BD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4220999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6A6C8-DE1A-4B9E-A5B9-F7EC35902F00}" type="datetimeFigureOut">
              <a:rPr lang="ru-RU" smtClean="0"/>
              <a:pPr/>
              <a:t>пн 18.09.23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1E970-F522-4462-B304-6667B75BD9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873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amond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4258" y="250372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Муниципальное бюджетное общеобразовательное учреждение</a:t>
            </a:r>
          </a:p>
          <a:p>
            <a:r>
              <a:rPr lang="ru-RU" dirty="0" smtClean="0"/>
              <a:t>«Средняя общеобразовательная школа №56» г. Кирова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60700" y="452035"/>
            <a:ext cx="741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3332" y="5613722"/>
            <a:ext cx="321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О.В. Лобастова, учитель английского языка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7387" y="416689"/>
            <a:ext cx="6053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«Средняя общеобразовательная школа №56» г. Кирова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228" y="1944546"/>
            <a:ext cx="7650866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«Нетрадиционные формы проведения уроков английского языка как способ формирования устойчивого интереса учащихся к предмету»</a:t>
            </a:r>
            <a:endParaRPr lang="ru-RU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53597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4258" y="250372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60294" y="578734"/>
            <a:ext cx="483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Урок - праздник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929" y="1006997"/>
            <a:ext cx="7859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Расширяет знания обучающихся о межкультурной коммуникации, развивают у школьников способности к иноязычному общению, позволяют участвовать в ситуациях межкультурной коммуникации.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https://sun9-79.userapi.com/impg/8yoTU86qnnJaEmiTvtE4zYj782uNSL4OJhq4YA/OgrCKcxwq54.jpg?size=1280x1266&amp;quality=95&amp;sign=6859e9cafef57624b2aed6cbdd9bfb66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546" y="2627454"/>
            <a:ext cx="2517252" cy="25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Ольга\ААКлассное руководство\ШКОЛА 56\9АААА\ФОТО ВИДЕО\Halloween\IMG_23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6026" y="4166887"/>
            <a:ext cx="2958637" cy="216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ownloads\HAPPY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9174" y="2071868"/>
            <a:ext cx="2970214" cy="19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un9-12.userapi.com/impg/9yTwjaA3Bu55z-D45EZjw8i9Mht6O9I86bawzA/_wnElYlhzWI.jpg?size=1280x576&amp;quality=95&amp;sign=b95e0450883a4c175f6a2036dd45a3e1&amp;type=album"/>
          <p:cNvPicPr/>
          <p:nvPr/>
        </p:nvPicPr>
        <p:blipFill>
          <a:blip r:embed="rId6" cstate="print"/>
          <a:srcRect l="11076" r="27548"/>
          <a:stretch>
            <a:fillRect/>
          </a:stretch>
        </p:blipFill>
        <p:spPr bwMode="auto">
          <a:xfrm>
            <a:off x="6065134" y="2083442"/>
            <a:ext cx="2696901" cy="187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sun9-60.userapi.com/impg/NwKPvjMPaggDMEJ6tgfEM1Y0PqI7Pgpue5capQ/DYUVtg7SDVg.jpg?size=1280x576&amp;quality=95&amp;sign=c179341697d7d36b8e0ac8826b97d513&amp;type=album"/>
          <p:cNvPicPr/>
          <p:nvPr/>
        </p:nvPicPr>
        <p:blipFill>
          <a:blip r:embed="rId7" cstate="print"/>
          <a:srcRect l="25255" r="6160"/>
          <a:stretch>
            <a:fillRect/>
          </a:stretch>
        </p:blipFill>
        <p:spPr bwMode="auto">
          <a:xfrm>
            <a:off x="6065134" y="4166886"/>
            <a:ext cx="2743200" cy="223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353558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4258" y="250372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60294" y="578734"/>
            <a:ext cx="483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Урок - спектакль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033" y="1122744"/>
            <a:ext cx="8241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Подготовка спектакля – творческая работа, которая способствует выработке навыков языкового общения детей и раскрытию их индивидуальных творческих способностей, развитию коммуникативной,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познавательной  мотивации.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https://sun9-27.userapi.com/impg/bulMNUAACElFAqgzv-xkqAEeDwJ4A9sHESbhaw/k1V1_WPi8FE.jpg?size=1280x576&amp;quality=95&amp;sign=d8eca14caf14a97c6d7bdc96052abeac&amp;type=album"/>
          <p:cNvPicPr/>
          <p:nvPr/>
        </p:nvPicPr>
        <p:blipFill>
          <a:blip r:embed="rId3" cstate="print"/>
          <a:srcRect l="10743" r="11491"/>
          <a:stretch>
            <a:fillRect/>
          </a:stretch>
        </p:blipFill>
        <p:spPr bwMode="auto">
          <a:xfrm>
            <a:off x="601884" y="2395959"/>
            <a:ext cx="2615879" cy="164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Ольга\Английский язык\МЕТОДИЧЕСКАЯ\МОЯ МОТОДИЧЕСКАЯ РАЗРАБОТКА\К МОЕЙ РАЗРАБОТКЕ\фото с белоснежкой\11.jpg"/>
          <p:cNvPicPr/>
          <p:nvPr/>
        </p:nvPicPr>
        <p:blipFill>
          <a:blip r:embed="rId4" cstate="print"/>
          <a:srcRect l="17157" t="34653" r="24960" b="19142"/>
          <a:stretch>
            <a:fillRect/>
          </a:stretch>
        </p:blipFill>
        <p:spPr bwMode="auto">
          <a:xfrm>
            <a:off x="1935516" y="4181475"/>
            <a:ext cx="55507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un9-36.userapi.com/impg/baWvc59PsWaRDidODlbhzqhytlq2ysLsAo4AbQ/CiQOlTYqANY.jpg?size=1280x738&amp;quality=95&amp;sign=8e096c2e63695199bd5569a2ed77b62d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4067" y="2419109"/>
            <a:ext cx="2664768" cy="160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Ольга\ААКлассное руководство\ШКОЛА 56\7ДДД\Масленица\на конкурс\МАТЕРИАЛ конкурса\Фото и видеоисполнение песни\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6685" y="2453834"/>
            <a:ext cx="2577477" cy="15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353558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4258" y="250372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60294" y="625033"/>
            <a:ext cx="483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Урок - соревнование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s://sun9-62.userapi.com/impg/F-4_0ozhZxiSG-fcFcn3Fg3TEyKtIMGAmzER3A/Q2RLnDJ2scU.jpg?size=1280x576&amp;quality=95&amp;sign=64d8beea648b5ed2f33d380d5ad0fbec&amp;type=album"/>
          <p:cNvPicPr/>
          <p:nvPr/>
        </p:nvPicPr>
        <p:blipFill>
          <a:blip r:embed="rId3" cstate="print"/>
          <a:srcRect l="16034" r="4917"/>
          <a:stretch>
            <a:fillRect/>
          </a:stretch>
        </p:blipFill>
        <p:spPr bwMode="auto">
          <a:xfrm>
            <a:off x="1840374" y="2754774"/>
            <a:ext cx="2743200" cy="157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un9-39.userapi.com/impg/X3bD374_o8MLqTXx9rYy2PAHDMkpR5Wc1ENEEw/H0vYNNEHQC8.jpg?size=1280x576&amp;quality=95&amp;sign=0ce8202aa5c15f5172f3c0c72efbd79f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479" y="4444679"/>
            <a:ext cx="3606821" cy="191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48.userapi.com/impg/5nJo59sYZ87Xz2DFPK3fXquP3OCSLcRCZzXsvA/KEP22YTSAn0.jpg?size=1280x804&amp;quality=95&amp;sign=90630711d7021e584c51401b4c20125e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0033" y="2766349"/>
            <a:ext cx="2664616" cy="156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un9-63.userapi.com/impg/M17xM-fiTNoqSABcqcBfYuknjbT-keI-VdqYfA/WlmOKOtvdsY.jpg?size=1280x576&amp;quality=95&amp;sign=3af95c2bb0ac6f94e9f2059ab0c8dca5&amp;type=albu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2471" y="4433104"/>
            <a:ext cx="3611301" cy="191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2354" y="1111170"/>
            <a:ext cx="778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«Внеклассное занятие может служить важным средством мотивации, столь необходимой для речевой практики и овладения языком»  (Е.И.Пассов)                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699" y="1921397"/>
            <a:ext cx="6967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конкурсы, турниры, викторины, КВН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53558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4258" y="250372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44547" y="486888"/>
            <a:ext cx="598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Анализ результатов деятельности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ownloads\Без имени.png"/>
          <p:cNvPicPr>
            <a:picLocks noChangeAspect="1" noChangeArrowheads="1"/>
          </p:cNvPicPr>
          <p:nvPr/>
        </p:nvPicPr>
        <p:blipFill>
          <a:blip r:embed="rId3" cstate="print"/>
          <a:srcRect l="29351" t="31887" r="28805" b="47195"/>
          <a:stretch>
            <a:fillRect/>
          </a:stretch>
        </p:blipFill>
        <p:spPr bwMode="auto">
          <a:xfrm>
            <a:off x="1626919" y="1068779"/>
            <a:ext cx="6377050" cy="1793175"/>
          </a:xfrm>
          <a:prstGeom prst="rect">
            <a:avLst/>
          </a:prstGeom>
          <a:noFill/>
        </p:spPr>
      </p:pic>
      <p:grpSp>
        <p:nvGrpSpPr>
          <p:cNvPr id="1027" name="docshapegroup2"/>
          <p:cNvGrpSpPr>
            <a:grpSpLocks/>
          </p:cNvGrpSpPr>
          <p:nvPr/>
        </p:nvGrpSpPr>
        <p:grpSpPr bwMode="auto">
          <a:xfrm>
            <a:off x="1823027" y="3028147"/>
            <a:ext cx="5495925" cy="3209925"/>
            <a:chOff x="1299" y="363"/>
            <a:chExt cx="8655" cy="5055"/>
          </a:xfrm>
        </p:grpSpPr>
        <p:sp>
          <p:nvSpPr>
            <p:cNvPr id="1028" name="docshape3"/>
            <p:cNvSpPr>
              <a:spLocks/>
            </p:cNvSpPr>
            <p:nvPr/>
          </p:nvSpPr>
          <p:spPr bwMode="auto">
            <a:xfrm>
              <a:off x="1824" y="2752"/>
              <a:ext cx="274" cy="1618"/>
            </a:xfrm>
            <a:custGeom>
              <a:avLst/>
              <a:gdLst/>
              <a:ahLst/>
              <a:cxnLst>
                <a:cxn ang="0">
                  <a:pos x="0" y="1618"/>
                </a:cxn>
                <a:cxn ang="0">
                  <a:pos x="274" y="1618"/>
                </a:cxn>
                <a:cxn ang="0">
                  <a:pos x="0" y="1080"/>
                </a:cxn>
                <a:cxn ang="0">
                  <a:pos x="274" y="1080"/>
                </a:cxn>
                <a:cxn ang="0">
                  <a:pos x="0" y="538"/>
                </a:cxn>
                <a:cxn ang="0">
                  <a:pos x="274" y="538"/>
                </a:cxn>
                <a:cxn ang="0">
                  <a:pos x="0" y="0"/>
                </a:cxn>
                <a:cxn ang="0">
                  <a:pos x="274" y="0"/>
                </a:cxn>
              </a:cxnLst>
              <a:rect l="0" t="0" r="r" b="b"/>
              <a:pathLst>
                <a:path w="274" h="1618">
                  <a:moveTo>
                    <a:pt x="0" y="1618"/>
                  </a:moveTo>
                  <a:lnTo>
                    <a:pt x="274" y="1618"/>
                  </a:lnTo>
                  <a:moveTo>
                    <a:pt x="0" y="1080"/>
                  </a:moveTo>
                  <a:lnTo>
                    <a:pt x="274" y="1080"/>
                  </a:lnTo>
                  <a:moveTo>
                    <a:pt x="0" y="538"/>
                  </a:moveTo>
                  <a:lnTo>
                    <a:pt x="274" y="538"/>
                  </a:lnTo>
                  <a:moveTo>
                    <a:pt x="0" y="0"/>
                  </a:moveTo>
                  <a:lnTo>
                    <a:pt x="274" y="0"/>
                  </a:lnTo>
                </a:path>
              </a:pathLst>
            </a:custGeom>
            <a:noFill/>
            <a:ln w="9525">
              <a:solidFill>
                <a:srgbClr val="85858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docshape4"/>
            <p:cNvSpPr>
              <a:spLocks noChangeArrowheads="1"/>
            </p:cNvSpPr>
            <p:nvPr/>
          </p:nvSpPr>
          <p:spPr bwMode="auto">
            <a:xfrm>
              <a:off x="2097" y="2589"/>
              <a:ext cx="360" cy="2321"/>
            </a:xfrm>
            <a:prstGeom prst="rect">
              <a:avLst/>
            </a:prstGeom>
            <a:solidFill>
              <a:srgbClr val="4F81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docshape5"/>
            <p:cNvSpPr>
              <a:spLocks/>
            </p:cNvSpPr>
            <p:nvPr/>
          </p:nvSpPr>
          <p:spPr bwMode="auto">
            <a:xfrm>
              <a:off x="1824" y="1672"/>
              <a:ext cx="2261" cy="538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634" y="538"/>
                </a:cxn>
                <a:cxn ang="0">
                  <a:pos x="0" y="0"/>
                </a:cxn>
                <a:cxn ang="0">
                  <a:pos x="634" y="0"/>
                </a:cxn>
                <a:cxn ang="0">
                  <a:pos x="994" y="0"/>
                </a:cxn>
                <a:cxn ang="0">
                  <a:pos x="2261" y="0"/>
                </a:cxn>
              </a:cxnLst>
              <a:rect l="0" t="0" r="r" b="b"/>
              <a:pathLst>
                <a:path w="2261" h="538">
                  <a:moveTo>
                    <a:pt x="0" y="538"/>
                  </a:moveTo>
                  <a:lnTo>
                    <a:pt x="634" y="538"/>
                  </a:lnTo>
                  <a:moveTo>
                    <a:pt x="0" y="0"/>
                  </a:moveTo>
                  <a:lnTo>
                    <a:pt x="634" y="0"/>
                  </a:lnTo>
                  <a:moveTo>
                    <a:pt x="994" y="0"/>
                  </a:moveTo>
                  <a:lnTo>
                    <a:pt x="2261" y="0"/>
                  </a:lnTo>
                </a:path>
              </a:pathLst>
            </a:custGeom>
            <a:noFill/>
            <a:ln w="9525">
              <a:solidFill>
                <a:srgbClr val="85858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docshape6"/>
            <p:cNvSpPr>
              <a:spLocks noChangeArrowheads="1"/>
            </p:cNvSpPr>
            <p:nvPr/>
          </p:nvSpPr>
          <p:spPr bwMode="auto">
            <a:xfrm>
              <a:off x="2457" y="1619"/>
              <a:ext cx="360" cy="3290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docshape7"/>
            <p:cNvSpPr>
              <a:spLocks/>
            </p:cNvSpPr>
            <p:nvPr/>
          </p:nvSpPr>
          <p:spPr bwMode="auto">
            <a:xfrm>
              <a:off x="3182" y="3832"/>
              <a:ext cx="543" cy="538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543" y="538"/>
                </a:cxn>
                <a:cxn ang="0">
                  <a:pos x="0" y="0"/>
                </a:cxn>
                <a:cxn ang="0">
                  <a:pos x="543" y="0"/>
                </a:cxn>
              </a:cxnLst>
              <a:rect l="0" t="0" r="r" b="b"/>
              <a:pathLst>
                <a:path w="543" h="538">
                  <a:moveTo>
                    <a:pt x="0" y="538"/>
                  </a:moveTo>
                  <a:lnTo>
                    <a:pt x="543" y="538"/>
                  </a:lnTo>
                  <a:moveTo>
                    <a:pt x="0" y="0"/>
                  </a:moveTo>
                  <a:lnTo>
                    <a:pt x="543" y="0"/>
                  </a:lnTo>
                </a:path>
              </a:pathLst>
            </a:custGeom>
            <a:noFill/>
            <a:ln w="9525">
              <a:solidFill>
                <a:srgbClr val="85858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docshape8"/>
            <p:cNvSpPr>
              <a:spLocks noChangeArrowheads="1"/>
            </p:cNvSpPr>
            <p:nvPr/>
          </p:nvSpPr>
          <p:spPr bwMode="auto">
            <a:xfrm>
              <a:off x="3724" y="3453"/>
              <a:ext cx="360" cy="1457"/>
            </a:xfrm>
            <a:prstGeom prst="rect">
              <a:avLst/>
            </a:prstGeom>
            <a:solidFill>
              <a:srgbClr val="4F81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docshape9"/>
            <p:cNvSpPr>
              <a:spLocks/>
            </p:cNvSpPr>
            <p:nvPr/>
          </p:nvSpPr>
          <p:spPr bwMode="auto">
            <a:xfrm>
              <a:off x="3182" y="1672"/>
              <a:ext cx="2535" cy="1618"/>
            </a:xfrm>
            <a:custGeom>
              <a:avLst/>
              <a:gdLst/>
              <a:ahLst/>
              <a:cxnLst>
                <a:cxn ang="0">
                  <a:pos x="0" y="1618"/>
                </a:cxn>
                <a:cxn ang="0">
                  <a:pos x="903" y="1618"/>
                </a:cxn>
                <a:cxn ang="0">
                  <a:pos x="0" y="1080"/>
                </a:cxn>
                <a:cxn ang="0">
                  <a:pos x="903" y="1080"/>
                </a:cxn>
                <a:cxn ang="0">
                  <a:pos x="0" y="538"/>
                </a:cxn>
                <a:cxn ang="0">
                  <a:pos x="903" y="538"/>
                </a:cxn>
                <a:cxn ang="0">
                  <a:pos x="1268" y="0"/>
                </a:cxn>
                <a:cxn ang="0">
                  <a:pos x="2535" y="0"/>
                </a:cxn>
              </a:cxnLst>
              <a:rect l="0" t="0" r="r" b="b"/>
              <a:pathLst>
                <a:path w="2535" h="1618">
                  <a:moveTo>
                    <a:pt x="0" y="1618"/>
                  </a:moveTo>
                  <a:lnTo>
                    <a:pt x="903" y="1618"/>
                  </a:lnTo>
                  <a:moveTo>
                    <a:pt x="0" y="1080"/>
                  </a:moveTo>
                  <a:lnTo>
                    <a:pt x="903" y="1080"/>
                  </a:lnTo>
                  <a:moveTo>
                    <a:pt x="0" y="538"/>
                  </a:moveTo>
                  <a:lnTo>
                    <a:pt x="903" y="538"/>
                  </a:lnTo>
                  <a:moveTo>
                    <a:pt x="1268" y="0"/>
                  </a:moveTo>
                  <a:lnTo>
                    <a:pt x="2535" y="0"/>
                  </a:lnTo>
                </a:path>
              </a:pathLst>
            </a:custGeom>
            <a:noFill/>
            <a:ln w="9525">
              <a:solidFill>
                <a:srgbClr val="85858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docshape10"/>
            <p:cNvSpPr>
              <a:spLocks noChangeArrowheads="1"/>
            </p:cNvSpPr>
            <p:nvPr/>
          </p:nvSpPr>
          <p:spPr bwMode="auto">
            <a:xfrm>
              <a:off x="4084" y="1403"/>
              <a:ext cx="365" cy="3506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docshape11"/>
            <p:cNvSpPr>
              <a:spLocks/>
            </p:cNvSpPr>
            <p:nvPr/>
          </p:nvSpPr>
          <p:spPr bwMode="auto">
            <a:xfrm>
              <a:off x="4809" y="3289"/>
              <a:ext cx="543" cy="1080"/>
            </a:xfrm>
            <a:custGeom>
              <a:avLst/>
              <a:gdLst/>
              <a:ahLst/>
              <a:cxnLst>
                <a:cxn ang="0">
                  <a:pos x="0" y="1080"/>
                </a:cxn>
                <a:cxn ang="0">
                  <a:pos x="542" y="1080"/>
                </a:cxn>
                <a:cxn ang="0">
                  <a:pos x="0" y="542"/>
                </a:cxn>
                <a:cxn ang="0">
                  <a:pos x="542" y="542"/>
                </a:cxn>
                <a:cxn ang="0">
                  <a:pos x="0" y="0"/>
                </a:cxn>
                <a:cxn ang="0">
                  <a:pos x="542" y="0"/>
                </a:cxn>
              </a:cxnLst>
              <a:rect l="0" t="0" r="r" b="b"/>
              <a:pathLst>
                <a:path w="543" h="1080">
                  <a:moveTo>
                    <a:pt x="0" y="1080"/>
                  </a:moveTo>
                  <a:lnTo>
                    <a:pt x="542" y="1080"/>
                  </a:lnTo>
                  <a:moveTo>
                    <a:pt x="0" y="542"/>
                  </a:moveTo>
                  <a:lnTo>
                    <a:pt x="542" y="542"/>
                  </a:lnTo>
                  <a:moveTo>
                    <a:pt x="0" y="0"/>
                  </a:moveTo>
                  <a:lnTo>
                    <a:pt x="542" y="0"/>
                  </a:lnTo>
                </a:path>
              </a:pathLst>
            </a:custGeom>
            <a:noFill/>
            <a:ln w="9525">
              <a:solidFill>
                <a:srgbClr val="85858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docshape12"/>
            <p:cNvSpPr>
              <a:spLocks noChangeArrowheads="1"/>
            </p:cNvSpPr>
            <p:nvPr/>
          </p:nvSpPr>
          <p:spPr bwMode="auto">
            <a:xfrm>
              <a:off x="5352" y="3073"/>
              <a:ext cx="365" cy="1836"/>
            </a:xfrm>
            <a:prstGeom prst="rect">
              <a:avLst/>
            </a:prstGeom>
            <a:solidFill>
              <a:srgbClr val="4F81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docshape13"/>
            <p:cNvSpPr>
              <a:spLocks/>
            </p:cNvSpPr>
            <p:nvPr/>
          </p:nvSpPr>
          <p:spPr bwMode="auto">
            <a:xfrm>
              <a:off x="1824" y="1129"/>
              <a:ext cx="3893" cy="1623"/>
            </a:xfrm>
            <a:custGeom>
              <a:avLst/>
              <a:gdLst/>
              <a:ahLst/>
              <a:cxnLst>
                <a:cxn ang="0">
                  <a:pos x="2986" y="1622"/>
                </a:cxn>
                <a:cxn ang="0">
                  <a:pos x="3893" y="1622"/>
                </a:cxn>
                <a:cxn ang="0">
                  <a:pos x="2986" y="1080"/>
                </a:cxn>
                <a:cxn ang="0">
                  <a:pos x="3893" y="1080"/>
                </a:cxn>
                <a:cxn ang="0">
                  <a:pos x="0" y="0"/>
                </a:cxn>
                <a:cxn ang="0">
                  <a:pos x="3893" y="0"/>
                </a:cxn>
              </a:cxnLst>
              <a:rect l="0" t="0" r="r" b="b"/>
              <a:pathLst>
                <a:path w="3893" h="1623">
                  <a:moveTo>
                    <a:pt x="2986" y="1622"/>
                  </a:moveTo>
                  <a:lnTo>
                    <a:pt x="3893" y="1622"/>
                  </a:lnTo>
                  <a:moveTo>
                    <a:pt x="2986" y="1080"/>
                  </a:moveTo>
                  <a:lnTo>
                    <a:pt x="3893" y="1080"/>
                  </a:lnTo>
                  <a:moveTo>
                    <a:pt x="0" y="0"/>
                  </a:moveTo>
                  <a:lnTo>
                    <a:pt x="3893" y="0"/>
                  </a:lnTo>
                </a:path>
              </a:pathLst>
            </a:custGeom>
            <a:noFill/>
            <a:ln w="9525">
              <a:solidFill>
                <a:srgbClr val="85858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docshape14"/>
            <p:cNvSpPr>
              <a:spLocks noChangeArrowheads="1"/>
            </p:cNvSpPr>
            <p:nvPr/>
          </p:nvSpPr>
          <p:spPr bwMode="auto">
            <a:xfrm>
              <a:off x="5716" y="808"/>
              <a:ext cx="360" cy="4102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docshape15"/>
            <p:cNvSpPr>
              <a:spLocks/>
            </p:cNvSpPr>
            <p:nvPr/>
          </p:nvSpPr>
          <p:spPr bwMode="auto">
            <a:xfrm>
              <a:off x="2817" y="1835"/>
              <a:ext cx="1992" cy="3074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0" y="0"/>
                </a:cxn>
                <a:cxn ang="0">
                  <a:pos x="0" y="3074"/>
                </a:cxn>
                <a:cxn ang="0">
                  <a:pos x="364" y="3074"/>
                </a:cxn>
                <a:cxn ang="0">
                  <a:pos x="364" y="0"/>
                </a:cxn>
                <a:cxn ang="0">
                  <a:pos x="1992" y="269"/>
                </a:cxn>
                <a:cxn ang="0">
                  <a:pos x="1632" y="269"/>
                </a:cxn>
                <a:cxn ang="0">
                  <a:pos x="1632" y="3074"/>
                </a:cxn>
                <a:cxn ang="0">
                  <a:pos x="1992" y="3074"/>
                </a:cxn>
                <a:cxn ang="0">
                  <a:pos x="1992" y="269"/>
                </a:cxn>
              </a:cxnLst>
              <a:rect l="0" t="0" r="r" b="b"/>
              <a:pathLst>
                <a:path w="1992" h="3074">
                  <a:moveTo>
                    <a:pt x="364" y="0"/>
                  </a:moveTo>
                  <a:lnTo>
                    <a:pt x="0" y="0"/>
                  </a:lnTo>
                  <a:lnTo>
                    <a:pt x="0" y="3074"/>
                  </a:lnTo>
                  <a:lnTo>
                    <a:pt x="364" y="3074"/>
                  </a:lnTo>
                  <a:lnTo>
                    <a:pt x="364" y="0"/>
                  </a:lnTo>
                  <a:close/>
                  <a:moveTo>
                    <a:pt x="1992" y="269"/>
                  </a:moveTo>
                  <a:lnTo>
                    <a:pt x="1632" y="269"/>
                  </a:lnTo>
                  <a:lnTo>
                    <a:pt x="1632" y="3074"/>
                  </a:lnTo>
                  <a:lnTo>
                    <a:pt x="1992" y="3074"/>
                  </a:lnTo>
                  <a:lnTo>
                    <a:pt x="1992" y="269"/>
                  </a:lnTo>
                  <a:close/>
                </a:path>
              </a:pathLst>
            </a:custGeom>
            <a:solidFill>
              <a:srgbClr val="9BBA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docshape16"/>
            <p:cNvSpPr>
              <a:spLocks/>
            </p:cNvSpPr>
            <p:nvPr/>
          </p:nvSpPr>
          <p:spPr bwMode="auto">
            <a:xfrm>
              <a:off x="6436" y="1129"/>
              <a:ext cx="1902" cy="3240"/>
            </a:xfrm>
            <a:custGeom>
              <a:avLst/>
              <a:gdLst/>
              <a:ahLst/>
              <a:cxnLst>
                <a:cxn ang="0">
                  <a:pos x="0" y="3240"/>
                </a:cxn>
                <a:cxn ang="0">
                  <a:pos x="1901" y="3240"/>
                </a:cxn>
                <a:cxn ang="0">
                  <a:pos x="0" y="2702"/>
                </a:cxn>
                <a:cxn ang="0">
                  <a:pos x="1901" y="2702"/>
                </a:cxn>
                <a:cxn ang="0">
                  <a:pos x="0" y="2160"/>
                </a:cxn>
                <a:cxn ang="0">
                  <a:pos x="1901" y="2160"/>
                </a:cxn>
                <a:cxn ang="0">
                  <a:pos x="0" y="1622"/>
                </a:cxn>
                <a:cxn ang="0">
                  <a:pos x="1901" y="1622"/>
                </a:cxn>
                <a:cxn ang="0">
                  <a:pos x="0" y="1080"/>
                </a:cxn>
                <a:cxn ang="0">
                  <a:pos x="1901" y="1080"/>
                </a:cxn>
                <a:cxn ang="0">
                  <a:pos x="0" y="542"/>
                </a:cxn>
                <a:cxn ang="0">
                  <a:pos x="1901" y="542"/>
                </a:cxn>
                <a:cxn ang="0">
                  <a:pos x="0" y="0"/>
                </a:cxn>
                <a:cxn ang="0">
                  <a:pos x="1901" y="0"/>
                </a:cxn>
              </a:cxnLst>
              <a:rect l="0" t="0" r="r" b="b"/>
              <a:pathLst>
                <a:path w="1902" h="3240">
                  <a:moveTo>
                    <a:pt x="0" y="3240"/>
                  </a:moveTo>
                  <a:lnTo>
                    <a:pt x="1901" y="3240"/>
                  </a:lnTo>
                  <a:moveTo>
                    <a:pt x="0" y="2702"/>
                  </a:moveTo>
                  <a:lnTo>
                    <a:pt x="1901" y="2702"/>
                  </a:lnTo>
                  <a:moveTo>
                    <a:pt x="0" y="2160"/>
                  </a:moveTo>
                  <a:lnTo>
                    <a:pt x="1901" y="2160"/>
                  </a:lnTo>
                  <a:moveTo>
                    <a:pt x="0" y="1622"/>
                  </a:moveTo>
                  <a:lnTo>
                    <a:pt x="1901" y="1622"/>
                  </a:lnTo>
                  <a:moveTo>
                    <a:pt x="0" y="1080"/>
                  </a:moveTo>
                  <a:lnTo>
                    <a:pt x="1901" y="1080"/>
                  </a:lnTo>
                  <a:moveTo>
                    <a:pt x="0" y="542"/>
                  </a:moveTo>
                  <a:lnTo>
                    <a:pt x="1901" y="542"/>
                  </a:lnTo>
                  <a:moveTo>
                    <a:pt x="0" y="0"/>
                  </a:moveTo>
                  <a:lnTo>
                    <a:pt x="1901" y="0"/>
                  </a:lnTo>
                </a:path>
              </a:pathLst>
            </a:custGeom>
            <a:noFill/>
            <a:ln w="9525">
              <a:solidFill>
                <a:srgbClr val="85858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docshape17"/>
            <p:cNvSpPr>
              <a:spLocks noChangeArrowheads="1"/>
            </p:cNvSpPr>
            <p:nvPr/>
          </p:nvSpPr>
          <p:spPr bwMode="auto">
            <a:xfrm>
              <a:off x="6076" y="861"/>
              <a:ext cx="360" cy="4049"/>
            </a:xfrm>
            <a:prstGeom prst="rect">
              <a:avLst/>
            </a:prstGeom>
            <a:solidFill>
              <a:srgbClr val="9BBA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docshape18"/>
            <p:cNvSpPr>
              <a:spLocks/>
            </p:cNvSpPr>
            <p:nvPr/>
          </p:nvSpPr>
          <p:spPr bwMode="auto">
            <a:xfrm>
              <a:off x="1760" y="592"/>
              <a:ext cx="6578" cy="4381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577" y="0"/>
                </a:cxn>
                <a:cxn ang="0">
                  <a:pos x="63" y="4317"/>
                </a:cxn>
                <a:cxn ang="0">
                  <a:pos x="63" y="0"/>
                </a:cxn>
                <a:cxn ang="0">
                  <a:pos x="0" y="4317"/>
                </a:cxn>
                <a:cxn ang="0">
                  <a:pos x="63" y="4317"/>
                </a:cxn>
                <a:cxn ang="0">
                  <a:pos x="0" y="3778"/>
                </a:cxn>
                <a:cxn ang="0">
                  <a:pos x="63" y="3778"/>
                </a:cxn>
                <a:cxn ang="0">
                  <a:pos x="0" y="3240"/>
                </a:cxn>
                <a:cxn ang="0">
                  <a:pos x="63" y="3240"/>
                </a:cxn>
                <a:cxn ang="0">
                  <a:pos x="0" y="2698"/>
                </a:cxn>
                <a:cxn ang="0">
                  <a:pos x="63" y="2698"/>
                </a:cxn>
                <a:cxn ang="0">
                  <a:pos x="0" y="2160"/>
                </a:cxn>
                <a:cxn ang="0">
                  <a:pos x="63" y="2160"/>
                </a:cxn>
                <a:cxn ang="0">
                  <a:pos x="0" y="1618"/>
                </a:cxn>
                <a:cxn ang="0">
                  <a:pos x="63" y="1618"/>
                </a:cxn>
                <a:cxn ang="0">
                  <a:pos x="0" y="1080"/>
                </a:cxn>
                <a:cxn ang="0">
                  <a:pos x="63" y="1080"/>
                </a:cxn>
                <a:cxn ang="0">
                  <a:pos x="0" y="538"/>
                </a:cxn>
                <a:cxn ang="0">
                  <a:pos x="63" y="538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3" y="4317"/>
                </a:cxn>
                <a:cxn ang="0">
                  <a:pos x="6577" y="4317"/>
                </a:cxn>
                <a:cxn ang="0">
                  <a:pos x="63" y="4317"/>
                </a:cxn>
                <a:cxn ang="0">
                  <a:pos x="63" y="4381"/>
                </a:cxn>
                <a:cxn ang="0">
                  <a:pos x="1690" y="4317"/>
                </a:cxn>
                <a:cxn ang="0">
                  <a:pos x="1690" y="4381"/>
                </a:cxn>
                <a:cxn ang="0">
                  <a:pos x="3322" y="4317"/>
                </a:cxn>
                <a:cxn ang="0">
                  <a:pos x="3322" y="4381"/>
                </a:cxn>
                <a:cxn ang="0">
                  <a:pos x="4949" y="4317"/>
                </a:cxn>
                <a:cxn ang="0">
                  <a:pos x="4949" y="4381"/>
                </a:cxn>
                <a:cxn ang="0">
                  <a:pos x="6577" y="4317"/>
                </a:cxn>
                <a:cxn ang="0">
                  <a:pos x="6577" y="4381"/>
                </a:cxn>
              </a:cxnLst>
              <a:rect l="0" t="0" r="r" b="b"/>
              <a:pathLst>
                <a:path w="6578" h="4381">
                  <a:moveTo>
                    <a:pt x="63" y="0"/>
                  </a:moveTo>
                  <a:lnTo>
                    <a:pt x="6577" y="0"/>
                  </a:lnTo>
                  <a:moveTo>
                    <a:pt x="63" y="4317"/>
                  </a:moveTo>
                  <a:lnTo>
                    <a:pt x="63" y="0"/>
                  </a:lnTo>
                  <a:moveTo>
                    <a:pt x="0" y="4317"/>
                  </a:moveTo>
                  <a:lnTo>
                    <a:pt x="63" y="4317"/>
                  </a:lnTo>
                  <a:moveTo>
                    <a:pt x="0" y="3778"/>
                  </a:moveTo>
                  <a:lnTo>
                    <a:pt x="63" y="3778"/>
                  </a:lnTo>
                  <a:moveTo>
                    <a:pt x="0" y="3240"/>
                  </a:moveTo>
                  <a:lnTo>
                    <a:pt x="63" y="3240"/>
                  </a:lnTo>
                  <a:moveTo>
                    <a:pt x="0" y="2698"/>
                  </a:moveTo>
                  <a:lnTo>
                    <a:pt x="63" y="2698"/>
                  </a:lnTo>
                  <a:moveTo>
                    <a:pt x="0" y="2160"/>
                  </a:moveTo>
                  <a:lnTo>
                    <a:pt x="63" y="2160"/>
                  </a:lnTo>
                  <a:moveTo>
                    <a:pt x="0" y="1618"/>
                  </a:moveTo>
                  <a:lnTo>
                    <a:pt x="63" y="1618"/>
                  </a:lnTo>
                  <a:moveTo>
                    <a:pt x="0" y="1080"/>
                  </a:moveTo>
                  <a:lnTo>
                    <a:pt x="63" y="1080"/>
                  </a:lnTo>
                  <a:moveTo>
                    <a:pt x="0" y="538"/>
                  </a:moveTo>
                  <a:lnTo>
                    <a:pt x="63" y="538"/>
                  </a:lnTo>
                  <a:moveTo>
                    <a:pt x="0" y="0"/>
                  </a:moveTo>
                  <a:lnTo>
                    <a:pt x="63" y="0"/>
                  </a:lnTo>
                  <a:moveTo>
                    <a:pt x="63" y="4317"/>
                  </a:moveTo>
                  <a:lnTo>
                    <a:pt x="6577" y="4317"/>
                  </a:lnTo>
                  <a:moveTo>
                    <a:pt x="63" y="4317"/>
                  </a:moveTo>
                  <a:lnTo>
                    <a:pt x="63" y="4381"/>
                  </a:lnTo>
                  <a:moveTo>
                    <a:pt x="1690" y="4317"/>
                  </a:moveTo>
                  <a:lnTo>
                    <a:pt x="1690" y="4381"/>
                  </a:lnTo>
                  <a:moveTo>
                    <a:pt x="3322" y="4317"/>
                  </a:moveTo>
                  <a:lnTo>
                    <a:pt x="3322" y="4381"/>
                  </a:lnTo>
                  <a:moveTo>
                    <a:pt x="4949" y="4317"/>
                  </a:moveTo>
                  <a:lnTo>
                    <a:pt x="4949" y="4381"/>
                  </a:lnTo>
                  <a:moveTo>
                    <a:pt x="6577" y="4317"/>
                  </a:moveTo>
                  <a:lnTo>
                    <a:pt x="6577" y="4381"/>
                  </a:lnTo>
                </a:path>
              </a:pathLst>
            </a:custGeom>
            <a:noFill/>
            <a:ln w="9525">
              <a:solidFill>
                <a:srgbClr val="85858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docshape19"/>
            <p:cNvSpPr>
              <a:spLocks noChangeArrowheads="1"/>
            </p:cNvSpPr>
            <p:nvPr/>
          </p:nvSpPr>
          <p:spPr bwMode="auto">
            <a:xfrm>
              <a:off x="8658" y="2473"/>
              <a:ext cx="110" cy="110"/>
            </a:xfrm>
            <a:prstGeom prst="rect">
              <a:avLst/>
            </a:prstGeom>
            <a:solidFill>
              <a:srgbClr val="4F81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docshape20"/>
            <p:cNvSpPr>
              <a:spLocks noChangeArrowheads="1"/>
            </p:cNvSpPr>
            <p:nvPr/>
          </p:nvSpPr>
          <p:spPr bwMode="auto">
            <a:xfrm>
              <a:off x="8658" y="2835"/>
              <a:ext cx="110" cy="110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docshape21"/>
            <p:cNvSpPr>
              <a:spLocks noChangeArrowheads="1"/>
            </p:cNvSpPr>
            <p:nvPr/>
          </p:nvSpPr>
          <p:spPr bwMode="auto">
            <a:xfrm>
              <a:off x="8658" y="3197"/>
              <a:ext cx="110" cy="110"/>
            </a:xfrm>
            <a:prstGeom prst="rect">
              <a:avLst/>
            </a:prstGeom>
            <a:solidFill>
              <a:srgbClr val="9BBA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docshape22"/>
            <p:cNvSpPr>
              <a:spLocks noChangeArrowheads="1"/>
            </p:cNvSpPr>
            <p:nvPr/>
          </p:nvSpPr>
          <p:spPr bwMode="auto">
            <a:xfrm>
              <a:off x="1306" y="370"/>
              <a:ext cx="8640" cy="5040"/>
            </a:xfrm>
            <a:prstGeom prst="rect">
              <a:avLst/>
            </a:prstGeom>
            <a:noFill/>
            <a:ln w="9525">
              <a:solidFill>
                <a:srgbClr val="85858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docshape23"/>
            <p:cNvSpPr txBox="1">
              <a:spLocks noChangeArrowheads="1"/>
            </p:cNvSpPr>
            <p:nvPr/>
          </p:nvSpPr>
          <p:spPr bwMode="auto">
            <a:xfrm>
              <a:off x="1436" y="501"/>
              <a:ext cx="222" cy="2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2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80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70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3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60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3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docshape24"/>
            <p:cNvSpPr txBox="1">
              <a:spLocks noChangeArrowheads="1"/>
            </p:cNvSpPr>
            <p:nvPr/>
          </p:nvSpPr>
          <p:spPr bwMode="auto">
            <a:xfrm>
              <a:off x="8818" y="2438"/>
              <a:ext cx="954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2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оценки "3"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88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оценки "4"</a:t>
              </a:r>
            </a:p>
            <a:p>
              <a:pPr marL="0" marR="0" lvl="0" indent="0" algn="l" defTabSz="914400" rtl="0" eaLnBrk="1" fontAlgn="base" latinLnBrk="0" hangingPunct="1">
                <a:lnSpc>
                  <a:spcPct val="96000"/>
                </a:lnSpc>
                <a:spcBef>
                  <a:spcPts val="57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оценки "5"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docshape25"/>
            <p:cNvSpPr txBox="1">
              <a:spLocks noChangeArrowheads="1"/>
            </p:cNvSpPr>
            <p:nvPr/>
          </p:nvSpPr>
          <p:spPr bwMode="auto">
            <a:xfrm>
              <a:off x="1436" y="3740"/>
              <a:ext cx="224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30163" lvl="0" indent="0" algn="r" defTabSz="914400" rtl="0" eaLnBrk="1" fontAlgn="base" latinLnBrk="0" hangingPunct="1">
                <a:lnSpc>
                  <a:spcPct val="82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3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28575" lvl="0" indent="0" algn="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docshape26"/>
            <p:cNvSpPr txBox="1">
              <a:spLocks noChangeArrowheads="1"/>
            </p:cNvSpPr>
            <p:nvPr/>
          </p:nvSpPr>
          <p:spPr bwMode="auto">
            <a:xfrm>
              <a:off x="2203" y="5079"/>
              <a:ext cx="8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2020-2021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docshape27"/>
            <p:cNvSpPr txBox="1">
              <a:spLocks noChangeArrowheads="1"/>
            </p:cNvSpPr>
            <p:nvPr/>
          </p:nvSpPr>
          <p:spPr bwMode="auto">
            <a:xfrm>
              <a:off x="3832" y="5079"/>
              <a:ext cx="8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2021-2022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docshape28"/>
            <p:cNvSpPr txBox="1">
              <a:spLocks noChangeArrowheads="1"/>
            </p:cNvSpPr>
            <p:nvPr/>
          </p:nvSpPr>
          <p:spPr bwMode="auto">
            <a:xfrm>
              <a:off x="5461" y="5079"/>
              <a:ext cx="89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2022-2023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1353558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4258" y="285096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44547" y="486888"/>
            <a:ext cx="598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Анализ результатов деятельности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ownloads\1.png"/>
          <p:cNvPicPr>
            <a:picLocks noChangeAspect="1" noChangeArrowheads="1"/>
          </p:cNvPicPr>
          <p:nvPr/>
        </p:nvPicPr>
        <p:blipFill>
          <a:blip r:embed="rId3" cstate="print"/>
          <a:srcRect l="29818" t="45097" r="29039" b="31274"/>
          <a:stretch>
            <a:fillRect/>
          </a:stretch>
        </p:blipFill>
        <p:spPr bwMode="auto">
          <a:xfrm>
            <a:off x="1444129" y="1157468"/>
            <a:ext cx="6270172" cy="2025570"/>
          </a:xfrm>
          <a:prstGeom prst="rect">
            <a:avLst/>
          </a:prstGeom>
          <a:noFill/>
        </p:spPr>
      </p:pic>
      <p:pic>
        <p:nvPicPr>
          <p:cNvPr id="36" name="Рисунок 35" descr="C:\Users\User\Downloads\1а.png"/>
          <p:cNvPicPr/>
          <p:nvPr/>
        </p:nvPicPr>
        <p:blipFill>
          <a:blip r:embed="rId4" cstate="print"/>
          <a:srcRect l="2970" t="2754" b="2966"/>
          <a:stretch>
            <a:fillRect/>
          </a:stretch>
        </p:blipFill>
        <p:spPr bwMode="auto">
          <a:xfrm>
            <a:off x="2388061" y="3287210"/>
            <a:ext cx="424423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353558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4258" y="285096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44547" y="486888"/>
            <a:ext cx="598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Анализ результатов деятельности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C:\Users\User\Downloads\2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8106" y="1562583"/>
            <a:ext cx="4843946" cy="29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45894" y="960700"/>
            <a:ext cx="708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Количество победителей и призёров конкурсов и научно-практических конференций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https://sun9-77.userapi.com/impg/kXpd4gQ6ssfXiyfzrPXk3jbWWZHusq6E_I0Qaw/StZlEBtsQ90.jpg?size=1280x576&amp;quality=95&amp;sign=a5fb80eab6d7f9a9b25dec5ce77eb128&amp;type=album"/>
          <p:cNvPicPr/>
          <p:nvPr/>
        </p:nvPicPr>
        <p:blipFill>
          <a:blip r:embed="rId4" cstate="print"/>
          <a:srcRect r="8253"/>
          <a:stretch>
            <a:fillRect/>
          </a:stretch>
        </p:blipFill>
        <p:spPr bwMode="auto">
          <a:xfrm>
            <a:off x="4483884" y="4548849"/>
            <a:ext cx="3988785" cy="18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un9-79.userapi.com/impg/fO7x6qjuI8RAlj2YWofevOYMR2l_MYooEAMURw/E9JuLk9W_Ng.jpg?size=1140x664&amp;quality=95&amp;sign=fd0b183b2a6f7122ff250691bcc9754a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710" y="4537276"/>
            <a:ext cx="3572096" cy="188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353558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4258" y="285096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44548" y="486888"/>
            <a:ext cx="538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Заключение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332" y="1088020"/>
            <a:ext cx="81948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                  </a:t>
            </a:r>
            <a:r>
              <a:rPr lang="ru-RU" sz="2000" b="1" u="sng" dirty="0" smtClean="0">
                <a:solidFill>
                  <a:srgbClr val="002060"/>
                </a:solidFill>
              </a:rPr>
              <a:t>нетрадиционные формы проведения уроков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способствуют повышению качества обучения,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являются заменой традиционной формы организации уроков,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вовлекают учащихся в «предлагаемые обстоятельства»,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усиливают «личностную сопричастность» каждого ученика к происходящему на уроке,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создают общий побудительный фон к деятельности,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формируется функциональная грамотность обучающихся;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обучающиеся становятся более заинтересованными в конкурсном движении.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sun9-4.userapi.com/impg/eKclJFzHouwrb8fu8_PjIHrbCw7Ddv5W1x3FQw/Wk0YSgSDwMY.jpg?size=1280x628&amp;quality=95&amp;sign=bcc876bb05d5df824db80e5317f890f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799" y="4083713"/>
            <a:ext cx="4717816" cy="2314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353558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4257" y="326571"/>
            <a:ext cx="8697685" cy="62048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8653" y="1898248"/>
            <a:ext cx="7708739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Спасибо за внимание!</a:t>
            </a:r>
            <a:endParaRPr lang="ru-RU" sz="7200" b="1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07010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4258" y="250372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https://sun9-79.userapi.com/impg/3gCU-2rhJB6P8ppkv0TOHDYbdye5UJGmi8Toxw/VG9llHQGEok.jpg?size=1280x576&amp;quality=95&amp;sign=ba1b3963b165cc4775b0dd2280769802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364" y="2824222"/>
            <a:ext cx="6609143" cy="3272461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18572" y="497711"/>
            <a:ext cx="7153155" cy="133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Нетрадиционные уроки</a:t>
            </a:r>
          </a:p>
          <a:p>
            <a:r>
              <a:rPr lang="ru-RU" b="1" u="sng" dirty="0" smtClean="0">
                <a:solidFill>
                  <a:srgbClr val="002060"/>
                </a:solidFill>
              </a:rPr>
              <a:t>Цель</a:t>
            </a:r>
            <a:r>
              <a:rPr lang="ru-RU" u="sng" dirty="0" smtClean="0">
                <a:solidFill>
                  <a:srgbClr val="002060"/>
                </a:solidFill>
              </a:rPr>
              <a:t>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проведение нетрадиционных уроков для формирования устойчивого интереса обучающихся к английскому языку.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138" y="1574158"/>
            <a:ext cx="7731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Новизна</a:t>
            </a:r>
            <a:r>
              <a:rPr lang="ru-RU" b="1" dirty="0" smtClean="0">
                <a:solidFill>
                  <a:srgbClr val="002060"/>
                </a:solidFill>
              </a:rPr>
              <a:t> опыта заключается не в разработке отдельных уроков в рамках данной темы, а в системе работы, при которой нетрадиционные уроки в широком смысле становятся неотъемлемой частью всего учебного процесса.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88710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65832" y="261945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77875" algn="l"/>
                <a:tab pos="1604963" algn="l"/>
                <a:tab pos="2327275" algn="l"/>
                <a:tab pos="3078163" algn="l"/>
                <a:tab pos="3300413" algn="l"/>
                <a:tab pos="4514850" algn="l"/>
                <a:tab pos="5656263" algn="l"/>
              </a:tabLst>
            </a:pP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74711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7875" algn="l"/>
                <a:tab pos="1604963" algn="l"/>
                <a:tab pos="2327275" algn="l"/>
                <a:tab pos="3078163" algn="l"/>
                <a:tab pos="3300413" algn="l"/>
                <a:tab pos="4514850" algn="l"/>
                <a:tab pos="56562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527" y="381965"/>
            <a:ext cx="78013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777875" algn="l"/>
                <a:tab pos="1604963" algn="l"/>
                <a:tab pos="2327275" algn="l"/>
                <a:tab pos="3078163" algn="l"/>
                <a:tab pos="3300413" algn="l"/>
                <a:tab pos="4514850" algn="l"/>
                <a:tab pos="5656263" algn="l"/>
              </a:tabLst>
            </a:pPr>
            <a:endParaRPr lang="ru-RU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777875" algn="l"/>
                <a:tab pos="1604963" algn="l"/>
                <a:tab pos="2327275" algn="l"/>
                <a:tab pos="3078163" algn="l"/>
                <a:tab pos="3300413" algn="l"/>
                <a:tab pos="4514850" algn="l"/>
                <a:tab pos="56562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1604963" algn="l"/>
                <a:tab pos="2327275" algn="l"/>
                <a:tab pos="3078163" algn="l"/>
                <a:tab pos="3300413" algn="l"/>
                <a:tab pos="4514850" algn="l"/>
                <a:tab pos="5656263" algn="l"/>
              </a:tabLs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Выяснить теоретические основы проведения нетрадиционных уроков;</a:t>
            </a:r>
            <a:endParaRPr lang="ru-RU" sz="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1604963" algn="l"/>
                <a:tab pos="2327275" algn="l"/>
                <a:tab pos="3078163" algn="l"/>
                <a:tab pos="3300413" algn="l"/>
                <a:tab pos="4514850" algn="l"/>
                <a:tab pos="5656263" algn="l"/>
              </a:tabLst>
            </a:pP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2. Создать собственную методическую систему:</a:t>
            </a:r>
            <a:endParaRPr lang="ru-RU" sz="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1604963" algn="l"/>
                <a:tab pos="2327275" algn="l"/>
                <a:tab pos="3078163" algn="l"/>
                <a:tab pos="3300413" algn="l"/>
                <a:tab pos="4514850" algn="l"/>
                <a:tab pos="5656263" algn="l"/>
              </a:tabLst>
            </a:pP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- разработать варианты внедрения нетрадиционных уроков на разных этапах обучения,</a:t>
            </a:r>
            <a:endParaRPr lang="ru-RU" sz="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1604963" algn="l"/>
                <a:tab pos="2327275" algn="l"/>
                <a:tab pos="3078163" algn="l"/>
                <a:tab pos="3300413" algn="l"/>
                <a:tab pos="4514850" algn="l"/>
                <a:tab pos="5656263" algn="l"/>
              </a:tabLst>
            </a:pP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- создать систему уроков на основе технологии проведения нетрадиционных уроков (либо с его элементами),</a:t>
            </a:r>
            <a:endParaRPr lang="ru-RU" sz="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1604963" algn="l"/>
                <a:tab pos="2327275" algn="l"/>
                <a:tab pos="3078163" algn="l"/>
                <a:tab pos="3300413" algn="l"/>
                <a:tab pos="4514850" algn="l"/>
                <a:tab pos="5656263" algn="l"/>
              </a:tabLst>
            </a:pP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- найти возможности применения нетрадиционных уроков во внеурочной деятельности.</a:t>
            </a:r>
            <a:endParaRPr lang="ru-RU" sz="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777875" algn="l"/>
                <a:tab pos="1604963" algn="l"/>
                <a:tab pos="2327275" algn="l"/>
                <a:tab pos="3078163" algn="l"/>
                <a:tab pos="3300413" algn="l"/>
                <a:tab pos="4514850" algn="l"/>
                <a:tab pos="5656263" algn="l"/>
              </a:tabLst>
            </a:pP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3. Внедрить данную систему в	практическую деятельность учителя, сделать выводы.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77875" algn="l"/>
                <a:tab pos="1604963" algn="l"/>
                <a:tab pos="2327275" algn="l"/>
                <a:tab pos="3078163" algn="l"/>
                <a:tab pos="3300413" algn="l"/>
                <a:tab pos="4514850" algn="l"/>
                <a:tab pos="5656263" algn="l"/>
              </a:tabLst>
            </a:pPr>
            <a:endParaRPr lang="ru-RU" dirty="0"/>
          </a:p>
        </p:txBody>
      </p:sp>
      <p:pic>
        <p:nvPicPr>
          <p:cNvPr id="9" name="Рисунок 8" descr="https://sun9-13.userapi.com/impg/5arEaczakwuFIoXD1hqo7iEnBusdWEttfYNNKw/6fI1Xxq_6gA.jpg?size=1280x668&amp;quality=95&amp;sign=5c0cd87c8421d1c17459ed949a61ebdf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52891" y="3703898"/>
            <a:ext cx="4884518" cy="2638847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/>
          </a:ln>
        </p:spPr>
      </p:pic>
    </p:spTree>
    <p:extLst>
      <p:ext uri="{BB962C8B-B14F-4D97-AF65-F5344CB8AC3E}">
        <p14:creationId xmlns="" xmlns:p14="http://schemas.microsoft.com/office/powerpoint/2010/main" val="101861528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4258" y="412418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69985" y="648182"/>
            <a:ext cx="643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3 этапа работы: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85195" y="1354238"/>
            <a:ext cx="3055718" cy="92597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Теоретический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3127094" y="1425615"/>
            <a:ext cx="2928396" cy="92597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Практический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5964819" y="1473843"/>
            <a:ext cx="3179181" cy="92597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Аналитический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388962" y="2268639"/>
            <a:ext cx="567160" cy="79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400309" y="2363166"/>
            <a:ext cx="507357" cy="79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7365357" y="2411394"/>
            <a:ext cx="470704" cy="798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0309" y="3437681"/>
            <a:ext cx="2152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Теоретические основы проведения нетрадиционных уроков.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183038" y="3333616"/>
            <a:ext cx="25695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Организация нетрадиционных уроков в школе.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Классификация уроков.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5053" y="3460830"/>
            <a:ext cx="252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Анализ результатов деятельности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7" name="Picture 3" descr="C:\Users\User\Desktop\картинки английский язык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339" y="4896091"/>
            <a:ext cx="2923410" cy="1643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699701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4258" y="250372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9205" y="1192192"/>
            <a:ext cx="7778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Это творческий и креативный учебный процесс, имеющий гибкую и нетрадиционную структуру с использованием вариативных приемов и методов обучения.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6041" y="601884"/>
            <a:ext cx="528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Нетрадиционный урок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44384" y="1612316"/>
            <a:ext cx="8360229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998538" algn="l"/>
                <a:tab pos="1000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98538" algn="l"/>
                <a:tab pos="1000125" algn="l"/>
              </a:tabLst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98538" algn="l"/>
                <a:tab pos="1000125" algn="l"/>
              </a:tabLst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Нетрадиционные уроки способствуют: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998538" algn="l"/>
                <a:tab pos="1000125" algn="l"/>
              </a:tabLst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998538" algn="l"/>
                <a:tab pos="10001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развитию	иноязычной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коммуникативной и межкультурной компетенций обучающихся;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998538" algn="l"/>
                <a:tab pos="10001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активизации лексического и грамматического материала;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998538" algn="l"/>
                <a:tab pos="10001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использованию коллективных форм работы;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998538" algn="l"/>
                <a:tab pos="10001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развитию умений и навыков самостоятельной работы;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998538" algn="l"/>
                <a:tab pos="10001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активизации деятельности учащихся;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998538" algn="l"/>
                <a:tab pos="10001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развитию творческого потенциала;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998538" algn="l"/>
                <a:tab pos="10001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расширению кругозора учащихся (при подготовке к уроку ребята сами ищут интересный материал);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998538" algn="l"/>
                <a:tab pos="10001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более полному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осуществлению	практической, воспитательной, образовательной и развивающей целей обучения;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998538" algn="l"/>
                <a:tab pos="10001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становлению новых отношений между учителем и учениками;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998538" algn="l"/>
                <a:tab pos="10001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проявлению интереса и создание устойчивой мотивации к изучению английского языка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86929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8631" y="333499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14399" y="881743"/>
            <a:ext cx="8291801" cy="536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24628" y="532435"/>
            <a:ext cx="582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Классификация уроков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1397" y="1088020"/>
            <a:ext cx="497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             Уроки-конференции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C:\Users\1\Desktop\Ольга\Английский язык\МЕТОДИЧЕСКАЯ\МОЯ\ФОто конференция\IMG_032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7826" y="546266"/>
            <a:ext cx="2177254" cy="15912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трелка вниз 10"/>
          <p:cNvSpPr/>
          <p:nvPr/>
        </p:nvSpPr>
        <p:spPr>
          <a:xfrm rot="19444502">
            <a:off x="5527845" y="1504019"/>
            <a:ext cx="257798" cy="787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2406905">
            <a:off x="3799994" y="1485839"/>
            <a:ext cx="252232" cy="787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05693" y="2363190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002060"/>
                </a:solidFill>
              </a:rPr>
              <a:t>Тематические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504" y="2375065"/>
            <a:ext cx="255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Проблемные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1938" y="2683823"/>
            <a:ext cx="2707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sz="1400" dirty="0" smtClean="0"/>
              <a:t>. «Мой любимый зарубежный писатель и его книги».</a:t>
            </a:r>
          </a:p>
          <a:p>
            <a:r>
              <a:rPr lang="ru-RU" sz="1400" dirty="0" smtClean="0"/>
              <a:t>2. «Современные гаджеты. Преимущества и недостатки».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8899" y="2695699"/>
            <a:ext cx="290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1.«Жизнь за городом и в городе. Что удобнее?»</a:t>
            </a:r>
          </a:p>
          <a:p>
            <a:r>
              <a:rPr lang="ru-RU" sz="1400" dirty="0" smtClean="0"/>
              <a:t>2.«Компьютеры или учителя в школе будущего?»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7512" y="2885704"/>
            <a:ext cx="147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7 класс: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6317" y="3930732"/>
            <a:ext cx="2220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1.«Роль общения в жизни подростка».</a:t>
            </a:r>
          </a:p>
          <a:p>
            <a:r>
              <a:rPr lang="ru-RU" sz="1400" dirty="0" smtClean="0"/>
              <a:t>2.«Великие ученые прошлого». 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3966359"/>
            <a:ext cx="2398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1.«Свободное время. Как его лучше провести?»</a:t>
            </a:r>
          </a:p>
          <a:p>
            <a:r>
              <a:rPr lang="ru-RU" sz="1400" dirty="0" smtClean="0"/>
              <a:t>2. «Проблемы в поездке. Стоит ли путешествовать?»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0010" y="4215740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8 класс: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1" name="Рисунок 20" descr="C:\Users\1\Desktop\Ольга\Английский язык\МЕТОДИЧЕСКАЯ\МОЯ\ФОто конференция\IMG_03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6780" t="10259" r="11161" b="7018"/>
          <a:stretch/>
        </p:blipFill>
        <p:spPr bwMode="auto">
          <a:xfrm>
            <a:off x="6587342" y="634835"/>
            <a:ext cx="1464130" cy="1514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434442" y="5070764"/>
            <a:ext cx="23275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1.«Праздники в англоязычных странах и в России». </a:t>
            </a:r>
          </a:p>
          <a:p>
            <a:r>
              <a:rPr lang="ru-RU" sz="1400" dirty="0" smtClean="0"/>
              <a:t>2. «Музыка и знаменитые композиторы».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510151" y="5047013"/>
            <a:ext cx="2755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 «Цифровизация и образовательные платформы. Важно ли это в школе?  Значение Интернета». 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5018" y="5379522"/>
            <a:ext cx="1104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9 класс: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77718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4258" y="250372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60294" y="578734"/>
            <a:ext cx="483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Урок-проект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s://sun9-46.userapi.com/impg/z2UTQeVEIE_B8l-HcXOGs-Bub-t_0J35jhG0Ig/MlrQRFSSSP8.jpg?size=1280x576&amp;quality=95&amp;sign=84cdb5c6e365599ee77bd6d6dc97307b&amp;type=album"/>
          <p:cNvPicPr/>
          <p:nvPr/>
        </p:nvPicPr>
        <p:blipFill>
          <a:blip r:embed="rId3" cstate="print"/>
          <a:srcRect l="16996" r="14217"/>
          <a:stretch>
            <a:fillRect/>
          </a:stretch>
        </p:blipFill>
        <p:spPr bwMode="auto">
          <a:xfrm>
            <a:off x="1093627" y="3549148"/>
            <a:ext cx="40862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un9-65.userapi.com/impg/1l1uJeYron-73wCgIqm0mHDkja7iVSgENt7SHQ/xuEGXuk3MXI.jpg?size=1280x1131&amp;quality=95&amp;sign=00d2f44180ffd4cbe055fb7e53c6abb1&amp;type=album"/>
          <p:cNvPicPr/>
          <p:nvPr/>
        </p:nvPicPr>
        <p:blipFill>
          <a:blip r:embed="rId4" cstate="print"/>
          <a:srcRect l="15289" t="23444" r="14909" b="12514"/>
          <a:stretch>
            <a:fillRect/>
          </a:stretch>
        </p:blipFill>
        <p:spPr bwMode="auto">
          <a:xfrm>
            <a:off x="5347503" y="3588152"/>
            <a:ext cx="2974694" cy="26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7711" y="1062979"/>
            <a:ext cx="8102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905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Направлен на развитие активного самостоятельного мышления учащихся и учит не просто запоминать и воспроизводить знания, которые дает  школа а умение применять их на практике.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562" y="1886674"/>
            <a:ext cx="7905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Урок предполагает: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высокий уровень индивидуальной и коллективной ответственности за выполнение каждого задания,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 активное коммуникативное взаимодействие обучающихся,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 организация исследовательской познавательной деятельности обучающихся.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53558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4258" y="250372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F:\Ольга\Английский язык\ЛАГЕРЬ\Фото и видео\15.06\IMG_0842.JPG"/>
          <p:cNvPicPr/>
          <p:nvPr/>
        </p:nvPicPr>
        <p:blipFill>
          <a:blip r:embed="rId3" cstate="print"/>
          <a:srcRect l="5612" t="4488" r="6652" b="-26"/>
          <a:stretch>
            <a:fillRect/>
          </a:stretch>
        </p:blipFill>
        <p:spPr bwMode="auto">
          <a:xfrm>
            <a:off x="486138" y="1794076"/>
            <a:ext cx="4745620" cy="35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0618" y="544010"/>
            <a:ext cx="6794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Уроки-встречи с англо-говорящими гостями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F:\Ольга\Английский язык\ЛАГЕРЬ\Фото и видео\15.06\IMG_0849.JPG"/>
          <p:cNvPicPr/>
          <p:nvPr/>
        </p:nvPicPr>
        <p:blipFill>
          <a:blip r:embed="rId4" cstate="print"/>
          <a:srcRect l="29232"/>
          <a:stretch>
            <a:fillRect/>
          </a:stretch>
        </p:blipFill>
        <p:spPr bwMode="auto">
          <a:xfrm>
            <a:off x="5474824" y="1782501"/>
            <a:ext cx="3321936" cy="351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0729351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203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4258" y="250372"/>
            <a:ext cx="8697685" cy="62048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0618" y="544010"/>
            <a:ext cx="6794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Уроки-встречи с англо-говорящими гостями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https://sun9-69.userapi.com/impg/NyKYohs59iioXR_9j2vXAreGCNCCznTpMOnwDA/eUoRnRkoPFs.jpg?size=1280x576&amp;quality=95&amp;sign=0e55fee9c78e67cd485a5477327057ee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764" y="1108556"/>
            <a:ext cx="5940425" cy="267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un9-12.userapi.com/impg/xC8lyBpLlrlTmg3MUckzlUaGmIAzMWlxH7UfQg/4zRxmXubiZ4.jpg?size=1280x957&amp;quality=95&amp;sign=89a08a3aebc4d3e3e7fcafb6e45fca75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5528" y="3970115"/>
            <a:ext cx="3213602" cy="237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un9-5.userapi.com/impg/t2D0Aa1-whMmRnal9x1VF5Y42pb_N-jtclSP3A/GCpiFfTm8O8.jpg?size=1280x947&amp;quality=95&amp;sign=d07a231578e7e4f108aca7a9e899e5c4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8240" y="3923818"/>
            <a:ext cx="3571634" cy="240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0729351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604</Words>
  <Application>Microsoft Office PowerPoint</Application>
  <PresentationFormat>Экран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</cp:lastModifiedBy>
  <cp:revision>61</cp:revision>
  <dcterms:created xsi:type="dcterms:W3CDTF">2019-01-18T14:19:22Z</dcterms:created>
  <dcterms:modified xsi:type="dcterms:W3CDTF">2023-09-18T20:48:22Z</dcterms:modified>
</cp:coreProperties>
</file>