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6" r:id="rId3"/>
    <p:sldId id="257" r:id="rId4"/>
    <p:sldId id="268" r:id="rId5"/>
    <p:sldId id="258" r:id="rId6"/>
    <p:sldId id="278" r:id="rId7"/>
    <p:sldId id="302" r:id="rId8"/>
    <p:sldId id="288" r:id="rId9"/>
    <p:sldId id="289" r:id="rId10"/>
    <p:sldId id="301" r:id="rId11"/>
    <p:sldId id="320" r:id="rId12"/>
    <p:sldId id="317" r:id="rId13"/>
    <p:sldId id="318" r:id="rId14"/>
    <p:sldId id="319" r:id="rId15"/>
    <p:sldId id="295" r:id="rId16"/>
    <p:sldId id="312" r:id="rId17"/>
    <p:sldId id="300" r:id="rId18"/>
    <p:sldId id="306" r:id="rId19"/>
    <p:sldId id="307" r:id="rId20"/>
    <p:sldId id="321" r:id="rId21"/>
    <p:sldId id="322" r:id="rId22"/>
    <p:sldId id="323" r:id="rId23"/>
    <p:sldId id="324" r:id="rId24"/>
    <p:sldId id="313" r:id="rId25"/>
    <p:sldId id="314" r:id="rId26"/>
    <p:sldId id="316" r:id="rId27"/>
    <p:sldId id="299" r:id="rId28"/>
    <p:sldId id="26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6" autoAdjust="0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7;&#1083;&#1086;&#1084;\22&#1050;&#1085;&#1080;&#1075;&#1072;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87;&#1083;&#1086;&#1084;\22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87;&#1083;&#1086;&#1084;\22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87;&#1083;&#1086;&#1084;\22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87;&#1083;&#1086;&#1084;\22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7;&#1083;&#1086;&#1084;\22&#1050;&#1085;&#1080;&#1075;&#1072;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7;&#1083;&#1086;&#1084;\22&#1050;&#1085;&#1080;&#1075;&#1072;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Лист1!$A$77:$A$81</c:f>
              <c:strCache>
                <c:ptCount val="5"/>
                <c:pt idx="0">
                  <c:v>2014 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Лист1!$B$77:$B$81</c:f>
              <c:numCache>
                <c:formatCode>General</c:formatCode>
                <c:ptCount val="5"/>
                <c:pt idx="0">
                  <c:v>176.76</c:v>
                </c:pt>
                <c:pt idx="1">
                  <c:v>177.7</c:v>
                </c:pt>
                <c:pt idx="2">
                  <c:v>177.4</c:v>
                </c:pt>
                <c:pt idx="3">
                  <c:v>175.75</c:v>
                </c:pt>
                <c:pt idx="4">
                  <c:v>176.76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4767896"/>
        <c:axId val="164768288"/>
      </c:barChart>
      <c:catAx>
        <c:axId val="164767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64768288"/>
        <c:crosses val="autoZero"/>
        <c:auto val="1"/>
        <c:lblAlgn val="ctr"/>
        <c:lblOffset val="100"/>
        <c:noMultiLvlLbl val="0"/>
      </c:catAx>
      <c:valAx>
        <c:axId val="164768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aseline="0"/>
                </a:pPr>
                <a:r>
                  <a:rPr lang="ru-RU" sz="2000" baseline="0" dirty="0" smtClean="0">
                    <a:latin typeface="Times New Roman" pitchFamily="18" charset="0"/>
                    <a:cs typeface="Times New Roman" pitchFamily="18" charset="0"/>
                  </a:rPr>
                  <a:t>Сантиметры.</a:t>
                </a:r>
                <a:endParaRPr lang="ru-RU" sz="2000" baseline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64767896"/>
        <c:crosses val="autoZero"/>
        <c:crossBetween val="between"/>
        <c:majorUnit val="0.5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Начало эксперимента</c:v>
          </c:tx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Лист5!$H$10:$I$10</c:f>
              <c:strCache>
                <c:ptCount val="2"/>
                <c:pt idx="0">
                  <c:v>Контр. группа</c:v>
                </c:pt>
                <c:pt idx="1">
                  <c:v>Эксперим. группа</c:v>
                </c:pt>
              </c:strCache>
            </c:strRef>
          </c:cat>
          <c:val>
            <c:numRef>
              <c:f>Лист5!$H$11:$I$11</c:f>
              <c:numCache>
                <c:formatCode>General</c:formatCode>
                <c:ptCount val="2"/>
                <c:pt idx="0">
                  <c:v>26.1</c:v>
                </c:pt>
                <c:pt idx="1">
                  <c:v>27.55</c:v>
                </c:pt>
              </c:numCache>
            </c:numRef>
          </c:val>
        </c:ser>
        <c:ser>
          <c:idx val="1"/>
          <c:order val="1"/>
          <c:tx>
            <c:v>Конец эксперимента</c:v>
          </c:tx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Лист5!$H$10:$I$10</c:f>
              <c:strCache>
                <c:ptCount val="2"/>
                <c:pt idx="0">
                  <c:v>Контр. группа</c:v>
                </c:pt>
                <c:pt idx="1">
                  <c:v>Эксперим. группа</c:v>
                </c:pt>
              </c:strCache>
            </c:strRef>
          </c:cat>
          <c:val>
            <c:numRef>
              <c:f>Лист5!$H$12:$I$12</c:f>
              <c:numCache>
                <c:formatCode>General</c:formatCode>
                <c:ptCount val="2"/>
                <c:pt idx="0">
                  <c:v>26.2</c:v>
                </c:pt>
                <c:pt idx="1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406480"/>
        <c:axId val="232406088"/>
      </c:barChart>
      <c:catAx>
        <c:axId val="232406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2406088"/>
        <c:crosses val="autoZero"/>
        <c:auto val="1"/>
        <c:lblAlgn val="ctr"/>
        <c:lblOffset val="100"/>
        <c:noMultiLvlLbl val="0"/>
      </c:catAx>
      <c:valAx>
        <c:axId val="232406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раз.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2406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Лист1!$C$77:$C$81</c:f>
              <c:strCache>
                <c:ptCount val="5"/>
                <c:pt idx="0">
                  <c:v>2014 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Лист1!$D$77:$D$81</c:f>
              <c:numCache>
                <c:formatCode>General</c:formatCode>
                <c:ptCount val="5"/>
                <c:pt idx="0">
                  <c:v>72.03</c:v>
                </c:pt>
                <c:pt idx="1">
                  <c:v>71.679999999999978</c:v>
                </c:pt>
                <c:pt idx="2">
                  <c:v>72.19</c:v>
                </c:pt>
                <c:pt idx="3">
                  <c:v>67.28</c:v>
                </c:pt>
                <c:pt idx="4">
                  <c:v>68.849999999999994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718208"/>
        <c:axId val="164719384"/>
      </c:barChart>
      <c:catAx>
        <c:axId val="16471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64719384"/>
        <c:crosses val="autoZero"/>
        <c:auto val="1"/>
        <c:lblAlgn val="ctr"/>
        <c:lblOffset val="100"/>
        <c:noMultiLvlLbl val="0"/>
      </c:catAx>
      <c:valAx>
        <c:axId val="164719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Килограммы.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9.7858642292245213E-3"/>
              <c:y val="0.326391825369961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6471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Лист2!$G$2:$G$6</c:f>
              <c:strCache>
                <c:ptCount val="5"/>
                <c:pt idx="0">
                  <c:v>2014 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Лист2!$H$2:$H$6</c:f>
              <c:numCache>
                <c:formatCode>General</c:formatCode>
                <c:ptCount val="5"/>
                <c:pt idx="0">
                  <c:v>13.850000000000025</c:v>
                </c:pt>
                <c:pt idx="1">
                  <c:v>13.98</c:v>
                </c:pt>
                <c:pt idx="2">
                  <c:v>14.12</c:v>
                </c:pt>
                <c:pt idx="3">
                  <c:v>14.360000000000024</c:v>
                </c:pt>
                <c:pt idx="4">
                  <c:v>14.49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720952"/>
        <c:axId val="231702088"/>
      </c:barChart>
      <c:dateAx>
        <c:axId val="164720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702088"/>
        <c:crosses val="autoZero"/>
        <c:auto val="0"/>
        <c:lblOffset val="100"/>
        <c:baseTimeUnit val="days"/>
      </c:dateAx>
      <c:valAx>
        <c:axId val="231702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Секунды.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4720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Лист2!$I$2:$I$6</c:f>
              <c:strCache>
                <c:ptCount val="5"/>
                <c:pt idx="0">
                  <c:v>2014 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Лист2!$J$2:$J$6</c:f>
              <c:numCache>
                <c:formatCode>General</c:formatCode>
                <c:ptCount val="5"/>
                <c:pt idx="0">
                  <c:v>12.59</c:v>
                </c:pt>
                <c:pt idx="1">
                  <c:v>13.13</c:v>
                </c:pt>
                <c:pt idx="2">
                  <c:v>13.26</c:v>
                </c:pt>
                <c:pt idx="3">
                  <c:v>13.38</c:v>
                </c:pt>
                <c:pt idx="4">
                  <c:v>13.58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700912"/>
        <c:axId val="231701304"/>
      </c:barChart>
      <c:catAx>
        <c:axId val="23170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701304"/>
        <c:crosses val="autoZero"/>
        <c:auto val="1"/>
        <c:lblAlgn val="ctr"/>
        <c:lblOffset val="100"/>
        <c:noMultiLvlLbl val="0"/>
      </c:catAx>
      <c:valAx>
        <c:axId val="231701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Минуты, </a:t>
                </a:r>
                <a:r>
                  <a:rPr lang="ru-RU" dirty="0" smtClean="0"/>
                  <a:t>секунды.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1700912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Лист2!$K$2:$K$6</c:f>
              <c:strCache>
                <c:ptCount val="5"/>
                <c:pt idx="0">
                  <c:v>2014 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Лист2!$L$2:$L$6</c:f>
              <c:numCache>
                <c:formatCode>General</c:formatCode>
                <c:ptCount val="5"/>
                <c:pt idx="0">
                  <c:v>10.130000000000001</c:v>
                </c:pt>
                <c:pt idx="1">
                  <c:v>9.3600000000000048</c:v>
                </c:pt>
                <c:pt idx="2">
                  <c:v>8.98</c:v>
                </c:pt>
                <c:pt idx="3">
                  <c:v>8.16</c:v>
                </c:pt>
                <c:pt idx="4">
                  <c:v>7.57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702872"/>
        <c:axId val="231702480"/>
      </c:barChart>
      <c:catAx>
        <c:axId val="231702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702480"/>
        <c:crosses val="autoZero"/>
        <c:auto val="1"/>
        <c:lblAlgn val="ctr"/>
        <c:lblOffset val="100"/>
        <c:noMultiLvlLbl val="0"/>
      </c:catAx>
      <c:valAx>
        <c:axId val="231702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Количество </a:t>
                </a:r>
                <a:r>
                  <a:rPr lang="ru-RU" dirty="0" smtClean="0"/>
                  <a:t>раз.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1702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Лист2!$M$2:$M$6</c:f>
              <c:strCache>
                <c:ptCount val="5"/>
                <c:pt idx="0">
                  <c:v>2014 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Лист2!$N$2:$N$6</c:f>
              <c:numCache>
                <c:formatCode>General</c:formatCode>
                <c:ptCount val="5"/>
                <c:pt idx="0">
                  <c:v>36</c:v>
                </c:pt>
                <c:pt idx="1">
                  <c:v>34.5</c:v>
                </c:pt>
                <c:pt idx="2">
                  <c:v>34</c:v>
                </c:pt>
                <c:pt idx="3">
                  <c:v>33.800000000000004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703264"/>
        <c:axId val="231700520"/>
      </c:barChart>
      <c:catAx>
        <c:axId val="2317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700520"/>
        <c:crosses val="autoZero"/>
        <c:auto val="1"/>
        <c:lblAlgn val="ctr"/>
        <c:lblOffset val="100"/>
        <c:noMultiLvlLbl val="0"/>
      </c:catAx>
      <c:valAx>
        <c:axId val="231700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Метры.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170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Начало эксперимента</c:v>
          </c:tx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Лист1!$G$8:$H$8</c:f>
              <c:strCache>
                <c:ptCount val="2"/>
                <c:pt idx="0">
                  <c:v>Контр.группа</c:v>
                </c:pt>
                <c:pt idx="1">
                  <c:v>Эксперимент группа</c:v>
                </c:pt>
              </c:strCache>
            </c:strRef>
          </c:cat>
          <c:val>
            <c:numRef>
              <c:f>Лист1!$G$9:$H$9</c:f>
              <c:numCache>
                <c:formatCode>General</c:formatCode>
                <c:ptCount val="2"/>
                <c:pt idx="0">
                  <c:v>14.84</c:v>
                </c:pt>
                <c:pt idx="1">
                  <c:v>14.83</c:v>
                </c:pt>
              </c:numCache>
            </c:numRef>
          </c:val>
        </c:ser>
        <c:ser>
          <c:idx val="1"/>
          <c:order val="1"/>
          <c:tx>
            <c:v>Конец эксперимента.</c:v>
          </c:tx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Лист1!$G$8:$H$8</c:f>
              <c:strCache>
                <c:ptCount val="2"/>
                <c:pt idx="0">
                  <c:v>Контр.группа</c:v>
                </c:pt>
                <c:pt idx="1">
                  <c:v>Эксперимент группа</c:v>
                </c:pt>
              </c:strCache>
            </c:strRef>
          </c:cat>
          <c:val>
            <c:numRef>
              <c:f>Лист1!$G$10:$H$10</c:f>
              <c:numCache>
                <c:formatCode>General</c:formatCode>
                <c:ptCount val="2"/>
                <c:pt idx="0">
                  <c:v>14.5</c:v>
                </c:pt>
                <c:pt idx="1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77200"/>
        <c:axId val="164177592"/>
      </c:barChart>
      <c:catAx>
        <c:axId val="16417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177592"/>
        <c:crosses val="autoZero"/>
        <c:auto val="1"/>
        <c:lblAlgn val="ctr"/>
        <c:lblOffset val="100"/>
        <c:noMultiLvlLbl val="0"/>
      </c:catAx>
      <c:valAx>
        <c:axId val="164177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Секунды.</a:t>
                </a:r>
              </a:p>
            </c:rich>
          </c:tx>
          <c:layout>
            <c:manualLayout>
              <c:xMode val="edge"/>
              <c:yMode val="edge"/>
              <c:x val="9.2592592592592692E-3"/>
              <c:y val="0.403922656901967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4177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Начало эксперимента</c:v>
          </c:tx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Лист5!$C$4:$D$4</c:f>
              <c:strCache>
                <c:ptCount val="2"/>
                <c:pt idx="0">
                  <c:v>Контр. группа</c:v>
                </c:pt>
                <c:pt idx="1">
                  <c:v>Эксперим. группа</c:v>
                </c:pt>
              </c:strCache>
            </c:strRef>
          </c:cat>
          <c:val>
            <c:numRef>
              <c:f>Лист5!$C$5:$D$5</c:f>
              <c:numCache>
                <c:formatCode>General</c:formatCode>
                <c:ptCount val="2"/>
                <c:pt idx="0">
                  <c:v>14.07</c:v>
                </c:pt>
                <c:pt idx="1">
                  <c:v>14.1</c:v>
                </c:pt>
              </c:numCache>
            </c:numRef>
          </c:val>
        </c:ser>
        <c:ser>
          <c:idx val="1"/>
          <c:order val="1"/>
          <c:tx>
            <c:v>Конец эксперимента</c:v>
          </c:tx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Лист5!$C$4:$D$4</c:f>
              <c:strCache>
                <c:ptCount val="2"/>
                <c:pt idx="0">
                  <c:v>Контр. группа</c:v>
                </c:pt>
                <c:pt idx="1">
                  <c:v>Эксперим. группа</c:v>
                </c:pt>
              </c:strCache>
            </c:strRef>
          </c:cat>
          <c:val>
            <c:numRef>
              <c:f>Лист5!$C$6:$D$6</c:f>
              <c:numCache>
                <c:formatCode>General</c:formatCode>
                <c:ptCount val="2"/>
                <c:pt idx="0">
                  <c:v>13.34</c:v>
                </c:pt>
                <c:pt idx="1">
                  <c:v>11.59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76416"/>
        <c:axId val="164177984"/>
      </c:barChart>
      <c:catAx>
        <c:axId val="16417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4177984"/>
        <c:crosses val="autoZero"/>
        <c:auto val="1"/>
        <c:lblAlgn val="ctr"/>
        <c:lblOffset val="100"/>
        <c:noMultiLvlLbl val="0"/>
      </c:catAx>
      <c:valAx>
        <c:axId val="164177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ru-RU" sz="1800"/>
                  <a:t>Минуты,секунды.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41764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Начало эксперимента</c:v>
          </c:tx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Лист5!$H$4:$I$4</c:f>
              <c:strCache>
                <c:ptCount val="2"/>
                <c:pt idx="0">
                  <c:v>Контр. группа</c:v>
                </c:pt>
                <c:pt idx="1">
                  <c:v>Эксперим. группа</c:v>
                </c:pt>
              </c:strCache>
            </c:strRef>
          </c:cat>
          <c:val>
            <c:numRef>
              <c:f>Лист5!$H$5:$I$5</c:f>
              <c:numCache>
                <c:formatCode>General</c:formatCode>
                <c:ptCount val="2"/>
                <c:pt idx="0">
                  <c:v>6.3</c:v>
                </c:pt>
                <c:pt idx="1">
                  <c:v>6.75</c:v>
                </c:pt>
              </c:numCache>
            </c:numRef>
          </c:val>
        </c:ser>
        <c:ser>
          <c:idx val="1"/>
          <c:order val="1"/>
          <c:tx>
            <c:v>Конец эксперимента</c:v>
          </c:tx>
          <c:invertIfNegative val="0"/>
          <c:dLbls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Лист5!$H$4:$I$4</c:f>
              <c:strCache>
                <c:ptCount val="2"/>
                <c:pt idx="0">
                  <c:v>Контр. группа</c:v>
                </c:pt>
                <c:pt idx="1">
                  <c:v>Эксперим. группа</c:v>
                </c:pt>
              </c:strCache>
            </c:strRef>
          </c:cat>
          <c:val>
            <c:numRef>
              <c:f>Лист5!$H$6:$I$6</c:f>
              <c:numCache>
                <c:formatCode>General</c:formatCode>
                <c:ptCount val="2"/>
                <c:pt idx="0">
                  <c:v>6.8</c:v>
                </c:pt>
                <c:pt idx="1">
                  <c:v>9.15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78376"/>
        <c:axId val="164179160"/>
      </c:barChart>
      <c:catAx>
        <c:axId val="164178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179160"/>
        <c:crosses val="autoZero"/>
        <c:auto val="1"/>
        <c:lblAlgn val="ctr"/>
        <c:lblOffset val="100"/>
        <c:noMultiLvlLbl val="0"/>
      </c:catAx>
      <c:valAx>
        <c:axId val="164179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раз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4178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832BFD-BA52-4E9C-A21A-98B9F577081F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CBE0AE-A73D-47BD-B48A-C191A59A0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56CCCF-A58A-46A6-A2B7-295F73E8C45C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683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BE0AE-A73D-47BD-B48A-C191A59A05A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7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7D76F4-674E-41D4-9E2D-CF48102C94FA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3110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7D76F4-674E-41D4-9E2D-CF48102C94FA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3352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96E7-0676-4D3F-9E3B-4D7F38453149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A6A2-B9F1-44BB-A15E-0A8B3850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1446-75BC-4520-96C2-5844E8FB760A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DE26-7CC1-466F-ADF9-65175F005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5DD7-34A8-4C11-9A9B-1108C1A92F90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C755-A890-4B41-8DFB-5A6670126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3D34-E905-4B07-A534-84689F06FAD7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4447-644C-4AF1-84D6-BDAB876F1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7A8D-2423-4CD1-A042-42CB6795081D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5AAE-2745-4F95-8315-BA5711966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84A3-0518-4DD3-9BC2-9810FC411FA8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ED37-FB15-4831-A6CE-AAB76CD94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916D-3BA2-434E-9519-3BBAFB7E864A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0535-9546-4755-B214-A801BE9F3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48C-72A6-4966-A705-8534EABAFC04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0987-EDFF-466D-825C-2E0F50F1F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8FECD-BC46-43F5-8320-44667984B537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D563-8ADC-4898-86EE-2B29395D6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D3EF-E982-42DD-B4AB-646E092E3697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A30E-D03F-45B3-80E6-9233FB310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A301-6FBD-4F88-B351-51860E1F5E5A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53A7-8BA2-4ACE-9063-C43966E56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AB2FB0-E378-4D84-9020-E208A59B69A9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B1F12-AB3C-4966-B12D-9C53A0178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288" y="571500"/>
            <a:ext cx="8424862" cy="3144838"/>
          </a:xfrm>
        </p:spPr>
        <p:txBody>
          <a:bodyPr/>
          <a:lstStyle/>
          <a:p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 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Оценка и развитие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уровня физического развития юношей допризывного возраста г. Кирова с помощью полосы препятствий на примере юношей КОГОАУ ВТЛ».»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alt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4713" y="5000625"/>
            <a:ext cx="3189287" cy="1635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Бехтерев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Игорь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Михайлович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КОГОАУ ВТЛ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65748"/>
              </p:ext>
            </p:extLst>
          </p:nvPr>
        </p:nvGraphicFramePr>
        <p:xfrm>
          <a:off x="323529" y="1571613"/>
          <a:ext cx="8391876" cy="4636150"/>
        </p:xfrm>
        <a:graphic>
          <a:graphicData uri="http://schemas.openxmlformats.org/drawingml/2006/table">
            <a:tbl>
              <a:tblPr/>
              <a:tblGrid>
                <a:gridCol w="2160239"/>
                <a:gridCol w="1213697"/>
                <a:gridCol w="1254704"/>
                <a:gridCol w="1253828"/>
                <a:gridCol w="1254704"/>
                <a:gridCol w="1254704"/>
              </a:tblGrid>
              <a:tr h="120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здоровья/Годы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49-73,2%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42-60%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31-50%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29-45%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24-37%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Подготовительная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18-26,8%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25-35,8%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26-42%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27-42%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30-47%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Специальная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медицинская группа.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3-3,2%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5-8%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8-13%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10-16%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764704"/>
            <a:ext cx="4576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1 - физкультурные группы здоровья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875101"/>
              </p:ext>
            </p:extLst>
          </p:nvPr>
        </p:nvGraphicFramePr>
        <p:xfrm>
          <a:off x="467544" y="69269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3732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3 – Динамика изменения скоростных качеств юношей допризывного возраста КОГОАУ ВТЛ за последние 5 лет (бег на дистанцию 100 м)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869160"/>
            <a:ext cx="698477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2018 год            2019 год          2020 год           2021 год          2022 год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492550"/>
              </p:ext>
            </p:extLst>
          </p:nvPr>
        </p:nvGraphicFramePr>
        <p:xfrm>
          <a:off x="323528" y="548680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537321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4 − Динамика снижения уровня выносливости юношей допризывного возраста ВТЛ  за последние 5 лет (бег на дистанцию 3000 м)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4869160"/>
            <a:ext cx="6912768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2018 год          2019 год           2020 год           2021 год           2022 год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19806"/>
              </p:ext>
            </p:extLst>
          </p:nvPr>
        </p:nvGraphicFramePr>
        <p:xfrm>
          <a:off x="467544" y="76470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5172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5 − Динамика снижения силовых качеств юношей допризывного возраста ВТЛ  за последние 5 лет (подтягивание на высокой перекладине).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67644" y="4941168"/>
            <a:ext cx="716479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2018 год             2019 год           2020 год            2021 год           2022 год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722823"/>
              </p:ext>
            </p:extLst>
          </p:nvPr>
        </p:nvGraphicFramePr>
        <p:xfrm>
          <a:off x="467544" y="54868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1" y="5239653"/>
            <a:ext cx="8856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Рисунок 6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– Показатели в контрольных испытаниях метание гранаты юношей допризывников КОГОАУ ВТЛ за последние 5 лет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6" y="4653136"/>
            <a:ext cx="7200801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2018 год           2019 год           2020 год            2021 год            2022 год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147" y="4085"/>
            <a:ext cx="87969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Таблица 2 − Отличия преподавания в контрольной и экспериментальной группах</a:t>
            </a:r>
            <a:endParaRPr lang="ru-RU" dirty="0"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76039"/>
              </p:ext>
            </p:extLst>
          </p:nvPr>
        </p:nvGraphicFramePr>
        <p:xfrm>
          <a:off x="395536" y="471932"/>
          <a:ext cx="8208910" cy="6254924"/>
        </p:xfrm>
        <a:graphic>
          <a:graphicData uri="http://schemas.openxmlformats.org/drawingml/2006/table">
            <a:tbl>
              <a:tblPr firstRow="1" firstCol="1" bandRow="1"/>
              <a:tblGrid>
                <a:gridCol w="916143">
                  <a:extLst>
                    <a:ext uri="{9D8B030D-6E8A-4147-A177-3AD203B41FA5}">
                      <a16:colId xmlns:a16="http://schemas.microsoft.com/office/drawing/2014/main" xmlns="" val="3061407093"/>
                    </a:ext>
                  </a:extLst>
                </a:gridCol>
                <a:gridCol w="1388113"/>
                <a:gridCol w="1872208">
                  <a:extLst>
                    <a:ext uri="{9D8B030D-6E8A-4147-A177-3AD203B41FA5}">
                      <a16:colId xmlns:a16="http://schemas.microsoft.com/office/drawing/2014/main" xmlns="" val="1383972548"/>
                    </a:ext>
                  </a:extLst>
                </a:gridCol>
                <a:gridCol w="1584176"/>
                <a:gridCol w="2448270">
                  <a:extLst>
                    <a:ext uri="{9D8B030D-6E8A-4147-A177-3AD203B41FA5}">
                      <a16:colId xmlns:a16="http://schemas.microsoft.com/office/drawing/2014/main" xmlns="" val="889395093"/>
                    </a:ext>
                  </a:extLst>
                </a:gridCol>
              </a:tblGrid>
              <a:tr h="890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Хронометраж   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(КГ).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Контрольная группа. (КГ)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Хронометраж 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(ЭГ).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Экспериментальная </a:t>
                      </a: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группа (ЭГ).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Класс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А</a:t>
                      </a: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В</a:t>
                      </a: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438936"/>
                  </a:ext>
                </a:extLst>
              </a:tr>
              <a:tr h="725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 кол-во учащихся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7916555"/>
                  </a:ext>
                </a:extLst>
              </a:tr>
              <a:tr h="1320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1-2 мин.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Организационный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момент начала 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подготовительной части урока.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1-2 мин.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Организационный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момент начала подготовительной части урока.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Педагогический эксперимент</a:t>
                      </a: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Разминка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Преподавание  в традиционном стиле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лёгкий бег 5 минут беговые упражнения, обще развивающие упражнения(ОРУ) -5мин итого 10 минут</a:t>
                      </a: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1.Разминка лёгкий бег 15 минут +беговые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упражнения 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 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общеразвивающих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стоя на месте упражнений. (ОРУ).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600" dirty="0" smtClean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Прохождение разработанной полосы препятствий раз в неделю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0491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319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/>
              <a:t>Продолжение таблицы 2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265555"/>
          <a:ext cx="8291264" cy="5221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1008112"/>
                <a:gridCol w="1944216"/>
                <a:gridCol w="2016224"/>
                <a:gridCol w="2314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 dirty="0">
                          <a:latin typeface="+mn-lt"/>
                        </a:rPr>
                        <a:t>70-72 мин.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 dirty="0">
                          <a:latin typeface="+mn-lt"/>
                        </a:rPr>
                        <a:t>Продолжение изучения программного материала по физической культуре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 dirty="0">
                          <a:latin typeface="+mn-lt"/>
                        </a:rPr>
                        <a:t>60-65 мин.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 dirty="0">
                          <a:latin typeface="+mn-lt"/>
                        </a:rPr>
                        <a:t>Продолжение изучения программного материала по физической культуре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 мин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Организа-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ционный момент в заключительной части урока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 мин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Организа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ционный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момент в заключительной части урока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90 минут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Итого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90 минут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Полоса </a:t>
            </a:r>
            <a:r>
              <a:rPr lang="ru-RU" dirty="0" smtClean="0"/>
              <a:t>препятствий</a:t>
            </a:r>
            <a:br>
              <a:rPr lang="ru-RU" dirty="0" smtClean="0"/>
            </a:br>
            <a:r>
              <a:rPr lang="ru-RU" dirty="0" smtClean="0"/>
              <a:t>в экспериментальной группе.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Прыжки через скамейки на двух ногах -30 сек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Планка на левой руке-30 сек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Прыжки через скамейку ноги врозь-30 сек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Планка на правой руке-30 сек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Прыжки через скамейку с поворотом на 180-30 сек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Подтягивание на низкой перекладине-30 сек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Планка прямая-30 сек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Подтягивание на высокой перекладине-30 сек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Лежа на спине волейбольная передача вверх набивным мячом-30 сек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Сгибание и разгибание рук в упоре лёжа – 4 круга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209550"/>
            <a:ext cx="8229600" cy="1779588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Таблица 3 − Сравнение среднегрупповых антропометрических данных юношей допризывного возраста   в экспериментальной и контрольной группе до начала педагогического эксперимента (n=20)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584" y="2132856"/>
          <a:ext cx="7848872" cy="290084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05520"/>
                <a:gridCol w="2418167"/>
                <a:gridCol w="1712817"/>
                <a:gridCol w="1368152"/>
                <a:gridCol w="728123"/>
                <a:gridCol w="1216093"/>
              </a:tblGrid>
              <a:tr h="59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</a:t>
                      </a:r>
                      <a:r>
                        <a:rPr lang="ru-RU" sz="1600" dirty="0" smtClean="0">
                          <a:effectLst/>
                        </a:rPr>
                        <a:t>антропометрических</a:t>
                      </a:r>
                      <a:r>
                        <a:rPr lang="ru-RU" sz="1600" baseline="0" dirty="0" smtClean="0">
                          <a:effectLst/>
                        </a:rPr>
                        <a:t> данных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Контрольная группа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 </a:t>
                      </a:r>
                      <a:r>
                        <a:rPr lang="ru-RU" sz="1600" baseline="-25000" dirty="0" smtClean="0">
                          <a:effectLst/>
                        </a:rPr>
                        <a:t>контр</a:t>
                      </a:r>
                      <a:r>
                        <a:rPr lang="ru-RU" sz="1600" dirty="0" smtClean="0">
                          <a:effectLst/>
                        </a:rPr>
                        <a:t> ± </a:t>
                      </a:r>
                      <a:r>
                        <a:rPr lang="en-US" sz="1600" dirty="0" smtClean="0">
                          <a:effectLst/>
                        </a:rPr>
                        <a:t>m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Эксперимен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тальная группа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 </a:t>
                      </a:r>
                      <a:r>
                        <a:rPr lang="ru-RU" sz="1600" baseline="-25000" dirty="0" err="1" smtClean="0">
                          <a:effectLst/>
                        </a:rPr>
                        <a:t>эксп</a:t>
                      </a:r>
                      <a:r>
                        <a:rPr lang="ru-RU" sz="1600" dirty="0" smtClean="0">
                          <a:effectLst/>
                        </a:rPr>
                        <a:t> ± </a:t>
                      </a:r>
                      <a:r>
                        <a:rPr lang="en-US" sz="1600" dirty="0" smtClean="0">
                          <a:effectLst/>
                        </a:rPr>
                        <a:t>m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(2,04)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(0,05)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</a:tr>
              <a:tr h="520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 в сантиметрах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177,3±1,42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177,55±1,68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0,29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</a:t>
                      </a:r>
                      <a:r>
                        <a:rPr lang="ru-RU" sz="1600" dirty="0" smtClean="0">
                          <a:effectLst/>
                        </a:rPr>
                        <a:t>&gt;0,05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</a:tr>
              <a:tr h="520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ru-RU" sz="1600" b="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в килограммах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69,7±2,86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70,40±2,57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0,18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</a:t>
                      </a:r>
                      <a:r>
                        <a:rPr lang="ru-RU" sz="1600" dirty="0" smtClean="0">
                          <a:effectLst/>
                        </a:rPr>
                        <a:t>&gt;0,05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</a:tr>
              <a:tr h="520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Окружность</a:t>
                      </a:r>
                      <a:r>
                        <a:rPr lang="ru-RU" sz="1600" kern="1200" baseline="0" dirty="0" smtClean="0"/>
                        <a:t> грудной клетки в сантиметрах </a:t>
                      </a:r>
                      <a:endParaRPr lang="ru-RU" sz="1600" kern="1200" dirty="0" smtClean="0"/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90.40±2,26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89.40±1,90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0,34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р</a:t>
                      </a:r>
                      <a:r>
                        <a:rPr lang="ru-RU" sz="1600" dirty="0" smtClean="0">
                          <a:effectLst/>
                        </a:rPr>
                        <a:t>&gt;0,05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</a:tr>
            </a:tbl>
          </a:graphicData>
        </a:graphic>
      </p:graphicFrame>
      <p:sp>
        <p:nvSpPr>
          <p:cNvPr id="14376" name="TextBox 4"/>
          <p:cNvSpPr txBox="1">
            <a:spLocks noChangeArrowheads="1"/>
          </p:cNvSpPr>
          <p:nvPr/>
        </p:nvSpPr>
        <p:spPr bwMode="auto">
          <a:xfrm>
            <a:off x="7631113" y="0"/>
            <a:ext cx="15128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209550"/>
            <a:ext cx="8229600" cy="1779588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Таблица 4 − Сравнение среднегрупповых  данных физической подготовленности юношей допризывного возраста   в экспериментальной и контрольной группе до начала педагогического эксперимента (n=20)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8" y="1772816"/>
          <a:ext cx="8496944" cy="489058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39003"/>
                <a:gridCol w="2617833"/>
                <a:gridCol w="1919608"/>
                <a:gridCol w="1350836"/>
                <a:gridCol w="853159"/>
                <a:gridCol w="1316505"/>
              </a:tblGrid>
              <a:tr h="10537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Контрольная группа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 </a:t>
                      </a:r>
                      <a:r>
                        <a:rPr lang="ru-RU" sz="1600" baseline="-25000" dirty="0" smtClean="0">
                          <a:effectLst/>
                        </a:rPr>
                        <a:t>контр</a:t>
                      </a:r>
                      <a:r>
                        <a:rPr lang="ru-RU" sz="1600" dirty="0" smtClean="0">
                          <a:effectLst/>
                        </a:rPr>
                        <a:t> ± </a:t>
                      </a:r>
                      <a:r>
                        <a:rPr lang="en-US" sz="1600" dirty="0" smtClean="0">
                          <a:effectLst/>
                        </a:rPr>
                        <a:t>m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Эксперимен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тальная группа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 </a:t>
                      </a:r>
                      <a:r>
                        <a:rPr lang="ru-RU" sz="1600" baseline="-25000" dirty="0" err="1" smtClean="0">
                          <a:effectLst/>
                        </a:rPr>
                        <a:t>эксп</a:t>
                      </a:r>
                      <a:r>
                        <a:rPr lang="ru-RU" sz="1600" dirty="0" smtClean="0">
                          <a:effectLst/>
                        </a:rPr>
                        <a:t> ± </a:t>
                      </a:r>
                      <a:r>
                        <a:rPr lang="en-US" sz="1600" dirty="0" smtClean="0">
                          <a:effectLst/>
                        </a:rPr>
                        <a:t>m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(2,02)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(0,05)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</a:tr>
              <a:tr h="917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Бег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100м (Быстрота)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14,84±0,26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14,83±0,28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&gt;0,05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</a:tr>
              <a:tr h="917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Бег</a:t>
                      </a:r>
                      <a:r>
                        <a:rPr lang="ru-RU" sz="1600" b="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3000м (выносливость)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14,10±0,35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14,07±0,45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&gt;0,05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</a:tr>
              <a:tr h="917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Подтягивание</a:t>
                      </a:r>
                      <a:r>
                        <a:rPr lang="ru-RU" sz="1600" kern="1200" baseline="0" dirty="0" smtClean="0"/>
                        <a:t> (Сила)</a:t>
                      </a:r>
                      <a:endParaRPr lang="ru-RU" sz="1600" kern="1200" dirty="0" smtClean="0"/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6,30±0,82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6,75±1,10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&gt;0,05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</a:tr>
              <a:tr h="917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Метание гранаты (Координация</a:t>
                      </a:r>
                      <a:r>
                        <a:rPr lang="ru-RU" sz="1600" kern="1200" baseline="0" dirty="0" smtClean="0"/>
                        <a:t> скоростно-силовые качества)</a:t>
                      </a:r>
                      <a:endParaRPr lang="ru-RU" sz="1600" kern="1200" dirty="0" smtClean="0"/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26,10±1,91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26,20±1,45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р&gt;0,05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14" marR="52714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Актуальность исследования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обусловлена тем ,что в условиях современной военно-технической революции значительно усиливается взаимосвязь уровня развития физических качеств воина с реализацией задач, стоящих перед подразделениями и частями, но в последнее время существенно снижается физическая подготовленность допризывников. Значительная часть из них не может выполнить нормативные требования, в результате чего все большее число юношей не готовы к службе в Вооруженных Силах России.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/>
        </p:nvGraphicFramePr>
        <p:xfrm>
          <a:off x="395536" y="54868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44522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7− Динамика изменения результатов в беге на 100м в (КГ) и (ЭГ) на начало и на окончание эксперимента  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/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530120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8 − Динамика изменения результатов в беге на 3000 м в (КГ) и (ЭГ) на начало и на окончание эксперимента  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/>
        </p:nvGraphicFramePr>
        <p:xfrm>
          <a:off x="467544" y="47667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53732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9 − Динамика изменения результатов в подтягивании на высокой перекладине  в (КГ) и (ЭГ) на начало и на окончание эксперимента .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/>
          </p:cNvGraphicFramePr>
          <p:nvPr/>
        </p:nvGraphicFramePr>
        <p:xfrm>
          <a:off x="395536" y="47667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10 − Динамика изменения результатов в метании гранаты в (КГ) и (ЭГ) на начало и на окончание эксперимента.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Таблица 4 −Сравнение результатов контрольной и экспериментальной групп в конце эксперимента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9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Бег 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дистанцию 100 м (секунды)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14,50±0,22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14,26±0,27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Результат в ЭГ лучше на 0,24 сек, чем  в КГ.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 › 0,05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Бег на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Дистанцию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3000 (мин, сек)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13,34±0,44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11,59±0,25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Результат в ЭГ лучше на 1мин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35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сек чем  в КГ.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Подтягивание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(количество раз)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6,80±0,93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9,15±0,41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Результат в ЭГ лучше на 2,35 раза, чем  в КГ.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Метание гранаты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(метры)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27,55±1,77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28,50±1,57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Результат в ЭГ лучше на 0,95 метра, чем  в КГ.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Р›0,05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 процент прироста результатов составил в беге на 100 м в (КГ) – 2,3% в (ЭГ) – 4,3%,в беге на 3000 м в (КГ) – 4,2% в (ЭГ) – 17,9 % в подтягивании на высокой перекладине в (КГ) – 6,7% в (ЭГ) –26,3 % в метании гранаты в(КГ) –5,3% в (ЭГ) – 8,1%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Фотоотчёт.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4249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4249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7965511" cy="419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84969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Анализ методической литературы показал что в последние годы снижается уровень физического развития юношей допризывного возраста.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На основании литературного обзора и практического опыта разработана система упражнений с элементами полосы препятствий, направленная на улучшение физических качеств юношей допризывного возраста. Она включает в себя: комплексы упражнений направленные на развитие силы, быстроты, выносливости, координационных способностей юношей допризывников.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3. Разработанная система упражнений с элементами полосы препятствий способствует повышению уровня физического развития юношей допризывного возраста г. Кирова за счёт улучшения физической подготовленности.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95288" y="2492375"/>
            <a:ext cx="8497887" cy="13255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66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357188" y="0"/>
            <a:ext cx="8424862" cy="5976938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Объект исследования: </a:t>
            </a:r>
            <a:r>
              <a:rPr lang="ru-RU" altLang="ru-RU" sz="3000" dirty="0" smtClean="0">
                <a:latin typeface="Arial" pitchFamily="34" charset="0"/>
                <a:cs typeface="Arial" pitchFamily="34" charset="0"/>
              </a:rPr>
              <a:t>учебный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роцесс физического развития юношей допризывного возраста  г.Кирова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Предмет исследования: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уровень физического развития юношей допризывного возраста г.Кирова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3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107950" y="836613"/>
            <a:ext cx="8928100" cy="5832475"/>
          </a:xfrm>
        </p:spPr>
        <p:txBody>
          <a:bodyPr/>
          <a:lstStyle/>
          <a:p>
            <a:pPr algn="ctr">
              <a:buNone/>
              <a:defRPr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Гипотеза исследования: </a:t>
            </a:r>
            <a:r>
              <a:rPr lang="ru-RU" sz="2800" dirty="0" smtClean="0"/>
              <a:t>мы предположили, что введение разработанных комплексов  упражнений в уроки физкультуры  юношей допризывного возраста будут способствовать повышению уровня физического развития за счёт улучшения физической подготовленности. </a:t>
            </a:r>
          </a:p>
          <a:p>
            <a:pPr algn="ctr">
              <a:buNone/>
              <a:defRPr/>
            </a:pP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endParaRPr lang="ru-RU" alt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Цель исследования: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повышение уровня физического развития юношей допризывного возраста. </a:t>
            </a:r>
            <a:endParaRPr lang="ru-RU" alt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61214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Задачи исследования: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 smtClean="0">
                <a:latin typeface="+mj-lt"/>
                <a:cs typeface="Arial" pitchFamily="34" charset="0"/>
              </a:rPr>
              <a:t>Проанализировать 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научно–методическую литературу по проблеме 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исследования.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sz="2400" dirty="0" smtClean="0"/>
              <a:t>Разработать </a:t>
            </a:r>
            <a:r>
              <a:rPr lang="ru-RU" sz="2400" dirty="0" smtClean="0"/>
              <a:t>систему упражнений  с элементами полосы препятствий направленную на улучшение физических </a:t>
            </a:r>
            <a:r>
              <a:rPr lang="ru-RU" sz="2400" dirty="0" smtClean="0"/>
              <a:t>качеств.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sz="2400" dirty="0" smtClean="0"/>
              <a:t>Проверить  </a:t>
            </a:r>
            <a:r>
              <a:rPr lang="ru-RU" sz="2400" dirty="0" smtClean="0"/>
              <a:t>эффективность составленной системы упражнений с элементами полосы препятствий в педагогическом эксперименте.  </a:t>
            </a:r>
          </a:p>
          <a:p>
            <a:pPr marL="457200" indent="-457200" algn="ctr" eaLnBrk="1" hangingPunct="1">
              <a:spcBef>
                <a:spcPct val="0"/>
              </a:spcBef>
              <a:buNone/>
            </a:pPr>
            <a:endParaRPr lang="ru-RU" altLang="ru-RU" sz="24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литературных источников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испытания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эксперимент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Математическая статистика </a:t>
            </a:r>
          </a:p>
          <a:p>
            <a:pPr>
              <a:buFont typeface="Arial" charset="0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исследования: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Исследование проводилось на базе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КОГОАУ «Вятский технический лицей» г. Кирова (далее ВТЛ).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400" dirty="0" smtClean="0">
              <a:latin typeface="+mj-lt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+mj-lt"/>
                <a:cs typeface="Times New Roman" pitchFamily="18" charset="0"/>
              </a:rPr>
              <a:t>ВТЛ г. Кирова это учебное заведение где обучаются только 10-11е классы </a:t>
            </a: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+mj-lt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+mj-lt"/>
                <a:cs typeface="Times New Roman" pitchFamily="18" charset="0"/>
              </a:rPr>
              <a:t>Для написания ВКР, на базе этого лицея нами было исследовано около 300 юношей допризывного возраста на антропометрические данные, такие как длина тела и масса тела.</a:t>
            </a: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+mj-lt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+mj-lt"/>
                <a:cs typeface="Times New Roman" pitchFamily="18" charset="0"/>
              </a:rPr>
              <a:t>Так же нами были исследовано 300 юношей на физическую подготовленность  с помощью таких контрольных нормативов как метание гранаты, бег на 100 м, бег на 3000 м, подтягивание на высокой перекладине </a:t>
            </a: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+mj-lt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+mj-lt"/>
                <a:cs typeface="Times New Roman" pitchFamily="18" charset="0"/>
              </a:rPr>
              <a:t>Свой эксперимент я проводил с юношами из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10-х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классов 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83568" y="332656"/>
          <a:ext cx="77153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1 − длина тела юношей допризывного возраста ВТЛ средние показатели за последние 5 лет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5301208"/>
            <a:ext cx="6408712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2018 год        2019 год        2020 год         2021 год         2022 год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08472279"/>
              </p:ext>
            </p:extLst>
          </p:nvPr>
        </p:nvGraphicFramePr>
        <p:xfrm>
          <a:off x="571472" y="571480"/>
          <a:ext cx="778674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60212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2 − масса тела юношей допризывного возраста ВТЛ средние показатели за последние 5 лет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5651956"/>
            <a:ext cx="6408712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2018                2019                 2020                 2021                  2022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95B3D7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22968</TotalTime>
  <Words>1214</Words>
  <Application>Microsoft Office PowerPoint</Application>
  <PresentationFormat>Экран (4:3)</PresentationFormat>
  <Paragraphs>258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Тема Office</vt:lpstr>
      <vt:lpstr>       «Оценка и развитие уровня физического развития юношей допризывного возраста г. Кирова с помощью полосы препятствий на примере юношей КОГОАУ ВТЛ».»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Продолжение таблицы 2</vt:lpstr>
      <vt:lpstr>Полоса препятствий в экспериментальной группе.</vt:lpstr>
      <vt:lpstr>Таблица 3 − Сравнение среднегрупповых антропометрических данных юношей допризывного возраста   в экспериментальной и контрольной группе до начала педагогического эксперимента (n=20)</vt:lpstr>
      <vt:lpstr>Таблица 4 − Сравнение среднегрупповых  данных физической подготовленности юношей допризывного возраста   в экспериментальной и контрольной группе до начала педагогического эксперимента (n=20)</vt:lpstr>
      <vt:lpstr>Презентация PowerPoint</vt:lpstr>
      <vt:lpstr>Презентация PowerPoint</vt:lpstr>
      <vt:lpstr>Презентация PowerPoint</vt:lpstr>
      <vt:lpstr>Презентация PowerPoint</vt:lpstr>
      <vt:lpstr>   Таблица 4 −Сравнение результатов контрольной и экспериментальной групп в конце эксперимента </vt:lpstr>
      <vt:lpstr>Презентация PowerPoint</vt:lpstr>
      <vt:lpstr>Фотоотчёт.</vt:lpstr>
      <vt:lpstr>Выводы: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АКРОБАТИКА КАК СРЕДСТВО РАЗВИТИЯ СИЛОВЫХ СПОСОБНОСТЕЙ У ДЕВОЧЕК СРЕДНЕГО ШКОЛЬНОГО ВОЗРАСТА</dc:title>
  <dc:creator>Екатерина</dc:creator>
  <cp:lastModifiedBy>Bekhterev</cp:lastModifiedBy>
  <cp:revision>767</cp:revision>
  <dcterms:created xsi:type="dcterms:W3CDTF">2016-11-22T16:45:18Z</dcterms:created>
  <dcterms:modified xsi:type="dcterms:W3CDTF">2023-08-29T09:59:27Z</dcterms:modified>
</cp:coreProperties>
</file>