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64"/>
  </p:notesMasterIdLst>
  <p:sldIdLst>
    <p:sldId id="258" r:id="rId2"/>
    <p:sldId id="313" r:id="rId3"/>
    <p:sldId id="303" r:id="rId4"/>
    <p:sldId id="403" r:id="rId5"/>
    <p:sldId id="407" r:id="rId6"/>
    <p:sldId id="408" r:id="rId7"/>
    <p:sldId id="321" r:id="rId8"/>
    <p:sldId id="322" r:id="rId9"/>
    <p:sldId id="323" r:id="rId10"/>
    <p:sldId id="324" r:id="rId11"/>
    <p:sldId id="325" r:id="rId12"/>
    <p:sldId id="326" r:id="rId13"/>
    <p:sldId id="327" r:id="rId14"/>
    <p:sldId id="329" r:id="rId15"/>
    <p:sldId id="330" r:id="rId16"/>
    <p:sldId id="331" r:id="rId17"/>
    <p:sldId id="332" r:id="rId18"/>
    <p:sldId id="333" r:id="rId19"/>
    <p:sldId id="334" r:id="rId20"/>
    <p:sldId id="335" r:id="rId21"/>
    <p:sldId id="336" r:id="rId22"/>
    <p:sldId id="337" r:id="rId23"/>
    <p:sldId id="338" r:id="rId24"/>
    <p:sldId id="339" r:id="rId25"/>
    <p:sldId id="340" r:id="rId26"/>
    <p:sldId id="341" r:id="rId27"/>
    <p:sldId id="342" r:id="rId28"/>
    <p:sldId id="343" r:id="rId29"/>
    <p:sldId id="344" r:id="rId30"/>
    <p:sldId id="346" r:id="rId31"/>
    <p:sldId id="381" r:id="rId32"/>
    <p:sldId id="382" r:id="rId33"/>
    <p:sldId id="383" r:id="rId34"/>
    <p:sldId id="386" r:id="rId35"/>
    <p:sldId id="347" r:id="rId36"/>
    <p:sldId id="412" r:id="rId37"/>
    <p:sldId id="390" r:id="rId38"/>
    <p:sldId id="391" r:id="rId39"/>
    <p:sldId id="349" r:id="rId40"/>
    <p:sldId id="350" r:id="rId41"/>
    <p:sldId id="352" r:id="rId42"/>
    <p:sldId id="353" r:id="rId43"/>
    <p:sldId id="354" r:id="rId44"/>
    <p:sldId id="355" r:id="rId45"/>
    <p:sldId id="356" r:id="rId46"/>
    <p:sldId id="357" r:id="rId47"/>
    <p:sldId id="393" r:id="rId48"/>
    <p:sldId id="394" r:id="rId49"/>
    <p:sldId id="395" r:id="rId50"/>
    <p:sldId id="360" r:id="rId51"/>
    <p:sldId id="361" r:id="rId52"/>
    <p:sldId id="306" r:id="rId53"/>
    <p:sldId id="366" r:id="rId54"/>
    <p:sldId id="367" r:id="rId55"/>
    <p:sldId id="368" r:id="rId56"/>
    <p:sldId id="369" r:id="rId57"/>
    <p:sldId id="372" r:id="rId58"/>
    <p:sldId id="373" r:id="rId59"/>
    <p:sldId id="305" r:id="rId60"/>
    <p:sldId id="396" r:id="rId61"/>
    <p:sldId id="397" r:id="rId62"/>
    <p:sldId id="297" r:id="rId6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589C"/>
    <a:srgbClr val="065597"/>
    <a:srgbClr val="075597"/>
    <a:srgbClr val="0755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E088E2-8F08-440C-B1ED-C8E1C476A913}" type="datetimeFigureOut">
              <a:rPr lang="ru-RU" smtClean="0"/>
              <a:pPr/>
              <a:t>11.07.2023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EAAAE5-C290-44E3-ACCB-D6927A1273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2862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30D7-2C23-4595-848D-DE604C0CBF8C}" type="datetimeFigureOut">
              <a:rPr lang="ru-RU" smtClean="0"/>
              <a:pPr/>
              <a:t>11.07.2023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AC6D0-D9D5-4610-8808-7D0F262CDE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7800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30D7-2C23-4595-848D-DE604C0CBF8C}" type="datetimeFigureOut">
              <a:rPr lang="ru-RU" smtClean="0"/>
              <a:pPr/>
              <a:t>11.07.2023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AC6D0-D9D5-4610-8808-7D0F262CDE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005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30D7-2C23-4595-848D-DE604C0CBF8C}" type="datetimeFigureOut">
              <a:rPr lang="ru-RU" smtClean="0"/>
              <a:pPr/>
              <a:t>11.07.2023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AC6D0-D9D5-4610-8808-7D0F262CDE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2521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30D7-2C23-4595-848D-DE604C0CBF8C}" type="datetimeFigureOut">
              <a:rPr lang="ru-RU" smtClean="0"/>
              <a:pPr/>
              <a:t>11.07.2023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AC6D0-D9D5-4610-8808-7D0F262CDE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3293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30D7-2C23-4595-848D-DE604C0CBF8C}" type="datetimeFigureOut">
              <a:rPr lang="ru-RU" smtClean="0"/>
              <a:pPr/>
              <a:t>11.07.2023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AC6D0-D9D5-4610-8808-7D0F262CDE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2306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30D7-2C23-4595-848D-DE604C0CBF8C}" type="datetimeFigureOut">
              <a:rPr lang="ru-RU" smtClean="0"/>
              <a:pPr/>
              <a:t>11.07.2023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AC6D0-D9D5-4610-8808-7D0F262CDE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3138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30D7-2C23-4595-848D-DE604C0CBF8C}" type="datetimeFigureOut">
              <a:rPr lang="ru-RU" smtClean="0"/>
              <a:pPr/>
              <a:t>11.07.2023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AC6D0-D9D5-4610-8808-7D0F262CDE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2468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30D7-2C23-4595-848D-DE604C0CBF8C}" type="datetimeFigureOut">
              <a:rPr lang="ru-RU" smtClean="0"/>
              <a:pPr/>
              <a:t>11.07.2023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AC6D0-D9D5-4610-8808-7D0F262CDE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1336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30D7-2C23-4595-848D-DE604C0CBF8C}" type="datetimeFigureOut">
              <a:rPr lang="ru-RU" smtClean="0"/>
              <a:pPr/>
              <a:t>11.07.2023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AC6D0-D9D5-4610-8808-7D0F262CDE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722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30D7-2C23-4595-848D-DE604C0CBF8C}" type="datetimeFigureOut">
              <a:rPr lang="ru-RU" smtClean="0"/>
              <a:pPr/>
              <a:t>11.07.2023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AC6D0-D9D5-4610-8808-7D0F262CDE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4270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30D7-2C23-4595-848D-DE604C0CBF8C}" type="datetimeFigureOut">
              <a:rPr lang="ru-RU" smtClean="0"/>
              <a:pPr/>
              <a:t>11.07.2023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AC6D0-D9D5-4610-8808-7D0F262CDE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0270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030D7-2C23-4595-848D-DE604C0CBF8C}" type="datetimeFigureOut">
              <a:rPr lang="ru-RU" smtClean="0"/>
              <a:pPr/>
              <a:t>11.07.2023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AC6D0-D9D5-4610-8808-7D0F262CDE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9752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://eor.edu.ru/" TargetMode="External"/><Relationship Id="rId2" Type="http://schemas.openxmlformats.org/officeDocument/2006/relationships/hyperlink" Target="http://fcior.edu.ru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209" y="407504"/>
            <a:ext cx="6062869" cy="2077279"/>
          </a:xfrm>
        </p:spPr>
        <p:txBody>
          <a:bodyPr anchor="t" anchorCtr="0">
            <a:noAutofit/>
          </a:bodyPr>
          <a:lstStyle/>
          <a:p>
            <a:pPr algn="ctr"/>
            <a:r>
              <a:rPr lang="ru-RU" sz="3200" dirty="0" smtClean="0">
                <a:solidFill>
                  <a:srgbClr val="05589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Адаптация учебного материала </a:t>
            </a:r>
            <a:r>
              <a:rPr lang="ru-RU" sz="3200" dirty="0" smtClean="0">
                <a:solidFill>
                  <a:srgbClr val="05589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 учетом особых образовательных потребностей детей с ОВЗ</a:t>
            </a:r>
            <a:endParaRPr lang="ru-RU" sz="3200" dirty="0">
              <a:solidFill>
                <a:srgbClr val="05589C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41867" y="3721101"/>
            <a:ext cx="6206067" cy="15875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800" dirty="0">
              <a:solidFill>
                <a:srgbClr val="05589C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61861"/>
            <a:ext cx="7424530" cy="3896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8905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3100" y="533400"/>
            <a:ext cx="7607300" cy="8636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7559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Трудности</a:t>
            </a:r>
            <a:endParaRPr lang="ru-RU" sz="3200" b="1" dirty="0">
              <a:solidFill>
                <a:srgbClr val="075597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3100" y="1562101"/>
            <a:ext cx="10845800" cy="3835400"/>
          </a:xfrm>
        </p:spPr>
        <p:txBody>
          <a:bodyPr>
            <a:normAutofit/>
          </a:bodyPr>
          <a:lstStyle/>
          <a:p>
            <a:r>
              <a:rPr lang="ru-RU" sz="3600" b="1" i="1" dirty="0"/>
              <a:t>Трудности достижения личностных результатов </a:t>
            </a:r>
            <a:r>
              <a:rPr lang="ru-RU" sz="3600" dirty="0"/>
              <a:t>связаны с </a:t>
            </a:r>
            <a:r>
              <a:rPr lang="ru-RU" sz="3600" dirty="0" smtClean="0"/>
              <a:t>недостаточной </a:t>
            </a:r>
            <a:r>
              <a:rPr lang="ru-RU" sz="3600" dirty="0"/>
              <a:t>сформированностью </a:t>
            </a:r>
            <a:r>
              <a:rPr lang="ru-RU" sz="3600" b="1" i="1" dirty="0"/>
              <a:t>жизненных компетенций</a:t>
            </a:r>
            <a:r>
              <a:rPr lang="ru-RU" sz="3600" dirty="0"/>
              <a:t>, </a:t>
            </a:r>
            <a:r>
              <a:rPr lang="ru-RU" sz="3600" dirty="0" smtClean="0"/>
              <a:t>включая сложности </a:t>
            </a:r>
            <a:r>
              <a:rPr lang="ru-RU" sz="3600" dirty="0"/>
              <a:t>освоения функциональных навыков, необходимых для </a:t>
            </a:r>
            <a:r>
              <a:rPr lang="ru-RU" sz="3600" dirty="0" smtClean="0"/>
              <a:t>повседневной </a:t>
            </a:r>
            <a:r>
              <a:rPr lang="ru-RU" sz="3600" dirty="0"/>
              <a:t>жизни, и с неспособностью </a:t>
            </a:r>
            <a:r>
              <a:rPr lang="ru-RU" sz="3600" dirty="0" smtClean="0"/>
              <a:t>применить </a:t>
            </a:r>
            <a:r>
              <a:rPr lang="ru-RU" sz="3600" dirty="0"/>
              <a:t>усвоенные на </a:t>
            </a:r>
            <a:r>
              <a:rPr lang="ru-RU" sz="3600" dirty="0" smtClean="0"/>
              <a:t>уроках знания </a:t>
            </a:r>
            <a:r>
              <a:rPr lang="ru-RU" sz="3600" dirty="0"/>
              <a:t>и умения в условиях повседневной жизни.</a:t>
            </a:r>
            <a:endParaRPr lang="ru-RU" sz="3600" dirty="0">
              <a:solidFill>
                <a:srgbClr val="065597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0134" y="6265334"/>
            <a:ext cx="4555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7559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Дополнительный тест</a:t>
            </a:r>
            <a:endParaRPr lang="ru-RU" b="1" dirty="0">
              <a:solidFill>
                <a:srgbClr val="075595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33250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3100" y="533400"/>
            <a:ext cx="7607300" cy="8636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7559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Трудности</a:t>
            </a:r>
            <a:endParaRPr lang="ru-RU" sz="3200" b="1" dirty="0">
              <a:solidFill>
                <a:srgbClr val="075597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3100" y="1562101"/>
            <a:ext cx="10845800" cy="3835400"/>
          </a:xfrm>
        </p:spPr>
        <p:txBody>
          <a:bodyPr>
            <a:normAutofit fontScale="85000" lnSpcReduction="20000"/>
          </a:bodyPr>
          <a:lstStyle/>
          <a:p>
            <a:r>
              <a:rPr lang="ru-RU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Труднодостижимыми являются и метапредметные результаты:</a:t>
            </a:r>
          </a:p>
          <a:p>
            <a:r>
              <a:rPr lang="ru-RU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i="1" dirty="0"/>
              <a:t>коммуникативные универсальные учебные </a:t>
            </a:r>
            <a:r>
              <a:rPr lang="ru-RU" b="1" i="1" dirty="0" smtClean="0"/>
              <a:t>действия</a:t>
            </a:r>
            <a:r>
              <a:rPr lang="ru-RU" dirty="0" smtClean="0"/>
              <a:t>:</a:t>
            </a:r>
            <a:endParaRPr lang="ru-RU" dirty="0"/>
          </a:p>
          <a:p>
            <a:r>
              <a:rPr lang="ru-RU" dirty="0" smtClean="0"/>
              <a:t> </a:t>
            </a:r>
            <a:r>
              <a:rPr lang="ru-RU" dirty="0"/>
              <a:t>слушание собеседника;</a:t>
            </a:r>
          </a:p>
          <a:p>
            <a:r>
              <a:rPr lang="ru-RU" dirty="0"/>
              <a:t> </a:t>
            </a:r>
            <a:r>
              <a:rPr lang="ru-RU" dirty="0" smtClean="0"/>
              <a:t>инициирование </a:t>
            </a:r>
            <a:r>
              <a:rPr lang="ru-RU" dirty="0"/>
              <a:t>и поддержание диалога;</a:t>
            </a:r>
          </a:p>
          <a:p>
            <a:r>
              <a:rPr lang="ru-RU" dirty="0" smtClean="0"/>
              <a:t> </a:t>
            </a:r>
            <a:r>
              <a:rPr lang="ru-RU" dirty="0"/>
              <a:t>признание возможности существования различных точек зрения </a:t>
            </a:r>
            <a:r>
              <a:rPr lang="ru-RU" dirty="0" smtClean="0"/>
              <a:t>и права </a:t>
            </a:r>
            <a:r>
              <a:rPr lang="ru-RU" dirty="0"/>
              <a:t>каждого иметь свою;</a:t>
            </a:r>
          </a:p>
          <a:p>
            <a:r>
              <a:rPr lang="ru-RU" dirty="0" smtClean="0"/>
              <a:t> </a:t>
            </a:r>
            <a:r>
              <a:rPr lang="ru-RU" dirty="0"/>
              <a:t>выражение собственного мнения, аргументация собственной </a:t>
            </a:r>
            <a:r>
              <a:rPr lang="ru-RU" dirty="0" smtClean="0"/>
              <a:t>точки зрения</a:t>
            </a:r>
            <a:r>
              <a:rPr lang="ru-RU" dirty="0"/>
              <a:t>;</a:t>
            </a:r>
          </a:p>
          <a:p>
            <a:r>
              <a:rPr lang="ru-RU" dirty="0" smtClean="0"/>
              <a:t> </a:t>
            </a:r>
            <a:r>
              <a:rPr lang="ru-RU" dirty="0"/>
              <a:t>умение давать оценку событиям;</a:t>
            </a:r>
          </a:p>
          <a:p>
            <a:r>
              <a:rPr lang="ru-RU" dirty="0" smtClean="0"/>
              <a:t> </a:t>
            </a:r>
            <a:r>
              <a:rPr lang="ru-RU" dirty="0"/>
              <a:t>умение договариваться о распределении функций и ролей в </a:t>
            </a:r>
            <a:r>
              <a:rPr lang="ru-RU" dirty="0" smtClean="0"/>
              <a:t>совместной </a:t>
            </a:r>
            <a:r>
              <a:rPr lang="ru-RU" dirty="0"/>
              <a:t>деятельности.</a:t>
            </a:r>
            <a:endParaRPr lang="ru-RU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0134" y="6265334"/>
            <a:ext cx="4555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7559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Дополнительный тест</a:t>
            </a:r>
            <a:endParaRPr lang="ru-RU" b="1" dirty="0">
              <a:solidFill>
                <a:srgbClr val="075595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4220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3100" y="533400"/>
            <a:ext cx="7607300" cy="8636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7559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Трудности</a:t>
            </a:r>
            <a:endParaRPr lang="ru-RU" sz="3200" b="1" dirty="0">
              <a:solidFill>
                <a:srgbClr val="075597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3100" y="1562101"/>
            <a:ext cx="10845800" cy="3835400"/>
          </a:xfrm>
        </p:spPr>
        <p:txBody>
          <a:bodyPr>
            <a:normAutofit fontScale="92500" lnSpcReduction="20000"/>
          </a:bodyPr>
          <a:lstStyle/>
          <a:p>
            <a:r>
              <a:rPr lang="ru-RU" b="1" i="1" dirty="0" smtClean="0"/>
              <a:t>регулятивные  </a:t>
            </a:r>
            <a:r>
              <a:rPr lang="ru-RU" b="1" i="1" dirty="0"/>
              <a:t>универсальные учебные </a:t>
            </a:r>
            <a:r>
              <a:rPr lang="ru-RU" b="1" i="1" dirty="0" smtClean="0"/>
              <a:t>действия</a:t>
            </a:r>
            <a:r>
              <a:rPr lang="ru-RU" dirty="0" smtClean="0"/>
              <a:t>:</a:t>
            </a:r>
          </a:p>
          <a:p>
            <a:r>
              <a:rPr lang="ru-RU" dirty="0" smtClean="0"/>
              <a:t>Умение организовать свое рабочее пространство;</a:t>
            </a:r>
          </a:p>
          <a:p>
            <a:r>
              <a:rPr lang="ru-RU" dirty="0"/>
              <a:t>умение работать с учебными принадлежностями (например, </a:t>
            </a:r>
            <a:r>
              <a:rPr lang="ru-RU" dirty="0" smtClean="0"/>
              <a:t>находить </a:t>
            </a:r>
            <a:r>
              <a:rPr lang="ru-RU" dirty="0"/>
              <a:t>нужную страницу в учебнике);</a:t>
            </a:r>
          </a:p>
          <a:p>
            <a:r>
              <a:rPr lang="ru-RU" dirty="0" smtClean="0"/>
              <a:t>умение </a:t>
            </a:r>
            <a:r>
              <a:rPr lang="ru-RU" dirty="0"/>
              <a:t>ориентироваться в пространстве школы (например, </a:t>
            </a:r>
            <a:r>
              <a:rPr lang="ru-RU" dirty="0" smtClean="0"/>
              <a:t>находить свой </a:t>
            </a:r>
            <a:r>
              <a:rPr lang="ru-RU" dirty="0"/>
              <a:t>класс и другие помещения в школе</a:t>
            </a:r>
            <a:r>
              <a:rPr lang="ru-RU" dirty="0" smtClean="0"/>
              <a:t>);</a:t>
            </a:r>
          </a:p>
          <a:p>
            <a:r>
              <a:rPr lang="ru-RU" dirty="0" smtClean="0"/>
              <a:t> </a:t>
            </a:r>
            <a:r>
              <a:rPr lang="ru-RU" dirty="0"/>
              <a:t>умение организовать свое время на переменах (способность </a:t>
            </a:r>
            <a:r>
              <a:rPr lang="ru-RU" dirty="0" smtClean="0"/>
              <a:t>выбрать для </a:t>
            </a:r>
            <a:r>
              <a:rPr lang="ru-RU" dirty="0"/>
              <a:t>себя одно или несколько занятий в свободное время);</a:t>
            </a:r>
          </a:p>
          <a:p>
            <a:r>
              <a:rPr lang="ru-RU" dirty="0" smtClean="0"/>
              <a:t>умение </a:t>
            </a:r>
            <a:r>
              <a:rPr lang="ru-RU" dirty="0"/>
              <a:t>адекватно воспринимать оценку учителя, сверстников</a:t>
            </a:r>
            <a:r>
              <a:rPr lang="ru-RU" dirty="0" smtClean="0"/>
              <a:t>;</a:t>
            </a:r>
          </a:p>
          <a:p>
            <a:r>
              <a:rPr lang="ru-RU" dirty="0" smtClean="0"/>
              <a:t> </a:t>
            </a:r>
            <a:r>
              <a:rPr lang="ru-RU" dirty="0"/>
              <a:t>умение адекватно реагировать на проигрыш и др.</a:t>
            </a:r>
            <a:endParaRPr lang="ru-RU" sz="4400" dirty="0">
              <a:solidFill>
                <a:srgbClr val="065597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0134" y="6265334"/>
            <a:ext cx="4555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7559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Дополнительный тест</a:t>
            </a:r>
            <a:endParaRPr lang="ru-RU" b="1" dirty="0">
              <a:solidFill>
                <a:srgbClr val="075595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8225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3100" y="533400"/>
            <a:ext cx="7607300" cy="8636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7559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Трудности</a:t>
            </a:r>
            <a:endParaRPr lang="ru-RU" sz="3200" b="1" dirty="0">
              <a:solidFill>
                <a:srgbClr val="075597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3100" y="1562101"/>
            <a:ext cx="10845800" cy="3835400"/>
          </a:xfrm>
        </p:spPr>
        <p:txBody>
          <a:bodyPr>
            <a:normAutofit/>
          </a:bodyPr>
          <a:lstStyle/>
          <a:p>
            <a:r>
              <a:rPr lang="ru-RU" sz="3200" b="1" i="1" dirty="0"/>
              <a:t>п</a:t>
            </a:r>
            <a:r>
              <a:rPr lang="ru-RU" sz="3200" b="1" i="1" dirty="0" smtClean="0"/>
              <a:t>ознавательные   </a:t>
            </a:r>
            <a:r>
              <a:rPr lang="ru-RU" sz="3200" b="1" i="1" dirty="0"/>
              <a:t>универсальные учебные </a:t>
            </a:r>
            <a:r>
              <a:rPr lang="ru-RU" sz="3200" b="1" i="1" dirty="0" smtClean="0"/>
              <a:t>действия</a:t>
            </a:r>
            <a:r>
              <a:rPr lang="ru-RU" sz="4400" b="1" i="1" dirty="0" smtClean="0"/>
              <a:t>:</a:t>
            </a:r>
          </a:p>
          <a:p>
            <a:r>
              <a:rPr lang="ru-RU" dirty="0"/>
              <a:t>умение слушать учителя или одноклассников, повторить то, что </a:t>
            </a:r>
            <a:r>
              <a:rPr lang="ru-RU" dirty="0" smtClean="0"/>
              <a:t>они говорили;</a:t>
            </a:r>
            <a:endParaRPr lang="ru-RU" dirty="0"/>
          </a:p>
          <a:p>
            <a:r>
              <a:rPr lang="ru-RU" dirty="0" smtClean="0"/>
              <a:t> </a:t>
            </a:r>
            <a:r>
              <a:rPr lang="ru-RU" dirty="0"/>
              <a:t>умение принимать и выполнять учебные задания (инструкции), </a:t>
            </a:r>
            <a:r>
              <a:rPr lang="ru-RU" dirty="0" smtClean="0"/>
              <a:t>выполнять </a:t>
            </a:r>
            <a:r>
              <a:rPr lang="ru-RU" dirty="0"/>
              <a:t>задание до конца;</a:t>
            </a:r>
          </a:p>
          <a:p>
            <a:r>
              <a:rPr lang="ru-RU" dirty="0" smtClean="0"/>
              <a:t> </a:t>
            </a:r>
            <a:r>
              <a:rPr lang="ru-RU" dirty="0"/>
              <a:t>умение прикладывать усилия для достижения результата;</a:t>
            </a:r>
          </a:p>
          <a:p>
            <a:r>
              <a:rPr lang="ru-RU" dirty="0" smtClean="0"/>
              <a:t>умение </a:t>
            </a:r>
            <a:r>
              <a:rPr lang="ru-RU" dirty="0"/>
              <a:t>переносить знания в аналогичную ситуацию и др.</a:t>
            </a:r>
            <a:endParaRPr lang="ru-RU" sz="4400" dirty="0">
              <a:solidFill>
                <a:srgbClr val="065597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0134" y="6265334"/>
            <a:ext cx="4555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7559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Дополнительный тест</a:t>
            </a:r>
            <a:endParaRPr lang="ru-RU" b="1" dirty="0">
              <a:solidFill>
                <a:srgbClr val="075595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2685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3100" y="533400"/>
            <a:ext cx="7607300" cy="8636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7559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Способы преодоления трудностей</a:t>
            </a:r>
            <a:endParaRPr lang="ru-RU" sz="3200" b="1" dirty="0">
              <a:solidFill>
                <a:srgbClr val="075597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3100" y="1562101"/>
            <a:ext cx="10845800" cy="3835400"/>
          </a:xfrm>
        </p:spPr>
        <p:txBody>
          <a:bodyPr>
            <a:normAutofit/>
          </a:bodyPr>
          <a:lstStyle/>
          <a:p>
            <a:r>
              <a:rPr lang="ru-RU" b="1" i="1" dirty="0"/>
              <a:t>1 этап – диагностический</a:t>
            </a:r>
          </a:p>
          <a:p>
            <a:r>
              <a:rPr lang="ru-RU" dirty="0"/>
              <a:t>Для выявления трудностей, испытываемых обучающимся </a:t>
            </a:r>
            <a:r>
              <a:rPr lang="ru-RU" dirty="0" smtClean="0"/>
              <a:t>с ОВЗ </a:t>
            </a:r>
            <a:r>
              <a:rPr lang="ru-RU" dirty="0"/>
              <a:t>в </a:t>
            </a:r>
            <a:r>
              <a:rPr lang="ru-RU" dirty="0" smtClean="0"/>
              <a:t>усвоении </a:t>
            </a:r>
            <a:r>
              <a:rPr lang="ru-RU" dirty="0"/>
              <a:t>тех или иных тем по различным учебным предметам, </a:t>
            </a:r>
            <a:r>
              <a:rPr lang="ru-RU" dirty="0" smtClean="0"/>
              <a:t>необходимо осуществить </a:t>
            </a:r>
            <a:r>
              <a:rPr lang="ru-RU" dirty="0"/>
              <a:t>диагностику знаний, умений и навыков ученика и </a:t>
            </a:r>
            <a:r>
              <a:rPr lang="ru-RU" dirty="0" smtClean="0"/>
              <a:t>определить актуальный </a:t>
            </a:r>
            <a:r>
              <a:rPr lang="ru-RU" dirty="0"/>
              <a:t>уровень его </a:t>
            </a:r>
            <a:r>
              <a:rPr lang="ru-RU" dirty="0" smtClean="0"/>
              <a:t>развития.</a:t>
            </a:r>
          </a:p>
          <a:p>
            <a:r>
              <a:rPr lang="ru-RU" dirty="0" smtClean="0"/>
              <a:t>Диагностика </a:t>
            </a:r>
            <a:r>
              <a:rPr lang="ru-RU" dirty="0"/>
              <a:t>может осуществляться </a:t>
            </a:r>
            <a:r>
              <a:rPr lang="ru-RU" dirty="0" smtClean="0"/>
              <a:t>как на </a:t>
            </a:r>
            <a:r>
              <a:rPr lang="ru-RU" dirty="0"/>
              <a:t>индивидуальных занятиях, так и в рамках урока со всем классом.</a:t>
            </a:r>
            <a:endParaRPr lang="ru-RU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0134" y="6265334"/>
            <a:ext cx="4555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7559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Дополнительный тест</a:t>
            </a:r>
            <a:endParaRPr lang="ru-RU" b="1" dirty="0">
              <a:solidFill>
                <a:srgbClr val="075595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9526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3100" y="533400"/>
            <a:ext cx="7607300" cy="8636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7559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Способы преодоления трудностей</a:t>
            </a:r>
            <a:endParaRPr lang="ru-RU" sz="3200" b="1" dirty="0">
              <a:solidFill>
                <a:srgbClr val="075597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3100" y="1562101"/>
            <a:ext cx="10845800" cy="3835400"/>
          </a:xfrm>
        </p:spPr>
        <p:txBody>
          <a:bodyPr>
            <a:normAutofit fontScale="92500"/>
          </a:bodyPr>
          <a:lstStyle/>
          <a:p>
            <a:r>
              <a:rPr lang="ru-RU" b="1" i="1" dirty="0"/>
              <a:t>2 этап – аналитический</a:t>
            </a:r>
          </a:p>
          <a:p>
            <a:r>
              <a:rPr lang="ru-RU" dirty="0"/>
              <a:t>После проведения диагностики и определения тех трудностей, </a:t>
            </a:r>
            <a:r>
              <a:rPr lang="ru-RU" dirty="0" smtClean="0"/>
              <a:t>которые </a:t>
            </a:r>
            <a:r>
              <a:rPr lang="ru-RU" dirty="0"/>
              <a:t>испытывает ученик в усвоении того или иного предмета, </a:t>
            </a:r>
            <a:r>
              <a:rPr lang="ru-RU" dirty="0" smtClean="0"/>
              <a:t>необходимо </a:t>
            </a:r>
            <a:r>
              <a:rPr lang="ru-RU" dirty="0"/>
              <a:t>их проанализировать и определить причины возникновения. </a:t>
            </a:r>
            <a:endParaRPr lang="ru-RU" dirty="0" smtClean="0"/>
          </a:p>
          <a:p>
            <a:r>
              <a:rPr lang="ru-RU" dirty="0" smtClean="0"/>
              <a:t>Данный</a:t>
            </a:r>
            <a:r>
              <a:rPr lang="ru-RU" dirty="0"/>
              <a:t> </a:t>
            </a:r>
            <a:r>
              <a:rPr lang="ru-RU" dirty="0" smtClean="0"/>
              <a:t>анализ </a:t>
            </a:r>
            <a:r>
              <a:rPr lang="ru-RU" dirty="0"/>
              <a:t>может осуществляться как одним учителем, так и совместно </a:t>
            </a:r>
            <a:r>
              <a:rPr lang="ru-RU" dirty="0" smtClean="0"/>
              <a:t>с другими </a:t>
            </a:r>
            <a:r>
              <a:rPr lang="ru-RU" dirty="0"/>
              <a:t>специалистами, работающими с ребенком в рамках </a:t>
            </a:r>
            <a:r>
              <a:rPr lang="ru-RU" dirty="0" smtClean="0"/>
              <a:t>психолого-педагогического </a:t>
            </a:r>
            <a:r>
              <a:rPr lang="ru-RU" dirty="0"/>
              <a:t>консилиума школы (</a:t>
            </a:r>
            <a:r>
              <a:rPr lang="ru-RU" dirty="0" smtClean="0"/>
              <a:t>ППк</a:t>
            </a:r>
            <a:r>
              <a:rPr lang="ru-RU" dirty="0"/>
              <a:t>), что </a:t>
            </a:r>
            <a:r>
              <a:rPr lang="ru-RU" dirty="0" smtClean="0"/>
              <a:t>является более </a:t>
            </a:r>
            <a:r>
              <a:rPr lang="ru-RU" dirty="0"/>
              <a:t>правильным, так как позволяет лучше проанализировать </a:t>
            </a:r>
            <a:r>
              <a:rPr lang="ru-RU" dirty="0" smtClean="0"/>
              <a:t>возникающие </a:t>
            </a:r>
            <a:r>
              <a:rPr lang="ru-RU" dirty="0"/>
              <a:t>трудности и всесторонне оценить возможности ученика.</a:t>
            </a:r>
            <a:endParaRPr lang="ru-RU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0134" y="6265334"/>
            <a:ext cx="4555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7559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Дополнительный тест</a:t>
            </a:r>
            <a:endParaRPr lang="ru-RU" b="1" dirty="0">
              <a:solidFill>
                <a:srgbClr val="075595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4858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3100" y="533400"/>
            <a:ext cx="7607300" cy="8636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7559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Способы преодоления трудностей</a:t>
            </a:r>
            <a:endParaRPr lang="ru-RU" sz="3200" b="1" dirty="0">
              <a:solidFill>
                <a:srgbClr val="075597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3100" y="1562101"/>
            <a:ext cx="10845800" cy="3835400"/>
          </a:xfrm>
        </p:spPr>
        <p:txBody>
          <a:bodyPr>
            <a:normAutofit/>
          </a:bodyPr>
          <a:lstStyle/>
          <a:p>
            <a:r>
              <a:rPr lang="ru-RU" b="1" i="1" dirty="0"/>
              <a:t>3 этап – коррекционный</a:t>
            </a:r>
          </a:p>
          <a:p>
            <a:r>
              <a:rPr lang="ru-RU" dirty="0"/>
              <a:t>В ходе данного этапа разрабатываются способы преодоления </a:t>
            </a:r>
            <a:r>
              <a:rPr lang="ru-RU" dirty="0" smtClean="0"/>
              <a:t>трудностей</a:t>
            </a:r>
            <a:r>
              <a:rPr lang="ru-RU" dirty="0"/>
              <a:t>, возникающих у ученика с </a:t>
            </a:r>
            <a:r>
              <a:rPr lang="ru-RU" dirty="0" smtClean="0"/>
              <a:t>ОВЗ, </a:t>
            </a:r>
            <a:r>
              <a:rPr lang="ru-RU" dirty="0"/>
              <a:t>а также определяется, в </a:t>
            </a:r>
            <a:r>
              <a:rPr lang="ru-RU" dirty="0" smtClean="0"/>
              <a:t>рамках </a:t>
            </a:r>
            <a:r>
              <a:rPr lang="ru-RU" dirty="0"/>
              <a:t>занятий с какими специалистами будет проводиться </a:t>
            </a:r>
            <a:r>
              <a:rPr lang="ru-RU" dirty="0" smtClean="0"/>
              <a:t>коррекционная работа </a:t>
            </a:r>
            <a:r>
              <a:rPr lang="ru-RU" dirty="0"/>
              <a:t>по преодолению этих </a:t>
            </a:r>
            <a:r>
              <a:rPr lang="ru-RU" dirty="0" smtClean="0"/>
              <a:t>трудностей.</a:t>
            </a:r>
          </a:p>
          <a:p>
            <a:r>
              <a:rPr lang="ru-RU" dirty="0" smtClean="0"/>
              <a:t>Коррекционная </a:t>
            </a:r>
            <a:r>
              <a:rPr lang="ru-RU" dirty="0"/>
              <a:t>работа </a:t>
            </a:r>
            <a:r>
              <a:rPr lang="ru-RU" dirty="0" smtClean="0"/>
              <a:t>может осуществляться </a:t>
            </a:r>
            <a:r>
              <a:rPr lang="ru-RU" dirty="0"/>
              <a:t>как на индивидуальных </a:t>
            </a:r>
            <a:r>
              <a:rPr lang="ru-RU" dirty="0" smtClean="0"/>
              <a:t>коррекционных </a:t>
            </a:r>
            <a:r>
              <a:rPr lang="ru-RU" dirty="0"/>
              <a:t>занятиях, так </a:t>
            </a:r>
            <a:r>
              <a:rPr lang="ru-RU" dirty="0" smtClean="0"/>
              <a:t>и в </a:t>
            </a:r>
            <a:r>
              <a:rPr lang="ru-RU" dirty="0"/>
              <a:t>рамках урока с другими учениками класса.</a:t>
            </a:r>
            <a:endParaRPr lang="ru-RU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0134" y="6265334"/>
            <a:ext cx="4555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7559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Дополнительный тест</a:t>
            </a:r>
            <a:endParaRPr lang="ru-RU" b="1" dirty="0">
              <a:solidFill>
                <a:srgbClr val="075595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62656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3100" y="533400"/>
            <a:ext cx="7607300" cy="8636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07559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Основные способы преодоления трудностей</a:t>
            </a:r>
            <a:endParaRPr lang="ru-RU" sz="3200" b="1" dirty="0">
              <a:solidFill>
                <a:srgbClr val="075597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3100" y="1562101"/>
            <a:ext cx="10845800" cy="3835400"/>
          </a:xfrm>
        </p:spPr>
        <p:txBody>
          <a:bodyPr>
            <a:normAutofit/>
          </a:bodyPr>
          <a:lstStyle/>
          <a:p>
            <a:r>
              <a:rPr lang="ru-RU" b="1" i="1" dirty="0"/>
              <a:t>1. Изменение последовательности формируемых навыков и </a:t>
            </a:r>
            <a:r>
              <a:rPr lang="ru-RU" b="1" i="1" dirty="0" smtClean="0"/>
              <a:t>изучаемых тем (например, для детей с РАС в условиях индивидуального обучения или коррекционного класса);</a:t>
            </a:r>
          </a:p>
          <a:p>
            <a:r>
              <a:rPr lang="ru-RU" b="1" i="1" dirty="0"/>
              <a:t>2. Адаптация методики </a:t>
            </a:r>
            <a:r>
              <a:rPr lang="ru-RU" b="1" i="1" dirty="0" smtClean="0"/>
              <a:t>обучения (например, целенаправленное исключение </a:t>
            </a:r>
            <a:r>
              <a:rPr lang="ru-RU" b="1" i="1" dirty="0"/>
              <a:t>из объяснения новой темы сложных абстрактных </a:t>
            </a:r>
            <a:r>
              <a:rPr lang="ru-RU" b="1" i="1" dirty="0" smtClean="0"/>
              <a:t>понятий);</a:t>
            </a:r>
          </a:p>
          <a:p>
            <a:r>
              <a:rPr lang="ru-RU" b="1" i="1" dirty="0"/>
              <a:t>3. Адаптация способа преподнесения/«подачи» учебного </a:t>
            </a:r>
            <a:r>
              <a:rPr lang="ru-RU" b="1" i="1" dirty="0" smtClean="0"/>
              <a:t>материала (например, пошаговое обучение);</a:t>
            </a:r>
            <a:endParaRPr lang="ru-RU" sz="44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0134" y="6265334"/>
            <a:ext cx="4555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7559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Дополнительный тест</a:t>
            </a:r>
            <a:endParaRPr lang="ru-RU" b="1" dirty="0">
              <a:solidFill>
                <a:srgbClr val="075595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71062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3100" y="533400"/>
            <a:ext cx="7607300" cy="8636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07559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Основные способы преодоления трудностей</a:t>
            </a:r>
            <a:endParaRPr lang="ru-RU" sz="3200" b="1" dirty="0">
              <a:solidFill>
                <a:srgbClr val="075597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3100" y="1562101"/>
            <a:ext cx="10845800" cy="3835400"/>
          </a:xfrm>
        </p:spPr>
        <p:txBody>
          <a:bodyPr>
            <a:normAutofit/>
          </a:bodyPr>
          <a:lstStyle/>
          <a:p>
            <a:r>
              <a:rPr lang="ru-RU" b="1" i="1" dirty="0"/>
              <a:t>4. Адаптация учебного </a:t>
            </a:r>
            <a:r>
              <a:rPr lang="ru-RU" b="1" i="1" dirty="0" smtClean="0"/>
              <a:t>материала:</a:t>
            </a:r>
          </a:p>
          <a:p>
            <a:r>
              <a:rPr lang="ru-RU" dirty="0"/>
              <a:t>упрощение инструкции к заданию;</a:t>
            </a:r>
          </a:p>
          <a:p>
            <a:r>
              <a:rPr lang="ru-RU" dirty="0" smtClean="0"/>
              <a:t>индивидуализация </a:t>
            </a:r>
            <a:r>
              <a:rPr lang="ru-RU" dirty="0"/>
              <a:t>стимульных материалов;</a:t>
            </a:r>
          </a:p>
          <a:p>
            <a:r>
              <a:rPr lang="ru-RU" dirty="0" smtClean="0"/>
              <a:t>дополнительную </a:t>
            </a:r>
            <a:r>
              <a:rPr lang="ru-RU" dirty="0"/>
              <a:t>визуализацию;</a:t>
            </a:r>
          </a:p>
          <a:p>
            <a:r>
              <a:rPr lang="ru-RU" dirty="0" smtClean="0"/>
              <a:t>минимизацию </a:t>
            </a:r>
            <a:r>
              <a:rPr lang="ru-RU" dirty="0"/>
              <a:t>двойных требований;</a:t>
            </a:r>
          </a:p>
          <a:p>
            <a:r>
              <a:rPr lang="ru-RU" dirty="0" smtClean="0"/>
              <a:t>сокращение </a:t>
            </a:r>
            <a:r>
              <a:rPr lang="ru-RU" dirty="0"/>
              <a:t>объема заданий при сохранении уровня их сложности;</a:t>
            </a:r>
          </a:p>
          <a:p>
            <a:r>
              <a:rPr lang="ru-RU" dirty="0" smtClean="0"/>
              <a:t>упрощение </a:t>
            </a:r>
            <a:r>
              <a:rPr lang="ru-RU" dirty="0"/>
              <a:t>содержания задания.</a:t>
            </a:r>
            <a:endParaRPr lang="ru-RU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0134" y="6265334"/>
            <a:ext cx="4555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7559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Дополнительный тест</a:t>
            </a:r>
            <a:endParaRPr lang="ru-RU" b="1" dirty="0">
              <a:solidFill>
                <a:srgbClr val="075595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4737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3100" y="533400"/>
            <a:ext cx="7607300" cy="8636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07559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Ключевые принципы использования адаптированных учебных заданий</a:t>
            </a:r>
            <a:endParaRPr lang="ru-RU" sz="3200" b="1" dirty="0">
              <a:solidFill>
                <a:srgbClr val="075597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3100" y="1562101"/>
            <a:ext cx="10845800" cy="3835400"/>
          </a:xfrm>
        </p:spPr>
        <p:txBody>
          <a:bodyPr>
            <a:normAutofit/>
          </a:bodyPr>
          <a:lstStyle/>
          <a:p>
            <a:r>
              <a:rPr lang="ru-RU" b="1" dirty="0"/>
              <a:t>1. </a:t>
            </a:r>
            <a:r>
              <a:rPr lang="ru-RU" b="1" i="1" dirty="0"/>
              <a:t>Адаптация заданий применяется только по мере необходимости</a:t>
            </a:r>
            <a:r>
              <a:rPr lang="ru-RU" b="1" i="1" dirty="0" smtClean="0"/>
              <a:t>.</a:t>
            </a:r>
          </a:p>
          <a:p>
            <a:r>
              <a:rPr lang="ru-RU" b="1" dirty="0"/>
              <a:t>2. </a:t>
            </a:r>
            <a:r>
              <a:rPr lang="ru-RU" b="1" i="1" dirty="0"/>
              <a:t>Степень адаптации заданий должна постепенно ослабляться</a:t>
            </a:r>
            <a:r>
              <a:rPr lang="ru-RU" b="1" i="1" dirty="0" smtClean="0"/>
              <a:t>.</a:t>
            </a:r>
          </a:p>
          <a:p>
            <a:r>
              <a:rPr lang="ru-RU" b="1" dirty="0"/>
              <a:t>3. </a:t>
            </a:r>
            <a:r>
              <a:rPr lang="ru-RU" b="1" i="1" dirty="0"/>
              <a:t>Адаптация задания распространяется преимущественно на </a:t>
            </a:r>
            <a:r>
              <a:rPr lang="ru-RU" b="1" i="1" dirty="0" smtClean="0"/>
              <a:t>уровень </a:t>
            </a:r>
            <a:r>
              <a:rPr lang="ru-RU" b="1" i="1" dirty="0"/>
              <a:t>сложности заданий и/или их объем</a:t>
            </a:r>
            <a:r>
              <a:rPr lang="ru-RU" dirty="0" smtClean="0"/>
              <a:t>.</a:t>
            </a:r>
          </a:p>
          <a:p>
            <a:r>
              <a:rPr lang="ru-RU" b="1" dirty="0"/>
              <a:t>4. </a:t>
            </a:r>
            <a:r>
              <a:rPr lang="ru-RU" b="1" i="1" dirty="0"/>
              <a:t>При использовании адаптированных заданий фронтальная </a:t>
            </a:r>
            <a:r>
              <a:rPr lang="ru-RU" b="1" i="1" dirty="0" smtClean="0"/>
              <a:t>инструкция</a:t>
            </a:r>
            <a:r>
              <a:rPr lang="ru-RU" b="1" i="1" dirty="0"/>
              <a:t>, по возможности, остается для всех общей.</a:t>
            </a:r>
            <a:endParaRPr lang="ru-RU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0134" y="6265334"/>
            <a:ext cx="4555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7559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Дополнительный тест</a:t>
            </a:r>
            <a:endParaRPr lang="ru-RU" b="1" dirty="0">
              <a:solidFill>
                <a:srgbClr val="075595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685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2"/>
          <p:cNvSpPr>
            <a:spLocks noGrp="1"/>
          </p:cNvSpPr>
          <p:nvPr>
            <p:ph type="title"/>
          </p:nvPr>
        </p:nvSpPr>
        <p:spPr>
          <a:xfrm>
            <a:off x="1981200" y="704850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altLang="ru-RU" b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Надо ли учить всех?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981200" y="1920875"/>
            <a:ext cx="4038600" cy="4433888"/>
          </a:xfrm>
        </p:spPr>
        <p:txBody>
          <a:bodyPr>
            <a:normAutofit lnSpcReduction="10000"/>
          </a:bodyPr>
          <a:lstStyle/>
          <a:p>
            <a:pPr marL="274320" indent="-274320">
              <a:spcBef>
                <a:spcPct val="50000"/>
              </a:spcBef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« </a:t>
            </a:r>
            <a:r>
              <a:rPr lang="ru-RU" sz="2400" b="1" dirty="0"/>
              <a:t>Возникает вопрос можно ли прибегать к образованию глухих, слепых и отсталых, которым из-за физического недостатка невозможно в достаточной мере привить знания? – </a:t>
            </a:r>
            <a:r>
              <a:rPr lang="ru-RU" sz="2400" b="1" dirty="0" smtClean="0"/>
              <a:t>Отвечаю: </a:t>
            </a:r>
            <a:r>
              <a:rPr lang="ru-RU" sz="2400" b="1" dirty="0"/>
              <a:t>из человеческого образования нельзя исключать никого, кроме нечеловека»</a:t>
            </a:r>
          </a:p>
          <a:p>
            <a:pPr marL="274320" indent="-274320" algn="r">
              <a:spcBef>
                <a:spcPct val="50000"/>
              </a:spcBef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400" b="1" i="1" dirty="0"/>
              <a:t>Ян </a:t>
            </a:r>
            <a:r>
              <a:rPr lang="ru-RU" sz="2400" b="1" i="1" dirty="0" err="1"/>
              <a:t>Амос</a:t>
            </a:r>
            <a:r>
              <a:rPr lang="ru-RU" sz="2400" b="1" i="1" dirty="0"/>
              <a:t> Коменский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</p:txBody>
      </p:sp>
      <p:pic>
        <p:nvPicPr>
          <p:cNvPr id="9220" name="Picture 2" descr="C:\Users\Дом\Desktop\КОМЕНСКИЙЙЙЙЙЙЙЙЙЙЙЙЙЙЙЙЙЙЙЙЙЙЙЙЙЙ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46875" y="2309813"/>
            <a:ext cx="2889250" cy="3657600"/>
          </a:xfrm>
          <a:noFill/>
        </p:spPr>
      </p:pic>
    </p:spTree>
    <p:extLst>
      <p:ext uri="{BB962C8B-B14F-4D97-AF65-F5344CB8AC3E}">
        <p14:creationId xmlns:p14="http://schemas.microsoft.com/office/powerpoint/2010/main" val="3863766522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3100" y="533400"/>
            <a:ext cx="7607300" cy="8636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07559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Основные способы преодоления трудностей</a:t>
            </a:r>
            <a:endParaRPr lang="ru-RU" sz="3200" b="1" dirty="0">
              <a:solidFill>
                <a:srgbClr val="075597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3100" y="1562101"/>
            <a:ext cx="10845800" cy="3835400"/>
          </a:xfrm>
        </p:spPr>
        <p:txBody>
          <a:bodyPr>
            <a:normAutofit/>
          </a:bodyPr>
          <a:lstStyle/>
          <a:p>
            <a:r>
              <a:rPr lang="ru-RU" sz="4400" dirty="0" smtClean="0">
                <a:latin typeface="Calibri" panose="020F0502020204030204" pitchFamily="34" charset="0"/>
                <a:cs typeface="Calibri" panose="020F0502020204030204" pitchFamily="34" charset="0"/>
              </a:rPr>
              <a:t>Повышенная утомляемость, неустойчивое внимание:</a:t>
            </a:r>
          </a:p>
          <a:p>
            <a:r>
              <a:rPr lang="ru-RU" sz="4400" dirty="0" smtClean="0">
                <a:latin typeface="Calibri" panose="020F0502020204030204" pitchFamily="34" charset="0"/>
                <a:cs typeface="Calibri" panose="020F0502020204030204" pitchFamily="34" charset="0"/>
              </a:rPr>
              <a:t>- смена видов деятельности;</a:t>
            </a:r>
          </a:p>
          <a:p>
            <a:r>
              <a:rPr lang="ru-RU" sz="4400" dirty="0" smtClean="0">
                <a:latin typeface="Calibri" panose="020F0502020204030204" pitchFamily="34" charset="0"/>
                <a:cs typeface="Calibri" panose="020F0502020204030204" pitchFamily="34" charset="0"/>
              </a:rPr>
              <a:t>- организация динамических пауз;</a:t>
            </a:r>
            <a:endParaRPr lang="ru-RU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0134" y="6265334"/>
            <a:ext cx="4555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7559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Дополнительный тест</a:t>
            </a:r>
            <a:endParaRPr lang="ru-RU" b="1" dirty="0">
              <a:solidFill>
                <a:srgbClr val="075595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7132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3100" y="533400"/>
            <a:ext cx="7607300" cy="8636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07559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Основные способы преодоления трудностей</a:t>
            </a:r>
            <a:endParaRPr lang="ru-RU" sz="3200" b="1" dirty="0">
              <a:solidFill>
                <a:srgbClr val="075597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3100" y="1562101"/>
            <a:ext cx="10845800" cy="3835400"/>
          </a:xfrm>
        </p:spPr>
        <p:txBody>
          <a:bodyPr>
            <a:normAutofit/>
          </a:bodyPr>
          <a:lstStyle/>
          <a:p>
            <a:r>
              <a:rPr lang="ru-RU" sz="4400" dirty="0" smtClean="0">
                <a:latin typeface="Calibri" panose="020F0502020204030204" pitchFamily="34" charset="0"/>
                <a:cs typeface="Calibri" panose="020F0502020204030204" pitchFamily="34" charset="0"/>
              </a:rPr>
              <a:t>Недостаточный темп деятельности, низкая переключаемость:</a:t>
            </a:r>
          </a:p>
          <a:p>
            <a:r>
              <a:rPr lang="ru-RU" sz="4400" dirty="0" smtClean="0">
                <a:latin typeface="Calibri" panose="020F0502020204030204" pitchFamily="34" charset="0"/>
                <a:cs typeface="Calibri" panose="020F0502020204030204" pitchFamily="34" charset="0"/>
              </a:rPr>
              <a:t>- уменьшение объема заданий;</a:t>
            </a:r>
          </a:p>
          <a:p>
            <a:r>
              <a:rPr lang="ru-RU" sz="4400" dirty="0" smtClean="0">
                <a:latin typeface="Calibri" panose="020F0502020204030204" pitchFamily="34" charset="0"/>
                <a:cs typeface="Calibri" panose="020F0502020204030204" pitchFamily="34" charset="0"/>
              </a:rPr>
              <a:t>- более медленный темп обучения;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0134" y="6265334"/>
            <a:ext cx="4555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7559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Дополнительный тест</a:t>
            </a:r>
            <a:endParaRPr lang="ru-RU" b="1" dirty="0">
              <a:solidFill>
                <a:srgbClr val="075595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64059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3100" y="533400"/>
            <a:ext cx="7607300" cy="8636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07559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Основные способы преодоления трудностей</a:t>
            </a:r>
            <a:endParaRPr lang="ru-RU" sz="3200" b="1" dirty="0">
              <a:solidFill>
                <a:srgbClr val="075597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3100" y="1562101"/>
            <a:ext cx="10845800" cy="3835400"/>
          </a:xfrm>
        </p:spPr>
        <p:txBody>
          <a:bodyPr>
            <a:normAutofit lnSpcReduction="10000"/>
          </a:bodyPr>
          <a:lstStyle/>
          <a:p>
            <a:r>
              <a:rPr lang="ru-RU" sz="4400" dirty="0" smtClean="0">
                <a:latin typeface="Calibri" panose="020F0502020204030204" pitchFamily="34" charset="0"/>
                <a:cs typeface="Calibri" panose="020F0502020204030204" pitchFamily="34" charset="0"/>
              </a:rPr>
              <a:t>Ограниченный объем восприятия и памяти:</a:t>
            </a:r>
          </a:p>
          <a:p>
            <a:r>
              <a:rPr lang="ru-RU" sz="4400" dirty="0" smtClean="0">
                <a:latin typeface="Calibri" panose="020F0502020204030204" pitchFamily="34" charset="0"/>
                <a:cs typeface="Calibri" panose="020F0502020204030204" pitchFamily="34" charset="0"/>
              </a:rPr>
              <a:t>- многократное закрепление материала на предметно-практическом уровне;</a:t>
            </a:r>
          </a:p>
          <a:p>
            <a:r>
              <a:rPr lang="ru-RU" sz="4400" dirty="0" smtClean="0">
                <a:latin typeface="Calibri" panose="020F0502020204030204" pitchFamily="34" charset="0"/>
                <a:cs typeface="Calibri" panose="020F0502020204030204" pitchFamily="34" charset="0"/>
              </a:rPr>
              <a:t>- многократное выполнение действий в одних и тех же условиях;</a:t>
            </a:r>
            <a:endParaRPr lang="ru-RU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0134" y="6265334"/>
            <a:ext cx="4555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7559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Дополнительный тест</a:t>
            </a:r>
            <a:endParaRPr lang="ru-RU" b="1" dirty="0">
              <a:solidFill>
                <a:srgbClr val="075595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9287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3100" y="533400"/>
            <a:ext cx="7607300" cy="8636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07559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Основные способы преодоления трудностей</a:t>
            </a:r>
            <a:endParaRPr lang="ru-RU" sz="3200" b="1" dirty="0">
              <a:solidFill>
                <a:srgbClr val="075597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3100" y="1562101"/>
            <a:ext cx="10845800" cy="3835400"/>
          </a:xfrm>
        </p:spPr>
        <p:txBody>
          <a:bodyPr>
            <a:normAutofit/>
          </a:bodyPr>
          <a:lstStyle/>
          <a:p>
            <a:r>
              <a:rPr lang="ru-RU" sz="4400" dirty="0" smtClean="0">
                <a:latin typeface="Calibri" panose="020F0502020204030204" pitchFamily="34" charset="0"/>
                <a:cs typeface="Calibri" panose="020F0502020204030204" pitchFamily="34" charset="0"/>
              </a:rPr>
              <a:t>Недостаточная способность к самоорганизации:</a:t>
            </a:r>
          </a:p>
          <a:p>
            <a:r>
              <a:rPr lang="ru-RU" sz="4400" dirty="0" smtClean="0">
                <a:latin typeface="Calibri" panose="020F0502020204030204" pitchFamily="34" charset="0"/>
                <a:cs typeface="Calibri" panose="020F0502020204030204" pitchFamily="34" charset="0"/>
              </a:rPr>
              <a:t>- четкая и ясная инструкция относительно последовательности выполнения действий;</a:t>
            </a:r>
            <a:endParaRPr lang="ru-RU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0134" y="6265334"/>
            <a:ext cx="4555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7559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Дополнительный тест</a:t>
            </a:r>
            <a:endParaRPr lang="ru-RU" b="1" dirty="0">
              <a:solidFill>
                <a:srgbClr val="075595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1622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3100" y="533400"/>
            <a:ext cx="7607300" cy="8636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07559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Основные способы преодоления трудностей</a:t>
            </a:r>
            <a:endParaRPr lang="ru-RU" sz="3200" b="1" dirty="0">
              <a:solidFill>
                <a:srgbClr val="075597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3100" y="1562101"/>
            <a:ext cx="10845800" cy="3835400"/>
          </a:xfrm>
        </p:spPr>
        <p:txBody>
          <a:bodyPr>
            <a:normAutofit/>
          </a:bodyPr>
          <a:lstStyle/>
          <a:p>
            <a:r>
              <a:rPr lang="ru-RU" sz="4400" dirty="0" smtClean="0">
                <a:latin typeface="Calibri" panose="020F0502020204030204" pitchFamily="34" charset="0"/>
                <a:cs typeface="Calibri" panose="020F0502020204030204" pitchFamily="34" charset="0"/>
              </a:rPr>
              <a:t>Неумение выделять главное, обобщать:</a:t>
            </a:r>
          </a:p>
          <a:p>
            <a:r>
              <a:rPr lang="ru-RU" sz="4400" dirty="0" smtClean="0">
                <a:latin typeface="Calibri" panose="020F0502020204030204" pitchFamily="34" charset="0"/>
                <a:cs typeface="Calibri" panose="020F0502020204030204" pitchFamily="34" charset="0"/>
              </a:rPr>
              <a:t>- выделение (маркирование) предложений, где заключена главная мысль;</a:t>
            </a:r>
          </a:p>
          <a:p>
            <a:r>
              <a:rPr lang="ru-RU" sz="4400" dirty="0" smtClean="0">
                <a:latin typeface="Calibri" panose="020F0502020204030204" pitchFamily="34" charset="0"/>
                <a:cs typeface="Calibri" panose="020F0502020204030204" pitchFamily="34" charset="0"/>
              </a:rPr>
              <a:t>- четкая структурированность информации;</a:t>
            </a:r>
            <a:endParaRPr lang="ru-RU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0134" y="6265334"/>
            <a:ext cx="4555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7559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Дополнительный тест</a:t>
            </a:r>
            <a:endParaRPr lang="ru-RU" b="1" dirty="0">
              <a:solidFill>
                <a:srgbClr val="075595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3505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3100" y="533400"/>
            <a:ext cx="7607300" cy="8636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07559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Основные способы преодоления трудностей</a:t>
            </a:r>
            <a:endParaRPr lang="ru-RU" sz="3200" b="1" dirty="0">
              <a:solidFill>
                <a:srgbClr val="075597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3100" y="1562101"/>
            <a:ext cx="10845800" cy="3835400"/>
          </a:xfrm>
        </p:spPr>
        <p:txBody>
          <a:bodyPr>
            <a:normAutofit/>
          </a:bodyPr>
          <a:lstStyle/>
          <a:p>
            <a:r>
              <a:rPr lang="ru-RU" sz="4400" dirty="0" smtClean="0">
                <a:latin typeface="Calibri" panose="020F0502020204030204" pitchFamily="34" charset="0"/>
                <a:cs typeface="Calibri" panose="020F0502020204030204" pitchFamily="34" charset="0"/>
              </a:rPr>
              <a:t>Недостаточный уровень развития абстрактного мышления:</a:t>
            </a:r>
          </a:p>
          <a:p>
            <a:r>
              <a:rPr lang="ru-RU" sz="4400" dirty="0" smtClean="0">
                <a:latin typeface="Calibri" panose="020F0502020204030204" pitchFamily="34" charset="0"/>
                <a:cs typeface="Calibri" panose="020F0502020204030204" pitchFamily="34" charset="0"/>
              </a:rPr>
              <a:t>- конкретизация теоретического материала;</a:t>
            </a:r>
          </a:p>
          <a:p>
            <a:r>
              <a:rPr lang="ru-RU" sz="4400" dirty="0" smtClean="0">
                <a:latin typeface="Calibri" panose="020F0502020204030204" pitchFamily="34" charset="0"/>
                <a:cs typeface="Calibri" panose="020F0502020204030204" pitchFamily="34" charset="0"/>
              </a:rPr>
              <a:t>- использование наглядности;</a:t>
            </a:r>
            <a:endParaRPr lang="ru-RU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0134" y="6265334"/>
            <a:ext cx="4555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7559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Дополнительный тест</a:t>
            </a:r>
            <a:endParaRPr lang="ru-RU" b="1" dirty="0">
              <a:solidFill>
                <a:srgbClr val="075595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68222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3100" y="533400"/>
            <a:ext cx="7607300" cy="8636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07559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Основные способы преодоления трудностей</a:t>
            </a:r>
            <a:endParaRPr lang="ru-RU" sz="3200" b="1" dirty="0">
              <a:solidFill>
                <a:srgbClr val="075597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3100" y="1562101"/>
            <a:ext cx="10845800" cy="3835400"/>
          </a:xfrm>
        </p:spPr>
        <p:txBody>
          <a:bodyPr>
            <a:normAutofit/>
          </a:bodyPr>
          <a:lstStyle/>
          <a:p>
            <a:r>
              <a:rPr lang="ru-RU" sz="4400" dirty="0" smtClean="0">
                <a:latin typeface="Calibri" panose="020F0502020204030204" pitchFamily="34" charset="0"/>
                <a:cs typeface="Calibri" panose="020F0502020204030204" pitchFamily="34" charset="0"/>
              </a:rPr>
              <a:t>Недостаточный уровень развития абстрактного мышления:</a:t>
            </a:r>
          </a:p>
          <a:p>
            <a:r>
              <a:rPr lang="ru-RU" sz="4400" dirty="0" smtClean="0">
                <a:latin typeface="Calibri" panose="020F0502020204030204" pitchFamily="34" charset="0"/>
                <a:cs typeface="Calibri" panose="020F0502020204030204" pitchFamily="34" charset="0"/>
              </a:rPr>
              <a:t>- конкретизация теоретического материала;</a:t>
            </a:r>
          </a:p>
          <a:p>
            <a:r>
              <a:rPr lang="ru-RU" sz="4400" dirty="0" smtClean="0">
                <a:latin typeface="Calibri" panose="020F0502020204030204" pitchFamily="34" charset="0"/>
                <a:cs typeface="Calibri" panose="020F0502020204030204" pitchFamily="34" charset="0"/>
              </a:rPr>
              <a:t>- использование наглядности;</a:t>
            </a:r>
            <a:endParaRPr lang="ru-RU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0134" y="6265334"/>
            <a:ext cx="4555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7559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Дополнительный тест</a:t>
            </a:r>
            <a:endParaRPr lang="ru-RU" b="1" dirty="0">
              <a:solidFill>
                <a:srgbClr val="075595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4689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3100" y="533400"/>
            <a:ext cx="7607300" cy="8636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07559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Основные способы преодоления трудностей</a:t>
            </a:r>
            <a:endParaRPr lang="ru-RU" sz="3200" b="1" dirty="0">
              <a:solidFill>
                <a:srgbClr val="075597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3100" y="1562101"/>
            <a:ext cx="10845800" cy="3835400"/>
          </a:xfrm>
        </p:spPr>
        <p:txBody>
          <a:bodyPr>
            <a:normAutofit lnSpcReduction="10000"/>
          </a:bodyPr>
          <a:lstStyle/>
          <a:p>
            <a:r>
              <a:rPr lang="ru-RU" sz="4400" dirty="0" smtClean="0">
                <a:latin typeface="Calibri" panose="020F0502020204030204" pitchFamily="34" charset="0"/>
                <a:cs typeface="Calibri" panose="020F0502020204030204" pitchFamily="34" charset="0"/>
              </a:rPr>
              <a:t>Недостаточная мотивация учебной деятельности:</a:t>
            </a:r>
          </a:p>
          <a:p>
            <a:r>
              <a:rPr lang="ru-RU" sz="4400" dirty="0" smtClean="0">
                <a:latin typeface="Calibri" panose="020F0502020204030204" pitchFamily="34" charset="0"/>
                <a:cs typeface="Calibri" panose="020F0502020204030204" pitchFamily="34" charset="0"/>
              </a:rPr>
              <a:t>- использование игровых приемов (интрига);</a:t>
            </a:r>
          </a:p>
          <a:p>
            <a:r>
              <a:rPr lang="ru-RU" sz="4400" dirty="0" smtClean="0">
                <a:latin typeface="Calibri" panose="020F0502020204030204" pitchFamily="34" charset="0"/>
                <a:cs typeface="Calibri" panose="020F0502020204030204" pitchFamily="34" charset="0"/>
              </a:rPr>
              <a:t>- создание благоприятного психологического климата на уроке;</a:t>
            </a:r>
          </a:p>
          <a:p>
            <a:endParaRPr lang="ru-RU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0134" y="6265334"/>
            <a:ext cx="4555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7559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Дополнительный тест</a:t>
            </a:r>
            <a:endParaRPr lang="ru-RU" b="1" dirty="0">
              <a:solidFill>
                <a:srgbClr val="075595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4753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3100" y="533400"/>
            <a:ext cx="7607300" cy="8636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07559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Основные способы преодоления трудностей</a:t>
            </a:r>
            <a:endParaRPr lang="ru-RU" sz="3200" b="1" dirty="0">
              <a:solidFill>
                <a:srgbClr val="075597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3100" y="1562101"/>
            <a:ext cx="10845800" cy="3835400"/>
          </a:xfrm>
        </p:spPr>
        <p:txBody>
          <a:bodyPr>
            <a:normAutofit/>
          </a:bodyPr>
          <a:lstStyle/>
          <a:p>
            <a:r>
              <a:rPr lang="ru-RU" sz="4400" dirty="0" smtClean="0">
                <a:latin typeface="Calibri" panose="020F0502020204030204" pitchFamily="34" charset="0"/>
                <a:cs typeface="Calibri" panose="020F0502020204030204" pitchFamily="34" charset="0"/>
              </a:rPr>
              <a:t>Интеллектуальная недостаточность:</a:t>
            </a:r>
          </a:p>
          <a:p>
            <a:r>
              <a:rPr lang="ru-RU" sz="4400" dirty="0" smtClean="0">
                <a:latin typeface="Calibri" panose="020F0502020204030204" pitchFamily="34" charset="0"/>
                <a:cs typeface="Calibri" panose="020F0502020204030204" pitchFamily="34" charset="0"/>
              </a:rPr>
              <a:t>- разделение задания на короткие отрезки;</a:t>
            </a:r>
          </a:p>
          <a:p>
            <a:r>
              <a:rPr lang="ru-RU" sz="4400" dirty="0" smtClean="0">
                <a:latin typeface="Calibri" panose="020F0502020204030204" pitchFamily="34" charset="0"/>
                <a:cs typeface="Calibri" panose="020F0502020204030204" pitchFamily="34" charset="0"/>
              </a:rPr>
              <a:t>- поэтапное предъявление требований;</a:t>
            </a:r>
            <a:endParaRPr lang="ru-RU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0134" y="6265334"/>
            <a:ext cx="4555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7559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Дополнительный тест</a:t>
            </a:r>
            <a:endParaRPr lang="ru-RU" b="1" dirty="0">
              <a:solidFill>
                <a:srgbClr val="075595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1866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3100" y="533400"/>
            <a:ext cx="7607300" cy="8636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07559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Основные способы преодоления трудностей</a:t>
            </a:r>
            <a:endParaRPr lang="ru-RU" sz="3200" b="1" dirty="0">
              <a:solidFill>
                <a:srgbClr val="075597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3100" y="1562101"/>
            <a:ext cx="10845800" cy="3835400"/>
          </a:xfrm>
        </p:spPr>
        <p:txBody>
          <a:bodyPr>
            <a:normAutofit/>
          </a:bodyPr>
          <a:lstStyle/>
          <a:p>
            <a:r>
              <a:rPr lang="ru-RU" sz="4400" dirty="0" smtClean="0">
                <a:latin typeface="Calibri" panose="020F0502020204030204" pitchFamily="34" charset="0"/>
                <a:cs typeface="Calibri" panose="020F0502020204030204" pitchFamily="34" charset="0"/>
              </a:rPr>
              <a:t>Учет зоны ближайшего развития:</a:t>
            </a:r>
          </a:p>
          <a:p>
            <a:r>
              <a:rPr lang="ru-RU" sz="4400" dirty="0" smtClean="0">
                <a:latin typeface="Calibri" panose="020F0502020204030204" pitchFamily="34" charset="0"/>
                <a:cs typeface="Calibri" panose="020F0502020204030204" pitchFamily="34" charset="0"/>
              </a:rPr>
              <a:t>- оптимальная степень сложности материала;</a:t>
            </a:r>
            <a:endParaRPr lang="ru-RU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0134" y="6265334"/>
            <a:ext cx="4555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7559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Дополнительный тест</a:t>
            </a:r>
            <a:endParaRPr lang="ru-RU" b="1" dirty="0">
              <a:solidFill>
                <a:srgbClr val="075595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659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2352559"/>
              </p:ext>
            </p:extLst>
          </p:nvPr>
        </p:nvGraphicFramePr>
        <p:xfrm>
          <a:off x="0" y="159028"/>
          <a:ext cx="12192000" cy="6698971"/>
        </p:xfrm>
        <a:graphic>
          <a:graphicData uri="http://schemas.openxmlformats.org/drawingml/2006/table">
            <a:tbl>
              <a:tblPr/>
              <a:tblGrid>
                <a:gridCol w="62845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074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3022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Категория детей с ОВЗ</a:t>
                      </a:r>
                    </a:p>
                  </a:txBody>
                  <a:tcPr marL="90000" marR="90000" marT="32576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Варианты программ ФГОС НОО обучающихся с ОВЗ и ФГОС  УО</a:t>
                      </a:r>
                    </a:p>
                  </a:txBody>
                  <a:tcPr marL="90000" marR="90000" marT="32576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6504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7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icrosoft YaHei" charset="-122"/>
                          <a:cs typeface="Arial" charset="0"/>
                        </a:rPr>
                        <a:t>Глухие</a:t>
                      </a:r>
                    </a:p>
                  </a:txBody>
                  <a:tcPr marL="90000" marR="90000" marT="278080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7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icrosoft YaHei" charset="-122"/>
                          <a:cs typeface="Arial" charset="0"/>
                        </a:rPr>
                        <a:t>1.1, 1.2, 1.3, 1.4</a:t>
                      </a:r>
                    </a:p>
                  </a:txBody>
                  <a:tcPr marL="90000" marR="90000" marT="370376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6504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7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icrosoft YaHei" charset="-122"/>
                          <a:cs typeface="Arial" charset="0"/>
                        </a:rPr>
                        <a:t>Слабослышащие и позднооглохшие</a:t>
                      </a:r>
                    </a:p>
                  </a:txBody>
                  <a:tcPr marL="90000" marR="90000" marT="278080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7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icrosoft YaHei" charset="-122"/>
                          <a:cs typeface="Arial" charset="0"/>
                        </a:rPr>
                        <a:t>2.1, 2.2, 2.3</a:t>
                      </a:r>
                    </a:p>
                  </a:txBody>
                  <a:tcPr marL="90000" marR="90000" marT="370376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603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7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icrosoft YaHei" charset="-122"/>
                          <a:cs typeface="Arial" charset="0"/>
                        </a:rPr>
                        <a:t>Слепые</a:t>
                      </a:r>
                    </a:p>
                  </a:txBody>
                  <a:tcPr marL="90000" marR="90000" marT="278080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7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icrosoft YaHei" charset="-122"/>
                          <a:cs typeface="Arial" charset="0"/>
                        </a:rPr>
                        <a:t>3.1, 3.2, 3.3, 3.4</a:t>
                      </a:r>
                    </a:p>
                  </a:txBody>
                  <a:tcPr marL="90000" marR="90000" marT="370376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6504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7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icrosoft YaHei" charset="-122"/>
                          <a:cs typeface="Arial" charset="0"/>
                        </a:rPr>
                        <a:t>Слабовидящие и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icrosoft YaHei" charset="-122"/>
                          <a:cs typeface="Arial" charset="0"/>
                        </a:rPr>
                        <a:t>поздноослепшие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6" charset="0"/>
                        <a:ea typeface="Microsoft YaHei" charset="-122"/>
                        <a:cs typeface="Arial" charset="0"/>
                      </a:endParaRPr>
                    </a:p>
                  </a:txBody>
                  <a:tcPr marL="90000" marR="90000" marT="278080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7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icrosoft YaHei" charset="-122"/>
                          <a:cs typeface="Arial" charset="0"/>
                        </a:rPr>
                        <a:t>4.1, 4.2, 4.3</a:t>
                      </a:r>
                    </a:p>
                  </a:txBody>
                  <a:tcPr marL="90000" marR="90000" marT="370376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6504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7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icrosoft YaHei" charset="-122"/>
                          <a:cs typeface="Arial" charset="0"/>
                        </a:rPr>
                        <a:t>С тяжелыми нарушениями речи</a:t>
                      </a:r>
                    </a:p>
                  </a:txBody>
                  <a:tcPr marL="90000" marR="90000" marT="278080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7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icrosoft YaHei" charset="-122"/>
                          <a:cs typeface="Arial" charset="0"/>
                        </a:rPr>
                        <a:t>5.1, 5.2</a:t>
                      </a:r>
                    </a:p>
                  </a:txBody>
                  <a:tcPr marL="90000" marR="90000" marT="370376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6504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7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icrosoft YaHei" charset="-122"/>
                          <a:cs typeface="Arial" charset="0"/>
                        </a:rPr>
                        <a:t>С нарушением ОДА</a:t>
                      </a:r>
                    </a:p>
                  </a:txBody>
                  <a:tcPr marL="90000" marR="90000" marT="278080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7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icrosoft YaHei" charset="-122"/>
                          <a:cs typeface="Arial" charset="0"/>
                        </a:rPr>
                        <a:t>6.1, 6.2, 6.3, 6.4</a:t>
                      </a:r>
                    </a:p>
                  </a:txBody>
                  <a:tcPr marL="90000" marR="90000" marT="370376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06504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7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icrosoft YaHei" charset="-122"/>
                          <a:cs typeface="Arial" charset="0"/>
                        </a:rPr>
                        <a:t>С задержкой психического развития</a:t>
                      </a:r>
                    </a:p>
                  </a:txBody>
                  <a:tcPr marL="90000" marR="90000" marT="278080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7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icrosoft YaHei" charset="-122"/>
                          <a:cs typeface="Arial" charset="0"/>
                        </a:rPr>
                        <a:t>7.1, 7.2</a:t>
                      </a:r>
                    </a:p>
                  </a:txBody>
                  <a:tcPr marL="90000" marR="90000" marT="370376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06504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7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icrosoft YaHei" charset="-122"/>
                          <a:cs typeface="Arial" charset="0"/>
                        </a:rPr>
                        <a:t>С расстройством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icrosoft YaHei" charset="-122"/>
                          <a:cs typeface="Arial" charset="0"/>
                        </a:rPr>
                        <a:t>аутистического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icrosoft YaHei" charset="-122"/>
                          <a:cs typeface="Arial" charset="0"/>
                        </a:rPr>
                        <a:t> спектра</a:t>
                      </a:r>
                    </a:p>
                  </a:txBody>
                  <a:tcPr marL="90000" marR="90000" marT="278080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7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icrosoft YaHei" charset="-122"/>
                          <a:cs typeface="Arial" charset="0"/>
                        </a:rPr>
                        <a:t>8.1, 8.2, 8.3, 8.4</a:t>
                      </a:r>
                    </a:p>
                  </a:txBody>
                  <a:tcPr marL="90000" marR="90000" marT="370376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94391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7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B1543"/>
                          </a:solidFill>
                          <a:effectLst/>
                          <a:latin typeface="Times New Roman" pitchFamily="16" charset="0"/>
                          <a:ea typeface="Microsoft YaHei" charset="-122"/>
                          <a:cs typeface="Arial" charset="0"/>
                        </a:rPr>
                        <a:t>С умственной отсталостью (интеллектуальными нарушениями)</a:t>
                      </a:r>
                    </a:p>
                  </a:txBody>
                  <a:tcPr marL="90000" marR="90000" marT="278080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7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B1543"/>
                          </a:solidFill>
                          <a:effectLst/>
                          <a:latin typeface="Times New Roman" pitchFamily="16" charset="0"/>
                          <a:ea typeface="Microsoft YaHei" charset="-122"/>
                          <a:cs typeface="Arial" charset="0"/>
                        </a:rPr>
                        <a:t>Пр. №1599, вар.1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7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B1543"/>
                          </a:solidFill>
                          <a:effectLst/>
                          <a:latin typeface="Times New Roman" pitchFamily="16" charset="0"/>
                          <a:ea typeface="Microsoft YaHei" charset="-122"/>
                          <a:cs typeface="Arial" charset="0"/>
                        </a:rPr>
                        <a:t>Пр. №1599, вар.2</a:t>
                      </a:r>
                    </a:p>
                  </a:txBody>
                  <a:tcPr marL="90000" marR="90000" marT="370376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74648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252329"/>
            <a:ext cx="12192000" cy="4492487"/>
          </a:xfrm>
        </p:spPr>
        <p:txBody>
          <a:bodyPr/>
          <a:lstStyle/>
          <a:p>
            <a:pPr algn="ctr"/>
            <a:r>
              <a:rPr lang="ru-RU" b="1" dirty="0" smtClean="0"/>
              <a:t>Механизмы адаптации учебного материала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1556176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Построение содержания учебной деятельности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Принимая во внимание то, что весь учебный процесс и все педагогические воздействия должны строиться с учетом индивидуальных возможностей учащихся, при определении объема учебного материала для урока следует соблюдать требование </a:t>
            </a:r>
            <a:r>
              <a:rPr lang="ru-RU" b="1" dirty="0" smtClean="0"/>
              <a:t>необходимости и достаточности, </a:t>
            </a:r>
            <a:r>
              <a:rPr lang="ru-RU" dirty="0" smtClean="0"/>
              <a:t>т.е. строить учебную деятельность, используя материал, который позволит максимально приближаться к разумному «минимуму».  </a:t>
            </a:r>
          </a:p>
        </p:txBody>
      </p:sp>
    </p:spTree>
    <p:extLst>
      <p:ext uri="{BB962C8B-B14F-4D97-AF65-F5344CB8AC3E}">
        <p14:creationId xmlns:p14="http://schemas.microsoft.com/office/powerpoint/2010/main" val="282817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Построение содержания учебной деятельности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Учитывая, что темп работы детей с ОВЗ   ниже, чем у других категорий обучающихся, следует вести обучение </a:t>
            </a:r>
            <a:r>
              <a:rPr lang="ru-RU" b="1" dirty="0" smtClean="0"/>
              <a:t>интенсивно</a:t>
            </a:r>
            <a:r>
              <a:rPr lang="ru-RU" dirty="0" smtClean="0"/>
              <a:t> – отбирать для урока такое содержание, на котором возможно комплексное решение </a:t>
            </a:r>
            <a:r>
              <a:rPr lang="ru-RU" b="1" dirty="0" smtClean="0"/>
              <a:t>диагностических, коррекционных и образовательных задач.</a:t>
            </a:r>
          </a:p>
        </p:txBody>
      </p:sp>
    </p:spTree>
    <p:extLst>
      <p:ext uri="{BB962C8B-B14F-4D97-AF65-F5344CB8AC3E}">
        <p14:creationId xmlns:p14="http://schemas.microsoft.com/office/powerpoint/2010/main" val="73885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Построение содержания учебной деятельности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Многоцелевая направленность компенсирующего обучения определяет собой особый подход к построению системы учебных заданий. В эту систему в качестве равноправных ее составляющих частей включаются учебные задания, которые строятся на </a:t>
            </a:r>
            <a:r>
              <a:rPr lang="ru-RU" b="1" dirty="0" smtClean="0"/>
              <a:t>внеучебном материале </a:t>
            </a:r>
            <a:r>
              <a:rPr lang="ru-RU" dirty="0" smtClean="0"/>
              <a:t>и носят коррекционный характер.</a:t>
            </a:r>
          </a:p>
        </p:txBody>
      </p:sp>
    </p:spTree>
    <p:extLst>
      <p:ext uri="{BB962C8B-B14F-4D97-AF65-F5344CB8AC3E}">
        <p14:creationId xmlns:p14="http://schemas.microsoft.com/office/powerpoint/2010/main" val="64292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Построение содержания учебной деятельности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Преобладающую же часть системы коррекционно-развивающих заданий составляют задания, построенные на учебном материале, усвоение которого предусмотрено программой.</a:t>
            </a:r>
          </a:p>
          <a:p>
            <a:endParaRPr lang="ru-RU" dirty="0"/>
          </a:p>
          <a:p>
            <a:r>
              <a:rPr lang="ru-RU" dirty="0" smtClean="0"/>
              <a:t>Для этого надо уметь АДАПТИРОВАТЬ учебный материал, используя механизмы адаптации.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699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Уменьшение объема заданий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Когда мы говорим об уменьшении объема выполняемых заданий, то имеем в виду сохранение всего многообразия предлагаемых упражнений. Уменьшать нужно количество задач, тренировочных примеров, алгоритмов внутри самого задания. Например, из 8 выражений находит значение только у 6 или 4 и т.д. При решении задач можно ввести промежуточное требование, при ответе на которое задача будет решаться в 2 действия (т.е. на базовом уровне).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606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Уменьшение объема заданий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Главное в том, чтобы ребенок выполнял задания максимально </a:t>
            </a:r>
            <a:r>
              <a:rPr lang="ru-RU" b="1" dirty="0" smtClean="0"/>
              <a:t>самостоятельно</a:t>
            </a:r>
            <a:r>
              <a:rPr lang="ru-RU" dirty="0" smtClean="0"/>
              <a:t>. Кроме того, учителю следует четко понимать основную цель выполняемых заданий. Например, при решении задач можно предлагать уже готовую схему, краткую запись, таблицу, в которую нужно только внести необходимые данные. Если главная цель – формирование вычислительных навыков, дайте готовый листочек с записью выражений.  Ученик будет считать и фиксировать ответы.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081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2. Пошаговое выполнение задания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Адаптация способа преподнесения учебного материала включает в себя </a:t>
            </a:r>
            <a:r>
              <a:rPr lang="ru-RU" b="1" dirty="0" smtClean="0"/>
              <a:t>пошаговое обучение</a:t>
            </a:r>
            <a:r>
              <a:rPr lang="ru-RU" dirty="0" smtClean="0"/>
              <a:t>, когда формируемый учебный навык (</a:t>
            </a:r>
            <a:r>
              <a:rPr lang="ru-RU" dirty="0" err="1" smtClean="0"/>
              <a:t>навык</a:t>
            </a:r>
            <a:r>
              <a:rPr lang="ru-RU" dirty="0" smtClean="0"/>
              <a:t> выполнения конкретного задания) разбивается на большое количество мелких шагов. Каждый шаг отрабатывается по отдельности, после чего из этих шагов выстраивается определенный </a:t>
            </a:r>
            <a:r>
              <a:rPr lang="ru-RU" b="1" dirty="0" smtClean="0"/>
              <a:t>алгоритм</a:t>
            </a:r>
            <a:r>
              <a:rPr lang="ru-RU" dirty="0" smtClean="0"/>
              <a:t>, позволяющий ученику выполнить необходимое задание.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938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Пошаговое выполнение задания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Общее задание: </a:t>
            </a:r>
            <a:r>
              <a:rPr lang="ru-RU" i="1" dirty="0" smtClean="0"/>
              <a:t>Начерти прямоугольник, длина которого 5 см, а ширина на 2 см меньше и вычисли его площадь.</a:t>
            </a:r>
            <a:endParaRPr lang="ru-RU" dirty="0" smtClean="0"/>
          </a:p>
          <a:p>
            <a:r>
              <a:rPr lang="ru-RU" dirty="0" smtClean="0"/>
              <a:t>Адаптированное задание:</a:t>
            </a:r>
          </a:p>
          <a:p>
            <a:r>
              <a:rPr lang="ru-RU" i="1" dirty="0" smtClean="0"/>
              <a:t>1) Длина прямоугольника 5 см, а ширина на 2 см меньше. Найди ширину.</a:t>
            </a:r>
            <a:endParaRPr lang="ru-RU" dirty="0" smtClean="0"/>
          </a:p>
          <a:p>
            <a:r>
              <a:rPr lang="ru-RU" i="1" dirty="0" smtClean="0"/>
              <a:t>2) Впиши найденное значение: длина прямоугольника 5 см, а </a:t>
            </a:r>
            <a:r>
              <a:rPr lang="ru-RU" i="1" dirty="0" err="1" smtClean="0"/>
              <a:t>ширина___</a:t>
            </a:r>
            <a:r>
              <a:rPr lang="ru-RU" i="1" dirty="0" smtClean="0"/>
              <a:t>  см.</a:t>
            </a:r>
            <a:endParaRPr lang="ru-RU" dirty="0" smtClean="0"/>
          </a:p>
          <a:p>
            <a:r>
              <a:rPr lang="ru-RU" i="1" dirty="0" smtClean="0"/>
              <a:t>3) Начерти прямоугольник с заданной длиной и шириной.</a:t>
            </a:r>
            <a:endParaRPr lang="ru-RU" dirty="0" smtClean="0"/>
          </a:p>
          <a:p>
            <a:r>
              <a:rPr lang="ru-RU" i="1" dirty="0" smtClean="0"/>
              <a:t>4) Выбери формулу, по которой можно вычислить площадь прямоугольника: </a:t>
            </a:r>
            <a:r>
              <a:rPr lang="ru-RU" i="1" dirty="0" err="1" smtClean="0"/>
              <a:t>S=a</a:t>
            </a:r>
            <a:r>
              <a:rPr lang="ru-RU" i="1" dirty="0" err="1" smtClean="0">
                <a:sym typeface="Wingdings"/>
              </a:rPr>
              <a:t></a:t>
            </a:r>
            <a:r>
              <a:rPr lang="ru-RU" i="1" dirty="0" err="1" smtClean="0"/>
              <a:t>b</a:t>
            </a:r>
            <a:r>
              <a:rPr lang="ru-RU" i="1" dirty="0" smtClean="0"/>
              <a:t> или     P=(</a:t>
            </a:r>
            <a:r>
              <a:rPr lang="ru-RU" i="1" dirty="0" err="1" smtClean="0"/>
              <a:t>a+b</a:t>
            </a:r>
            <a:r>
              <a:rPr lang="ru-RU" i="1" dirty="0" smtClean="0"/>
              <a:t>)</a:t>
            </a:r>
            <a:r>
              <a:rPr lang="ru-RU" i="1" dirty="0" smtClean="0">
                <a:sym typeface="Wingdings"/>
              </a:rPr>
              <a:t></a:t>
            </a:r>
            <a:r>
              <a:rPr lang="ru-RU" i="1" dirty="0" smtClean="0"/>
              <a:t>2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527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Практическая направленность изучаемого материала </a:t>
            </a:r>
            <a:endParaRPr lang="ru-RU" dirty="0"/>
          </a:p>
        </p:txBody>
      </p:sp>
      <p:pic>
        <p:nvPicPr>
          <p:cNvPr id="2050" name="Picture 2" descr="C:\Users\Дом\Desktop\12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526414" y="1920875"/>
            <a:ext cx="3330173" cy="4433888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310128" y="1920875"/>
            <a:ext cx="3380744" cy="443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4664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087" y="3570515"/>
            <a:ext cx="10241771" cy="222411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18085" y="308404"/>
            <a:ext cx="8257412" cy="871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33" b="1" dirty="0">
                <a:solidFill>
                  <a:srgbClr val="8B3C67"/>
                </a:solidFill>
              </a:rPr>
              <a:t>ФАОП НАЧАЛЬНОГО ОБЩЕГО ОБРАЗОВАНИЯ </a:t>
            </a:r>
            <a:br>
              <a:rPr lang="ru-RU" sz="2533" b="1" dirty="0">
                <a:solidFill>
                  <a:srgbClr val="8B3C67"/>
                </a:solidFill>
              </a:rPr>
            </a:br>
            <a:r>
              <a:rPr lang="ru-RU" sz="2533" b="1" dirty="0">
                <a:solidFill>
                  <a:srgbClr val="8B3C67"/>
                </a:solidFill>
              </a:rPr>
              <a:t>для обучающихся с ЗПР</a:t>
            </a:r>
          </a:p>
        </p:txBody>
      </p:sp>
      <p:sp>
        <p:nvSpPr>
          <p:cNvPr id="11" name="TextBox 6"/>
          <p:cNvSpPr txBox="1"/>
          <p:nvPr/>
        </p:nvSpPr>
        <p:spPr>
          <a:xfrm>
            <a:off x="1137823" y="1606163"/>
            <a:ext cx="10551885" cy="43609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60959" rIns="60959">
            <a:spAutoFit/>
          </a:bodyPr>
          <a:lstStyle/>
          <a:p>
            <a:pPr>
              <a:spcBef>
                <a:spcPts val="800"/>
              </a:spcBef>
              <a:buClr>
                <a:srgbClr val="8B3C67"/>
              </a:buClr>
              <a:buSzPct val="100000"/>
              <a:defRPr/>
            </a:pPr>
            <a:r>
              <a:rPr lang="ru-RU" sz="2000" b="1" kern="0" dirty="0">
                <a:solidFill>
                  <a:srgbClr val="8B3C67"/>
                </a:solidFill>
                <a:ea typeface="Circe Bold"/>
                <a:cs typeface="Circe Bold"/>
              </a:rPr>
              <a:t>ФАОП НОО для обучающихся с ЗПР</a:t>
            </a:r>
          </a:p>
          <a:p>
            <a:pPr marL="457189" indent="-457189">
              <a:spcBef>
                <a:spcPts val="800"/>
              </a:spcBef>
              <a:buClr>
                <a:srgbClr val="8B3C67"/>
              </a:buClr>
              <a:buSzPct val="100000"/>
              <a:buFont typeface="Wingdings" panose="05000000000000000000" pitchFamily="2" charset="2"/>
              <a:buChar char="q"/>
              <a:defRPr/>
            </a:pPr>
            <a:r>
              <a:rPr lang="ru-RU" sz="1867" kern="0" dirty="0">
                <a:solidFill>
                  <a:prstClr val="black">
                    <a:lumMod val="75000"/>
                    <a:lumOff val="25000"/>
                  </a:prstClr>
                </a:solidFill>
                <a:ea typeface="Circe Bold"/>
                <a:cs typeface="Circe Bold"/>
                <a:sym typeface="Circe Bold"/>
              </a:rPr>
              <a:t>Содержание и планируемые результаты (целевые ориентиры) разработанных Организациями АООП НОО должны быть </a:t>
            </a:r>
            <a:r>
              <a:rPr lang="ru-RU" sz="1867" i="1" kern="0" dirty="0">
                <a:solidFill>
                  <a:srgbClr val="8B3C67"/>
                </a:solidFill>
                <a:ea typeface="Circe Bold"/>
                <a:cs typeface="Circe Bold"/>
                <a:sym typeface="Circe Bold"/>
              </a:rPr>
              <a:t>не ниже</a:t>
            </a:r>
            <a:r>
              <a:rPr lang="ru-RU" sz="1867" kern="0" dirty="0">
                <a:solidFill>
                  <a:srgbClr val="8B3C67"/>
                </a:solidFill>
                <a:ea typeface="Circe Bold"/>
                <a:cs typeface="Circe Bold"/>
                <a:sym typeface="Circe Bold"/>
              </a:rPr>
              <a:t> </a:t>
            </a:r>
            <a:r>
              <a:rPr lang="ru-RU" sz="1867" kern="0" dirty="0">
                <a:solidFill>
                  <a:prstClr val="black">
                    <a:lumMod val="75000"/>
                    <a:lumOff val="25000"/>
                  </a:prstClr>
                </a:solidFill>
                <a:ea typeface="Circe Bold"/>
                <a:cs typeface="Circe Bold"/>
                <a:sym typeface="Circe Bold"/>
              </a:rPr>
              <a:t>соответствующих содержания и планируемых результатов Программы.</a:t>
            </a:r>
          </a:p>
          <a:p>
            <a:pPr marL="457189" indent="-457189">
              <a:spcBef>
                <a:spcPts val="800"/>
              </a:spcBef>
              <a:buClr>
                <a:srgbClr val="8B3C67"/>
              </a:buClr>
              <a:buSzPct val="100000"/>
              <a:buFont typeface="Wingdings" panose="05000000000000000000" pitchFamily="2" charset="2"/>
              <a:buChar char="q"/>
              <a:defRPr/>
            </a:pPr>
            <a:r>
              <a:rPr lang="ru-RU" sz="1867" i="1" kern="0" dirty="0">
                <a:solidFill>
                  <a:srgbClr val="8B3C67"/>
                </a:solidFill>
                <a:ea typeface="Circe Bold"/>
                <a:cs typeface="Circe Bold"/>
                <a:sym typeface="Circe Bold"/>
              </a:rPr>
              <a:t>2 варианта </a:t>
            </a:r>
            <a:r>
              <a:rPr lang="ru-RU" sz="1867" kern="0" dirty="0">
                <a:solidFill>
                  <a:prstClr val="black"/>
                </a:solidFill>
                <a:ea typeface="Circe Bold"/>
                <a:cs typeface="Circe Bold"/>
                <a:sym typeface="Circe Bold"/>
              </a:rPr>
              <a:t>Ф</a:t>
            </a:r>
            <a:r>
              <a:rPr lang="ru-RU" sz="1867" kern="0" dirty="0">
                <a:solidFill>
                  <a:prstClr val="black">
                    <a:lumMod val="75000"/>
                    <a:lumOff val="25000"/>
                  </a:prstClr>
                </a:solidFill>
                <a:ea typeface="Circe Bold"/>
                <a:cs typeface="Circe Bold"/>
                <a:sym typeface="Circe Bold"/>
              </a:rPr>
              <a:t>АОП НОО для обучающихся с ЗПР. </a:t>
            </a:r>
          </a:p>
          <a:p>
            <a:pPr marL="457189" indent="-457189">
              <a:spcBef>
                <a:spcPts val="800"/>
              </a:spcBef>
              <a:buClr>
                <a:srgbClr val="8B3C67"/>
              </a:buClr>
              <a:buSzPct val="100000"/>
              <a:buFont typeface="Wingdings" panose="05000000000000000000" pitchFamily="2" charset="2"/>
              <a:buChar char="q"/>
              <a:defRPr/>
            </a:pPr>
            <a:r>
              <a:rPr lang="ru-RU" sz="1867" kern="0" dirty="0">
                <a:solidFill>
                  <a:prstClr val="black">
                    <a:lumMod val="75000"/>
                    <a:lumOff val="25000"/>
                  </a:prstClr>
                </a:solidFill>
                <a:ea typeface="Circe Bold"/>
                <a:cs typeface="Circe Bold"/>
                <a:sym typeface="Circe Bold"/>
              </a:rPr>
              <a:t>По варианту 7.2. период пролонгации </a:t>
            </a:r>
            <a:r>
              <a:rPr lang="ru-RU" sz="1867" i="1" kern="0" dirty="0">
                <a:solidFill>
                  <a:srgbClr val="8B3C67"/>
                </a:solidFill>
                <a:ea typeface="Circe Bold"/>
                <a:cs typeface="Circe Bold"/>
                <a:sym typeface="Circe Bold"/>
              </a:rPr>
              <a:t>не регламентируется годом обучения </a:t>
            </a:r>
            <a:r>
              <a:rPr lang="ru-RU" sz="1867" kern="0" dirty="0">
                <a:solidFill>
                  <a:prstClr val="black">
                    <a:lumMod val="75000"/>
                    <a:lumOff val="25000"/>
                  </a:prstClr>
                </a:solidFill>
                <a:ea typeface="Circe Bold"/>
                <a:cs typeface="Circe Bold"/>
                <a:sym typeface="Circe Bold"/>
              </a:rPr>
              <a:t>на уровне начального общего образования.</a:t>
            </a:r>
          </a:p>
          <a:p>
            <a:pPr marL="457189" indent="-457189">
              <a:spcBef>
                <a:spcPts val="800"/>
              </a:spcBef>
              <a:buClr>
                <a:srgbClr val="8B3C67"/>
              </a:buClr>
              <a:buSzPct val="100000"/>
              <a:buFont typeface="Wingdings" panose="05000000000000000000" pitchFamily="2" charset="2"/>
              <a:buChar char="q"/>
              <a:defRPr/>
            </a:pPr>
            <a:r>
              <a:rPr lang="ru-RU" sz="1867" kern="0" dirty="0">
                <a:solidFill>
                  <a:prstClr val="black">
                    <a:lumMod val="75000"/>
                    <a:lumOff val="25000"/>
                  </a:prstClr>
                </a:solidFill>
                <a:ea typeface="Circe Bold"/>
                <a:cs typeface="Circe Bold"/>
                <a:sym typeface="Circe Bold"/>
              </a:rPr>
              <a:t>Федеральные рабочие программы учебных предметов, учебных курсов:</a:t>
            </a:r>
          </a:p>
          <a:p>
            <a:pPr marL="2990776" indent="230712">
              <a:buClr>
                <a:srgbClr val="8B3C67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sz="1867" kern="0" dirty="0">
                <a:solidFill>
                  <a:prstClr val="black">
                    <a:lumMod val="75000"/>
                    <a:lumOff val="25000"/>
                  </a:prstClr>
                </a:solidFill>
                <a:ea typeface="Circe Bold"/>
                <a:cs typeface="Circe Bold"/>
                <a:sym typeface="Circe Bold"/>
              </a:rPr>
              <a:t>Русский язык</a:t>
            </a:r>
          </a:p>
          <a:p>
            <a:pPr marL="2990776" indent="230712">
              <a:buClr>
                <a:srgbClr val="8B3C67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sz="1867" kern="0" dirty="0">
                <a:solidFill>
                  <a:prstClr val="black">
                    <a:lumMod val="75000"/>
                    <a:lumOff val="25000"/>
                  </a:prstClr>
                </a:solidFill>
                <a:ea typeface="Circe Bold"/>
                <a:cs typeface="Circe Bold"/>
                <a:sym typeface="Circe Bold"/>
              </a:rPr>
              <a:t>Литературное чтение</a:t>
            </a:r>
          </a:p>
          <a:p>
            <a:pPr marL="2990776" indent="230712">
              <a:buClr>
                <a:srgbClr val="8B3C67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sz="1867" kern="0" dirty="0">
                <a:solidFill>
                  <a:prstClr val="black">
                    <a:lumMod val="75000"/>
                    <a:lumOff val="25000"/>
                  </a:prstClr>
                </a:solidFill>
                <a:ea typeface="Circe Bold"/>
                <a:cs typeface="Circe Bold"/>
                <a:sym typeface="Circe Bold"/>
              </a:rPr>
              <a:t>Окружающий мир</a:t>
            </a:r>
          </a:p>
          <a:p>
            <a:pPr marL="2990776" indent="230712">
              <a:buClr>
                <a:srgbClr val="8B3C67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sz="1867" kern="0" dirty="0">
                <a:solidFill>
                  <a:prstClr val="black">
                    <a:lumMod val="75000"/>
                    <a:lumOff val="25000"/>
                  </a:prstClr>
                </a:solidFill>
                <a:ea typeface="Circe Bold"/>
                <a:cs typeface="Circe Bold"/>
                <a:sym typeface="Circe Bold"/>
              </a:rPr>
              <a:t>Коррекционные курсы</a:t>
            </a:r>
          </a:p>
          <a:p>
            <a:pPr marL="457189" indent="-457189">
              <a:spcBef>
                <a:spcPts val="800"/>
              </a:spcBef>
              <a:buClr>
                <a:srgbClr val="8B3C67"/>
              </a:buClr>
              <a:buSzPct val="100000"/>
              <a:buFont typeface="Wingdings" panose="05000000000000000000" pitchFamily="2" charset="2"/>
              <a:buChar char="q"/>
              <a:defRPr/>
            </a:pPr>
            <a:endParaRPr lang="ru-RU" sz="1867" kern="0" dirty="0">
              <a:solidFill>
                <a:prstClr val="black">
                  <a:lumMod val="75000"/>
                  <a:lumOff val="25000"/>
                </a:prstClr>
              </a:solidFill>
              <a:latin typeface="Circe Bold"/>
              <a:ea typeface="Circe Bold"/>
              <a:cs typeface="Circe Bold"/>
              <a:sym typeface="Circe Bold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2133" y="6241192"/>
            <a:ext cx="322524" cy="420564"/>
          </a:xfrm>
          <a:prstGeom prst="rect">
            <a:avLst/>
          </a:prstGeom>
          <a:solidFill>
            <a:srgbClr val="FFFFFF">
              <a:alpha val="70980"/>
            </a:srgbClr>
          </a:solidFill>
        </p:spPr>
        <p:txBody>
          <a:bodyPr wrap="none" rtlCol="0">
            <a:spAutoFit/>
          </a:bodyPr>
          <a:lstStyle/>
          <a:p>
            <a:r>
              <a:rPr lang="ru-RU" sz="2133" dirty="0">
                <a:solidFill>
                  <a:schemeClr val="bg1">
                    <a:lumMod val="50000"/>
                  </a:schemeClr>
                </a:solidFill>
              </a:rPr>
              <a:t>5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68803" y="1183609"/>
            <a:ext cx="11505127" cy="0"/>
          </a:xfrm>
          <a:prstGeom prst="line">
            <a:avLst/>
          </a:prstGeom>
          <a:ln w="19050">
            <a:solidFill>
              <a:srgbClr val="8B3C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851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Уровни обученности 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 err="1" smtClean="0"/>
              <a:t>Обученность</a:t>
            </a:r>
            <a:r>
              <a:rPr lang="ru-RU" dirty="0" smtClean="0"/>
              <a:t> – это реально усвоенные знания, умения и навыки.</a:t>
            </a:r>
          </a:p>
          <a:p>
            <a:pPr>
              <a:buNone/>
            </a:pPr>
            <a:r>
              <a:rPr lang="ru-RU" dirty="0" smtClean="0"/>
              <a:t> В педагогике выделяются пять уровней обученности: 1) различение, 2) запоминание, 3) понимание, 4) умения (репродуктивные), 5) перенос (творческие умения).</a:t>
            </a:r>
          </a:p>
          <a:p>
            <a:pPr>
              <a:buNone/>
            </a:pPr>
            <a:r>
              <a:rPr lang="ru-RU" b="1" dirty="0" smtClean="0"/>
              <a:t>Первый уровень обученности </a:t>
            </a:r>
            <a:r>
              <a:rPr lang="ru-RU" dirty="0" smtClean="0"/>
              <a:t>– различение – характеризуется тем, что ученик может отличить один объект (предмет) от другого по наиболее существенным признакам.</a:t>
            </a:r>
          </a:p>
          <a:p>
            <a:pPr>
              <a:buNone/>
            </a:pPr>
            <a:r>
              <a:rPr lang="ru-RU" b="1" dirty="0" smtClean="0"/>
              <a:t>Второй уровень обученности </a:t>
            </a:r>
            <a:r>
              <a:rPr lang="ru-RU" dirty="0" smtClean="0"/>
              <a:t>– запоминание – характеризуется тем, что ученик может пересказать содержание текста, правила, положения, теоретические утверждения.</a:t>
            </a:r>
          </a:p>
          <a:p>
            <a:pPr>
              <a:buNone/>
            </a:pPr>
            <a:r>
              <a:rPr lang="ru-RU" b="1" dirty="0" smtClean="0"/>
              <a:t>Третий уровень обученности </a:t>
            </a:r>
            <a:r>
              <a:rPr lang="ru-RU" dirty="0" smtClean="0"/>
              <a:t>– понимание. Ученик может устанавливать причинно-</a:t>
            </a:r>
          </a:p>
          <a:p>
            <a:pPr>
              <a:buNone/>
            </a:pPr>
            <a:r>
              <a:rPr lang="ru-RU" dirty="0" smtClean="0"/>
              <a:t>следственные связи явлений, событий фактов; свободно вывести причину и следствие.</a:t>
            </a:r>
          </a:p>
          <a:p>
            <a:pPr>
              <a:buNone/>
            </a:pPr>
            <a:r>
              <a:rPr lang="ru-RU" b="1" dirty="0" smtClean="0"/>
              <a:t>Четвёртый уровень обученности</a:t>
            </a:r>
            <a:r>
              <a:rPr lang="ru-RU" dirty="0" smtClean="0"/>
              <a:t>– уровень умений (репродуктивных). Он</a:t>
            </a:r>
          </a:p>
          <a:p>
            <a:pPr>
              <a:buNone/>
            </a:pPr>
            <a:r>
              <a:rPr lang="ru-RU" dirty="0" smtClean="0"/>
              <a:t>характеризуется тем, что ученик владеет закреплёнными способами применений знаний на практике.</a:t>
            </a:r>
          </a:p>
          <a:p>
            <a:pPr>
              <a:buNone/>
            </a:pPr>
            <a:r>
              <a:rPr lang="ru-RU" b="1" dirty="0" smtClean="0"/>
              <a:t>Пятый уровень обученности </a:t>
            </a:r>
            <a:r>
              <a:rPr lang="ru-RU" dirty="0" smtClean="0"/>
              <a:t>– перенос – это уровень творческих умений, когда</a:t>
            </a:r>
          </a:p>
          <a:p>
            <a:pPr>
              <a:buNone/>
            </a:pPr>
            <a:r>
              <a:rPr lang="ru-RU" dirty="0" smtClean="0"/>
              <a:t>учащиеся могут использовать знания, умения в нестандартных учебных ситуациях.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746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Использование заданий 1, 2 или 3 уровня обученности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1 класс. Алфавит (на работу 5-10 минут).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1 уровень. Запиши первые десять букв алфавита.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2 уровень. Продолжи алфавит: л, .., … ... </a:t>
            </a:r>
            <a:r>
              <a:rPr lang="ru-RU" dirty="0" err="1" smtClean="0"/>
              <a:t>ц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3 уровень. Расшифруй слова, используя алфавит.</a:t>
            </a:r>
          </a:p>
          <a:p>
            <a:r>
              <a:rPr lang="ru-RU" dirty="0" smtClean="0"/>
              <a:t>и, а, с, т; т, о, г, с, </a:t>
            </a:r>
            <a:r>
              <a:rPr lang="ru-RU" dirty="0" err="1" smtClean="0"/>
              <a:t>ь</a:t>
            </a:r>
            <a:r>
              <a:rPr lang="ru-RU" dirty="0" smtClean="0"/>
              <a:t>; т, о, </a:t>
            </a:r>
            <a:r>
              <a:rPr lang="ru-RU" dirty="0" err="1" smtClean="0"/>
              <a:t>н</a:t>
            </a:r>
            <a:r>
              <a:rPr lang="ru-RU" dirty="0" smtClean="0"/>
              <a:t>, 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413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Использование заданий 1, 2 или 3 уровня обученности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 smtClean="0"/>
              <a:t>Математика. 2 класс «Однозначные и двузначные числа».</a:t>
            </a:r>
            <a:endParaRPr lang="ru-RU" dirty="0" smtClean="0"/>
          </a:p>
          <a:p>
            <a:r>
              <a:rPr lang="ru-RU" dirty="0" smtClean="0"/>
              <a:t>1 уровень. Даны числа: 10, 93, 5, 18, 5, 56, 1, 8, 57, 3</a:t>
            </a:r>
          </a:p>
          <a:p>
            <a:r>
              <a:rPr lang="ru-RU" dirty="0" smtClean="0"/>
              <a:t>Раздели их на группы.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2 уровень. Даны цифры 5, 9, 0, 2. Запиши при помощи этих цифр все возможные двузначные числа. 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3 уровень. Определи, сколько знаков потребуется для записи  заданных чисел: 46, 64, 44, 66, 76, 67, 77, 17. Запиши их в порядке возрастания.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132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Использование заданий 1, 2 или 3 уровня обученности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b="1" u="sng" dirty="0" smtClean="0"/>
              <a:t>Парные согласные на конце слова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r>
              <a:rPr lang="ru-RU" i="1" u="sng" dirty="0" smtClean="0"/>
              <a:t>Уровень 1.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Спишите. Вставьте пропущенные буквы. Напишите проверочные.</a:t>
            </a:r>
            <a:endParaRPr lang="ru-RU" dirty="0" smtClean="0"/>
          </a:p>
          <a:p>
            <a:pPr>
              <a:buNone/>
            </a:pPr>
            <a:r>
              <a:rPr lang="ru-RU" dirty="0" err="1" smtClean="0"/>
              <a:t>Ястре</a:t>
            </a:r>
            <a:r>
              <a:rPr lang="ru-RU" dirty="0" smtClean="0"/>
              <a:t>(б, п ) - …, арбу(с, </a:t>
            </a:r>
            <a:r>
              <a:rPr lang="ru-RU" dirty="0" err="1" smtClean="0"/>
              <a:t>з</a:t>
            </a:r>
            <a:r>
              <a:rPr lang="ru-RU" dirty="0" smtClean="0"/>
              <a:t>) - …, </a:t>
            </a:r>
            <a:r>
              <a:rPr lang="ru-RU" dirty="0" err="1" smtClean="0"/>
              <a:t>гара</a:t>
            </a:r>
            <a:r>
              <a:rPr lang="ru-RU" dirty="0" smtClean="0"/>
              <a:t>(</a:t>
            </a:r>
            <a:r>
              <a:rPr lang="ru-RU" dirty="0" err="1" smtClean="0"/>
              <a:t>ш</a:t>
            </a:r>
            <a:r>
              <a:rPr lang="ru-RU" dirty="0" smtClean="0"/>
              <a:t>, ж) - …, жира(</a:t>
            </a:r>
            <a:r>
              <a:rPr lang="ru-RU" dirty="0" err="1" smtClean="0"/>
              <a:t>в,ф</a:t>
            </a:r>
            <a:r>
              <a:rPr lang="ru-RU" dirty="0" smtClean="0"/>
              <a:t>) - …, </a:t>
            </a:r>
            <a:r>
              <a:rPr lang="ru-RU" dirty="0" err="1" smtClean="0"/>
              <a:t>заво</a:t>
            </a:r>
            <a:r>
              <a:rPr lang="ru-RU" dirty="0" smtClean="0"/>
              <a:t>(</a:t>
            </a:r>
            <a:r>
              <a:rPr lang="ru-RU" dirty="0" err="1" smtClean="0"/>
              <a:t>т,д</a:t>
            </a:r>
            <a:r>
              <a:rPr lang="ru-RU" dirty="0" smtClean="0"/>
              <a:t>) - …, </a:t>
            </a:r>
            <a:r>
              <a:rPr lang="ru-RU" dirty="0" err="1" smtClean="0"/>
              <a:t>гвоз</a:t>
            </a:r>
            <a:r>
              <a:rPr lang="ru-RU" dirty="0" smtClean="0"/>
              <a:t>(</a:t>
            </a:r>
            <a:r>
              <a:rPr lang="ru-RU" dirty="0" err="1" smtClean="0"/>
              <a:t>д</a:t>
            </a:r>
            <a:r>
              <a:rPr lang="ru-RU" dirty="0" smtClean="0"/>
              <a:t>, т)</a:t>
            </a:r>
            <a:r>
              <a:rPr lang="ru-RU" dirty="0" err="1" smtClean="0"/>
              <a:t>ь</a:t>
            </a:r>
            <a:r>
              <a:rPr lang="ru-RU" dirty="0" smtClean="0"/>
              <a:t> - …, ёр(</a:t>
            </a:r>
            <a:r>
              <a:rPr lang="ru-RU" dirty="0" err="1" smtClean="0"/>
              <a:t>ж,ш</a:t>
            </a:r>
            <a:r>
              <a:rPr lang="ru-RU" dirty="0" smtClean="0"/>
              <a:t>) -…, </a:t>
            </a:r>
            <a:r>
              <a:rPr lang="ru-RU" dirty="0" err="1" smtClean="0"/>
              <a:t>вежли</a:t>
            </a:r>
            <a:r>
              <a:rPr lang="ru-RU" dirty="0" smtClean="0"/>
              <a:t>(</a:t>
            </a:r>
            <a:r>
              <a:rPr lang="ru-RU" dirty="0" err="1" smtClean="0"/>
              <a:t>в,ф</a:t>
            </a:r>
            <a:r>
              <a:rPr lang="ru-RU" dirty="0" smtClean="0"/>
              <a:t>) -…, </a:t>
            </a:r>
            <a:r>
              <a:rPr lang="ru-RU" dirty="0" err="1" smtClean="0"/>
              <a:t>хоро</a:t>
            </a:r>
            <a:r>
              <a:rPr lang="ru-RU" dirty="0" smtClean="0"/>
              <a:t>(</a:t>
            </a:r>
            <a:r>
              <a:rPr lang="ru-RU" dirty="0" err="1" smtClean="0"/>
              <a:t>ж,ш</a:t>
            </a:r>
            <a:r>
              <a:rPr lang="ru-RU" dirty="0" smtClean="0"/>
              <a:t>) - …. .</a:t>
            </a:r>
          </a:p>
          <a:p>
            <a:r>
              <a:rPr lang="ru-RU" i="1" u="sng" dirty="0" smtClean="0"/>
              <a:t>Уровень 2.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Прочитайте слова. Вставьте пропущенные буквы. Напишите проверочные.</a:t>
            </a:r>
            <a:endParaRPr lang="ru-RU" dirty="0" smtClean="0"/>
          </a:p>
          <a:p>
            <a:pPr>
              <a:buNone/>
            </a:pPr>
            <a:r>
              <a:rPr lang="ru-RU" dirty="0" err="1" smtClean="0"/>
              <a:t>Ястре</a:t>
            </a:r>
            <a:r>
              <a:rPr lang="ru-RU" dirty="0" smtClean="0"/>
              <a:t>… - …, арбу… - …, </a:t>
            </a:r>
            <a:r>
              <a:rPr lang="ru-RU" dirty="0" err="1" smtClean="0"/>
              <a:t>гара</a:t>
            </a:r>
            <a:r>
              <a:rPr lang="ru-RU" dirty="0" smtClean="0"/>
              <a:t>… - …, жира… - …, </a:t>
            </a:r>
            <a:r>
              <a:rPr lang="ru-RU" dirty="0" err="1" smtClean="0"/>
              <a:t>заво</a:t>
            </a:r>
            <a:r>
              <a:rPr lang="ru-RU" dirty="0" smtClean="0"/>
              <a:t>… - …, </a:t>
            </a:r>
            <a:r>
              <a:rPr lang="ru-RU" dirty="0" err="1" smtClean="0"/>
              <a:t>гвоз</a:t>
            </a:r>
            <a:r>
              <a:rPr lang="ru-RU" dirty="0" smtClean="0"/>
              <a:t>…</a:t>
            </a:r>
            <a:r>
              <a:rPr lang="ru-RU" dirty="0" err="1" smtClean="0"/>
              <a:t>ь</a:t>
            </a:r>
            <a:r>
              <a:rPr lang="ru-RU" dirty="0" smtClean="0"/>
              <a:t> - …, ёр… -…, </a:t>
            </a:r>
            <a:r>
              <a:rPr lang="ru-RU" dirty="0" err="1" smtClean="0"/>
              <a:t>вежли</a:t>
            </a:r>
            <a:r>
              <a:rPr lang="ru-RU" dirty="0" smtClean="0"/>
              <a:t>… - …, </a:t>
            </a:r>
            <a:r>
              <a:rPr lang="ru-RU" dirty="0" err="1" smtClean="0"/>
              <a:t>хоро</a:t>
            </a:r>
            <a:r>
              <a:rPr lang="ru-RU" dirty="0" smtClean="0"/>
              <a:t>… -….</a:t>
            </a:r>
          </a:p>
          <a:p>
            <a:r>
              <a:rPr lang="ru-RU" i="1" u="sng" dirty="0" smtClean="0"/>
              <a:t>Уровень 3.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Прочитайте слова. Вставьте пропущенные буквы. Напишите проверочные.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Разделите слова на 2 группы.</a:t>
            </a:r>
            <a:endParaRPr lang="ru-RU" dirty="0" smtClean="0"/>
          </a:p>
          <a:p>
            <a:pPr>
              <a:buNone/>
            </a:pPr>
            <a:r>
              <a:rPr lang="ru-RU" dirty="0" err="1" smtClean="0"/>
              <a:t>Ястре</a:t>
            </a:r>
            <a:r>
              <a:rPr lang="ru-RU" dirty="0" smtClean="0"/>
              <a:t>… - …, арбу… - …, </a:t>
            </a:r>
            <a:r>
              <a:rPr lang="ru-RU" dirty="0" err="1" smtClean="0"/>
              <a:t>гара</a:t>
            </a:r>
            <a:r>
              <a:rPr lang="ru-RU" dirty="0" smtClean="0"/>
              <a:t>… - …, жира… - …, </a:t>
            </a:r>
            <a:r>
              <a:rPr lang="ru-RU" dirty="0" err="1" smtClean="0"/>
              <a:t>заво</a:t>
            </a:r>
            <a:r>
              <a:rPr lang="ru-RU" dirty="0" smtClean="0"/>
              <a:t>… - …, </a:t>
            </a:r>
            <a:r>
              <a:rPr lang="ru-RU" dirty="0" err="1" smtClean="0"/>
              <a:t>гвоз</a:t>
            </a:r>
            <a:r>
              <a:rPr lang="ru-RU" dirty="0" smtClean="0"/>
              <a:t>…</a:t>
            </a:r>
            <a:r>
              <a:rPr lang="ru-RU" dirty="0" err="1" smtClean="0"/>
              <a:t>ь</a:t>
            </a:r>
            <a:r>
              <a:rPr lang="ru-RU" dirty="0" smtClean="0"/>
              <a:t> - …, ёр… -…, </a:t>
            </a:r>
            <a:r>
              <a:rPr lang="ru-RU" dirty="0" err="1" smtClean="0"/>
              <a:t>вежли</a:t>
            </a:r>
            <a:r>
              <a:rPr lang="ru-RU" dirty="0" smtClean="0"/>
              <a:t>… - …, </a:t>
            </a:r>
            <a:r>
              <a:rPr lang="ru-RU" dirty="0" err="1" smtClean="0"/>
              <a:t>хоро</a:t>
            </a:r>
            <a:r>
              <a:rPr lang="ru-RU" dirty="0" smtClean="0"/>
              <a:t>… -….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255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Использование разных видов помощи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smtClean="0"/>
              <a:t>Стимулирующая помощь </a:t>
            </a:r>
          </a:p>
          <a:p>
            <a:r>
              <a:rPr lang="ru-RU" dirty="0" smtClean="0"/>
              <a:t>Необходимость в стимулирующей помощи возникает тогда, когда ребенок не включается в работу после получения задания или когда работа завершена, но выполнена неверно. В первом случае учитель подходит к ребенку и помогает ему организовать себя, мобилизовать внимание, нацелить на решение задачи (ободряя его, успокаивая, вселяя уверенность в способности справиться с задачей); учитель спрашивает у ребенка, понял ли он задание, и, если выясняется, что нет, разъясняет его. Во втором случае учитель указывает на наличие ошибки в работе и необходимость проверки предложенного решения.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004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Использование разных видов помощи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Направляющая помощь </a:t>
            </a:r>
          </a:p>
          <a:p>
            <a:r>
              <a:rPr lang="ru-RU" dirty="0" smtClean="0"/>
              <a:t>Данный вид помощи относится к случаям, когда у ребенка возникают затруднения в определении средств, способов деятельности, в планировании — в определении первого шага и последующих действий. Эти затруднения или могут быть обнаружены в процессе работы или выявляются уже после того, как работа закончена, но сделана неправильно. В обоих случаях учитель прямо или косвенно направляет ребенка на правильный путь.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605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Использование разных видов помощи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Обучающая помощь</a:t>
            </a:r>
          </a:p>
          <a:p>
            <a:r>
              <a:rPr lang="ru-RU" dirty="0" smtClean="0"/>
              <a:t> Необходимость оказания обучающей помощи возникает в тех случаях, когда другие ее виды оказываются недостаточными, когда надо непосредственно указать или показать, что и как надо делать для того, чтобы решить учебную задачу или исправить допущенную в ходе решения ошибку.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385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Использование разных видов помощи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Для лучшего усвоения того или иного способа вычисления ребенку предлагается карточка с развернутым образцом способа вычисления:</a:t>
            </a:r>
          </a:p>
          <a:p>
            <a:r>
              <a:rPr lang="ru-RU" dirty="0" smtClean="0"/>
              <a:t>86:2= (80+6):2= 80:2 + 6:2= 40+3=43</a:t>
            </a:r>
          </a:p>
          <a:p>
            <a:r>
              <a:rPr lang="ru-RU" dirty="0" smtClean="0"/>
              <a:t>Затем этот </a:t>
            </a:r>
            <a:r>
              <a:rPr lang="ru-RU" b="1" dirty="0" smtClean="0"/>
              <a:t>развернутый образец</a:t>
            </a:r>
            <a:r>
              <a:rPr lang="ru-RU" dirty="0" smtClean="0"/>
              <a:t> заменяется сокращенным 86:2=(80+6):2=43</a:t>
            </a:r>
          </a:p>
          <a:p>
            <a:r>
              <a:rPr lang="ru-RU" dirty="0" smtClean="0"/>
              <a:t>И, наконец, задание выполняется без образца, самостоятельно.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568731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Использование разных видов помощи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Эффективным приемом для нормализации учебной деятельности обучающихся с ОВЗ  является </a:t>
            </a:r>
            <a:r>
              <a:rPr lang="ru-RU" b="1" dirty="0" smtClean="0"/>
              <a:t>алгоритмизация. </a:t>
            </a:r>
            <a:r>
              <a:rPr lang="ru-RU" dirty="0" smtClean="0"/>
              <a:t>С помощью этого приема достигается подчинение детей какому-либо предписанию. Это различные </a:t>
            </a:r>
            <a:r>
              <a:rPr lang="ru-RU" b="1" dirty="0" smtClean="0"/>
              <a:t>памятки-инструкции</a:t>
            </a:r>
            <a:r>
              <a:rPr lang="ru-RU" dirty="0" smtClean="0"/>
              <a:t>, в которых записана последовательность действий при решении уравнений, задач, трудных случаев умножения и деления. Памятки учат детей правильно рассуждать и контролировать себя во время выполнения самостоятельных работ.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407342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Памятки - инструкции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r>
              <a:rPr lang="ru-RU" dirty="0" smtClean="0"/>
              <a:t>1. Выполни вычисления в скобках (------). </a:t>
            </a:r>
          </a:p>
          <a:p>
            <a:r>
              <a:rPr lang="ru-RU" dirty="0" smtClean="0"/>
              <a:t>2. Выполни действия умножения и деления (по порядку слева направо). </a:t>
            </a:r>
          </a:p>
          <a:p>
            <a:r>
              <a:rPr lang="ru-RU" dirty="0" smtClean="0"/>
              <a:t>3. Выполни действия сложения и вычитания (по порядку слева направо). </a:t>
            </a:r>
          </a:p>
          <a:p>
            <a:r>
              <a:rPr lang="ru-RU" b="1" dirty="0" smtClean="0"/>
              <a:t>Или другой алгоритм: </a:t>
            </a:r>
          </a:p>
          <a:p>
            <a:r>
              <a:rPr lang="ru-RU" dirty="0" smtClean="0"/>
              <a:t>1. Записать вычитаемое под уменьшаемым. Разряд под разрядом. </a:t>
            </a:r>
          </a:p>
          <a:p>
            <a:r>
              <a:rPr lang="ru-RU" dirty="0" smtClean="0"/>
              <a:t>2. Вычесть единицы, записать ответ под единицами. </a:t>
            </a:r>
          </a:p>
          <a:p>
            <a:r>
              <a:rPr lang="ru-RU" dirty="0" smtClean="0"/>
              <a:t>3. Вычесть десятки, записать ответ под десятками.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8403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887" y="3454403"/>
            <a:ext cx="10241771" cy="123061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93722" y="357284"/>
            <a:ext cx="7359277" cy="871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33" b="1" dirty="0">
                <a:solidFill>
                  <a:srgbClr val="8B3C67"/>
                </a:solidFill>
              </a:rPr>
              <a:t>ФАОП ОСНОВНОГО ОБЩЕГО ОБРАЗОВАНИЯ </a:t>
            </a:r>
            <a:br>
              <a:rPr lang="ru-RU" sz="2533" b="1" dirty="0">
                <a:solidFill>
                  <a:srgbClr val="8B3C67"/>
                </a:solidFill>
              </a:rPr>
            </a:br>
            <a:r>
              <a:rPr lang="ru-RU" sz="2533" b="1" dirty="0">
                <a:solidFill>
                  <a:srgbClr val="8B3C67"/>
                </a:solidFill>
              </a:rPr>
              <a:t>для обучающихся с ЗПР</a:t>
            </a:r>
          </a:p>
        </p:txBody>
      </p:sp>
      <p:sp>
        <p:nvSpPr>
          <p:cNvPr id="11" name="TextBox 6"/>
          <p:cNvSpPr txBox="1"/>
          <p:nvPr/>
        </p:nvSpPr>
        <p:spPr>
          <a:xfrm>
            <a:off x="1365972" y="1894508"/>
            <a:ext cx="9695544" cy="27190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60959" rIns="60959">
            <a:spAutoFit/>
          </a:bodyPr>
          <a:lstStyle/>
          <a:p>
            <a:pPr marL="457189" indent="-457189">
              <a:spcBef>
                <a:spcPts val="800"/>
              </a:spcBef>
              <a:buClr>
                <a:srgbClr val="8B3C67"/>
              </a:buClr>
              <a:buSzPct val="100000"/>
              <a:buFont typeface="Calibri" pitchFamily="34" charset="0"/>
              <a:buChar char="●"/>
              <a:defRPr/>
            </a:pPr>
            <a:r>
              <a:rPr lang="ru-RU" sz="1867" kern="0" dirty="0">
                <a:solidFill>
                  <a:prstClr val="black">
                    <a:lumMod val="75000"/>
                    <a:lumOff val="25000"/>
                  </a:prstClr>
                </a:solidFill>
                <a:ea typeface="Circe Bold"/>
                <a:cs typeface="Circe Bold"/>
              </a:rPr>
              <a:t>ФАОП основного общего образования обучающихся с ЗПР предназначена для детей, успешно освоивших АООП НОО обучающихся с ЗПР (варианты 7.1 и 7.2), и при этом нуждающихся в пролонгации </a:t>
            </a:r>
            <a:r>
              <a:rPr lang="ru-RU" sz="1867" i="1" kern="0" dirty="0">
                <a:solidFill>
                  <a:srgbClr val="8B3C67"/>
                </a:solidFill>
                <a:ea typeface="Circe Bold"/>
                <a:cs typeface="Circe Bold"/>
              </a:rPr>
              <a:t>специальных образовательных условий</a:t>
            </a:r>
            <a:r>
              <a:rPr lang="ru-RU" sz="1867" kern="0" dirty="0">
                <a:solidFill>
                  <a:prstClr val="black">
                    <a:lumMod val="75000"/>
                    <a:lumOff val="25000"/>
                  </a:prstClr>
                </a:solidFill>
                <a:ea typeface="Circe Bold"/>
                <a:cs typeface="Circe Bold"/>
              </a:rPr>
              <a:t>. </a:t>
            </a:r>
            <a:br>
              <a:rPr lang="ru-RU" sz="1867" kern="0" dirty="0">
                <a:solidFill>
                  <a:prstClr val="black">
                    <a:lumMod val="75000"/>
                    <a:lumOff val="25000"/>
                  </a:prstClr>
                </a:solidFill>
                <a:ea typeface="Circe Bold"/>
                <a:cs typeface="Circe Bold"/>
              </a:rPr>
            </a:br>
            <a:endParaRPr lang="ru-RU" sz="1333" kern="0" dirty="0">
              <a:solidFill>
                <a:prstClr val="black">
                  <a:lumMod val="75000"/>
                  <a:lumOff val="25000"/>
                </a:prstClr>
              </a:solidFill>
              <a:ea typeface="Circe Bold"/>
              <a:cs typeface="Circe Bold"/>
            </a:endParaRPr>
          </a:p>
          <a:p>
            <a:pPr marL="457189" indent="-457189">
              <a:spcBef>
                <a:spcPts val="800"/>
              </a:spcBef>
              <a:buClr>
                <a:srgbClr val="8B3C67"/>
              </a:buClr>
              <a:buSzPct val="100000"/>
              <a:buFont typeface="Calibri" pitchFamily="34" charset="0"/>
              <a:buChar char="●"/>
              <a:defRPr/>
            </a:pPr>
            <a:r>
              <a:rPr lang="ru-RU" sz="1867" kern="0" dirty="0">
                <a:solidFill>
                  <a:prstClr val="black">
                    <a:lumMod val="75000"/>
                    <a:lumOff val="25000"/>
                  </a:prstClr>
                </a:solidFill>
                <a:ea typeface="Circe Bold"/>
                <a:cs typeface="Circe Bold"/>
              </a:rPr>
              <a:t>ФАООП ООО формируется с учетом психолого-педагогических особенностей развития и </a:t>
            </a:r>
            <a:r>
              <a:rPr lang="ru-RU" sz="1867" i="1" kern="0" dirty="0">
                <a:solidFill>
                  <a:srgbClr val="8B3C67"/>
                </a:solidFill>
                <a:ea typeface="Circe Bold"/>
                <a:cs typeface="Circe Bold"/>
              </a:rPr>
              <a:t>особых образовательных потребностей </a:t>
            </a:r>
            <a:r>
              <a:rPr lang="ru-RU" sz="1867" kern="0" dirty="0">
                <a:solidFill>
                  <a:prstClr val="black">
                    <a:lumMod val="75000"/>
                    <a:lumOff val="25000"/>
                  </a:prstClr>
                </a:solidFill>
                <a:ea typeface="Circe Bold"/>
                <a:cs typeface="Circe Bold"/>
              </a:rPr>
              <a:t>обучающихся с ЗПР. </a:t>
            </a:r>
            <a:br>
              <a:rPr lang="ru-RU" sz="1867" kern="0" dirty="0">
                <a:solidFill>
                  <a:prstClr val="black">
                    <a:lumMod val="75000"/>
                    <a:lumOff val="25000"/>
                  </a:prstClr>
                </a:solidFill>
                <a:ea typeface="Circe Bold"/>
                <a:cs typeface="Circe Bold"/>
              </a:rPr>
            </a:br>
            <a:endParaRPr lang="ru-RU" sz="1333" kern="0" dirty="0">
              <a:solidFill>
                <a:prstClr val="black">
                  <a:lumMod val="75000"/>
                  <a:lumOff val="25000"/>
                </a:prstClr>
              </a:solidFill>
              <a:ea typeface="Circe Bold"/>
              <a:cs typeface="Circe Bold"/>
            </a:endParaRPr>
          </a:p>
          <a:p>
            <a:pPr marL="457189" indent="-457189">
              <a:spcBef>
                <a:spcPts val="800"/>
              </a:spcBef>
              <a:buClr>
                <a:srgbClr val="8B3C67"/>
              </a:buClr>
              <a:buSzPct val="100000"/>
              <a:buFont typeface="Calibri" pitchFamily="34" charset="0"/>
              <a:buChar char="●"/>
              <a:defRPr/>
            </a:pPr>
            <a:r>
              <a:rPr lang="ru-RU" sz="1867" kern="0" dirty="0">
                <a:solidFill>
                  <a:prstClr val="black">
                    <a:lumMod val="75000"/>
                    <a:lumOff val="25000"/>
                  </a:prstClr>
                </a:solidFill>
                <a:ea typeface="Circe Bold"/>
                <a:cs typeface="Circe Bold"/>
              </a:rPr>
              <a:t>Срок получения основного общего образования при обучении по ФАОП ООО для обучающихся с ЗПР – </a:t>
            </a:r>
            <a:r>
              <a:rPr lang="ru-RU" sz="1867" i="1" kern="0" dirty="0">
                <a:solidFill>
                  <a:srgbClr val="8B3C67"/>
                </a:solidFill>
                <a:ea typeface="Circe Bold"/>
                <a:cs typeface="Circe Bold"/>
              </a:rPr>
              <a:t>5 лет </a:t>
            </a:r>
            <a:r>
              <a:rPr lang="ru-RU" sz="1867" kern="0" dirty="0">
                <a:solidFill>
                  <a:prstClr val="black">
                    <a:lumMod val="75000"/>
                    <a:lumOff val="25000"/>
                  </a:prstClr>
                </a:solidFill>
                <a:ea typeface="Circe Bold"/>
                <a:cs typeface="Circe Bold"/>
              </a:rPr>
              <a:t>(5-9 классы).</a:t>
            </a:r>
            <a:endParaRPr sz="1867" kern="0" dirty="0">
              <a:solidFill>
                <a:prstClr val="black">
                  <a:lumMod val="75000"/>
                  <a:lumOff val="25000"/>
                </a:prstClr>
              </a:solidFill>
              <a:latin typeface="Circe Bold"/>
              <a:ea typeface="Circe Bold"/>
              <a:cs typeface="Circe Bold"/>
              <a:sym typeface="Circe Bold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2133" y="6241192"/>
            <a:ext cx="322524" cy="420564"/>
          </a:xfrm>
          <a:prstGeom prst="rect">
            <a:avLst/>
          </a:prstGeom>
          <a:solidFill>
            <a:srgbClr val="FFFFFF">
              <a:alpha val="70980"/>
            </a:srgbClr>
          </a:solidFill>
        </p:spPr>
        <p:txBody>
          <a:bodyPr wrap="none" rtlCol="0">
            <a:spAutoFit/>
          </a:bodyPr>
          <a:lstStyle/>
          <a:p>
            <a:r>
              <a:rPr lang="ru-RU" sz="2133" dirty="0">
                <a:solidFill>
                  <a:schemeClr val="bg1">
                    <a:lumMod val="50000"/>
                  </a:schemeClr>
                </a:solidFill>
              </a:rPr>
              <a:t>9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93722" y="1260095"/>
            <a:ext cx="11505127" cy="0"/>
          </a:xfrm>
          <a:prstGeom prst="line">
            <a:avLst/>
          </a:prstGeom>
          <a:ln w="19050">
            <a:solidFill>
              <a:srgbClr val="8B3C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419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Индивидуальные критерии оценки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355600" indent="-342900">
              <a:spcBef>
                <a:spcPts val="1685"/>
              </a:spcBef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lang="ru-RU" spc="-10" dirty="0">
                <a:latin typeface="Times New Roman"/>
                <a:cs typeface="Times New Roman"/>
              </a:rPr>
              <a:t>использование </a:t>
            </a:r>
            <a:r>
              <a:rPr lang="ru-RU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стандартизированных </a:t>
            </a:r>
            <a:r>
              <a:rPr lang="ru-RU" b="1" dirty="0">
                <a:solidFill>
                  <a:srgbClr val="C00000"/>
                </a:solidFill>
                <a:latin typeface="Times New Roman"/>
                <a:cs typeface="Times New Roman"/>
              </a:rPr>
              <a:t>и</a:t>
            </a:r>
            <a:r>
              <a:rPr lang="ru-RU" b="1" spc="2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/>
                <a:cs typeface="Times New Roman"/>
              </a:rPr>
              <a:t>нестандартизированных</a:t>
            </a:r>
            <a:r>
              <a:rPr lang="ru-RU" b="1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ru-RU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методов</a:t>
            </a:r>
            <a:r>
              <a:rPr lang="ru-RU" spc="-10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(устных и </a:t>
            </a:r>
            <a:r>
              <a:rPr lang="ru-RU" spc="-5" dirty="0">
                <a:latin typeface="Times New Roman"/>
                <a:cs typeface="Times New Roman"/>
              </a:rPr>
              <a:t>письменных, индивидуальных </a:t>
            </a:r>
            <a:r>
              <a:rPr lang="ru-RU" dirty="0">
                <a:latin typeface="Times New Roman"/>
                <a:cs typeface="Times New Roman"/>
              </a:rPr>
              <a:t>и </a:t>
            </a:r>
            <a:r>
              <a:rPr lang="ru-RU" spc="-5" dirty="0">
                <a:latin typeface="Times New Roman"/>
                <a:cs typeface="Times New Roman"/>
              </a:rPr>
              <a:t>групповых, </a:t>
            </a:r>
            <a:r>
              <a:rPr lang="ru-RU" spc="10" dirty="0">
                <a:latin typeface="Times New Roman"/>
                <a:cs typeface="Times New Roman"/>
              </a:rPr>
              <a:t>само- </a:t>
            </a:r>
            <a:r>
              <a:rPr lang="ru-RU" dirty="0">
                <a:latin typeface="Times New Roman"/>
                <a:cs typeface="Times New Roman"/>
              </a:rPr>
              <a:t>и  </a:t>
            </a:r>
            <a:r>
              <a:rPr lang="ru-RU" spc="-5" dirty="0" err="1">
                <a:latin typeface="Times New Roman"/>
                <a:cs typeface="Times New Roman"/>
              </a:rPr>
              <a:t>взаимооценки</a:t>
            </a:r>
            <a:r>
              <a:rPr lang="ru-RU" spc="-5" dirty="0">
                <a:latin typeface="Times New Roman"/>
                <a:cs typeface="Times New Roman"/>
              </a:rPr>
              <a:t> </a:t>
            </a:r>
            <a:r>
              <a:rPr lang="ru-RU" dirty="0" err="1">
                <a:latin typeface="Times New Roman"/>
                <a:cs typeface="Times New Roman"/>
              </a:rPr>
              <a:t>и</a:t>
            </a:r>
            <a:r>
              <a:rPr lang="ru-RU" spc="-20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др.)</a:t>
            </a:r>
          </a:p>
          <a:p>
            <a:pPr marL="355600" indent="-342900">
              <a:spcBef>
                <a:spcPts val="1680"/>
              </a:spcBef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lang="ru-RU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уровневый</a:t>
            </a:r>
            <a:r>
              <a:rPr lang="ru-RU" spc="-5" dirty="0">
                <a:latin typeface="Times New Roman"/>
                <a:cs typeface="Times New Roman"/>
              </a:rPr>
              <a:t> </a:t>
            </a:r>
            <a:r>
              <a:rPr lang="ru-RU" spc="-35" dirty="0">
                <a:latin typeface="Times New Roman"/>
                <a:cs typeface="Times New Roman"/>
              </a:rPr>
              <a:t>подход </a:t>
            </a:r>
            <a:r>
              <a:rPr lang="ru-RU" dirty="0">
                <a:latin typeface="Times New Roman"/>
                <a:cs typeface="Times New Roman"/>
              </a:rPr>
              <a:t>в </a:t>
            </a:r>
            <a:r>
              <a:rPr lang="ru-RU" spc="-5" dirty="0">
                <a:latin typeface="Times New Roman"/>
                <a:cs typeface="Times New Roman"/>
              </a:rPr>
              <a:t>инструментарии, </a:t>
            </a:r>
            <a:r>
              <a:rPr lang="ru-RU" dirty="0">
                <a:latin typeface="Times New Roman"/>
                <a:cs typeface="Times New Roman"/>
              </a:rPr>
              <a:t>в </a:t>
            </a:r>
            <a:r>
              <a:rPr lang="ru-RU" spc="-5" dirty="0">
                <a:latin typeface="Times New Roman"/>
                <a:cs typeface="Times New Roman"/>
              </a:rPr>
              <a:t>представлении</a:t>
            </a:r>
            <a:r>
              <a:rPr lang="ru-RU" spc="90" dirty="0">
                <a:latin typeface="Times New Roman"/>
                <a:cs typeface="Times New Roman"/>
              </a:rPr>
              <a:t> </a:t>
            </a:r>
            <a:r>
              <a:rPr lang="ru-RU" spc="-20" dirty="0">
                <a:latin typeface="Times New Roman"/>
                <a:cs typeface="Times New Roman"/>
              </a:rPr>
              <a:t>результатов;</a:t>
            </a:r>
            <a:endParaRPr lang="ru-RU" dirty="0">
              <a:latin typeface="Times New Roman"/>
              <a:cs typeface="Times New Roman"/>
            </a:endParaRPr>
          </a:p>
          <a:p>
            <a:pPr marL="355600" indent="-342900">
              <a:spcBef>
                <a:spcPts val="1680"/>
              </a:spcBef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lang="ru-RU" spc="-10" dirty="0">
                <a:latin typeface="Times New Roman"/>
                <a:cs typeface="Times New Roman"/>
              </a:rPr>
              <a:t>оценка </a:t>
            </a:r>
            <a:r>
              <a:rPr lang="ru-RU" spc="-15" dirty="0">
                <a:latin typeface="Times New Roman"/>
                <a:cs typeface="Times New Roman"/>
              </a:rPr>
              <a:t>методом</a:t>
            </a:r>
            <a:r>
              <a:rPr lang="ru-RU" spc="-40" dirty="0">
                <a:latin typeface="Times New Roman"/>
                <a:cs typeface="Times New Roman"/>
              </a:rPr>
              <a:t> </a:t>
            </a:r>
            <a:r>
              <a:rPr lang="ru-RU" spc="-10" dirty="0">
                <a:latin typeface="Times New Roman"/>
                <a:cs typeface="Times New Roman"/>
              </a:rPr>
              <a:t>«сложения» - </a:t>
            </a:r>
            <a:r>
              <a:rPr lang="ru-RU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накопительная</a:t>
            </a:r>
            <a:r>
              <a:rPr lang="ru-RU" spc="-10" dirty="0">
                <a:latin typeface="Times New Roman"/>
                <a:cs typeface="Times New Roman"/>
              </a:rPr>
              <a:t>;</a:t>
            </a:r>
            <a:endParaRPr lang="ru-RU" dirty="0">
              <a:latin typeface="Times New Roman"/>
              <a:cs typeface="Times New Roman"/>
            </a:endParaRPr>
          </a:p>
          <a:p>
            <a:pPr marL="355600" marR="137795" indent="-342900" algn="just">
              <a:spcBef>
                <a:spcPts val="960"/>
              </a:spcBef>
              <a:buFont typeface="Wingdings"/>
              <a:buChar char=""/>
              <a:tabLst>
                <a:tab pos="355600" algn="l"/>
              </a:tabLst>
            </a:pPr>
            <a:r>
              <a:rPr lang="ru-RU" b="1" spc="-20" dirty="0">
                <a:solidFill>
                  <a:srgbClr val="C00000"/>
                </a:solidFill>
                <a:latin typeface="Times New Roman"/>
                <a:cs typeface="Times New Roman"/>
              </a:rPr>
              <a:t>комплексный </a:t>
            </a:r>
            <a:r>
              <a:rPr lang="ru-RU" b="1" spc="-30" dirty="0">
                <a:solidFill>
                  <a:srgbClr val="C00000"/>
                </a:solidFill>
                <a:latin typeface="Times New Roman"/>
                <a:cs typeface="Times New Roman"/>
              </a:rPr>
              <a:t>подход </a:t>
            </a:r>
            <a:r>
              <a:rPr lang="ru-RU" dirty="0">
                <a:latin typeface="Times New Roman"/>
                <a:cs typeface="Times New Roman"/>
              </a:rPr>
              <a:t>к </a:t>
            </a:r>
            <a:r>
              <a:rPr lang="ru-RU" spc="-10" dirty="0">
                <a:latin typeface="Times New Roman"/>
                <a:cs typeface="Times New Roman"/>
              </a:rPr>
              <a:t>оценке </a:t>
            </a:r>
            <a:r>
              <a:rPr lang="ru-RU" spc="-25" dirty="0">
                <a:latin typeface="Times New Roman"/>
                <a:cs typeface="Times New Roman"/>
              </a:rPr>
              <a:t>результатов </a:t>
            </a:r>
            <a:r>
              <a:rPr lang="ru-RU" spc="-5" dirty="0">
                <a:latin typeface="Times New Roman"/>
                <a:cs typeface="Times New Roman"/>
              </a:rPr>
              <a:t>образования, позволяющий  </a:t>
            </a:r>
            <a:r>
              <a:rPr lang="ru-RU" spc="5" dirty="0">
                <a:latin typeface="Times New Roman"/>
                <a:cs typeface="Times New Roman"/>
              </a:rPr>
              <a:t>вести </a:t>
            </a:r>
            <a:r>
              <a:rPr lang="ru-RU" spc="-5" dirty="0">
                <a:latin typeface="Times New Roman"/>
                <a:cs typeface="Times New Roman"/>
              </a:rPr>
              <a:t>оценку </a:t>
            </a:r>
            <a:r>
              <a:rPr lang="ru-RU" dirty="0">
                <a:latin typeface="Times New Roman"/>
                <a:cs typeface="Times New Roman"/>
              </a:rPr>
              <a:t>достижения </a:t>
            </a:r>
            <a:r>
              <a:rPr lang="ru-RU" spc="-10" dirty="0">
                <a:latin typeface="Times New Roman"/>
                <a:cs typeface="Times New Roman"/>
              </a:rPr>
              <a:t>обучающимися </a:t>
            </a:r>
            <a:r>
              <a:rPr lang="ru-RU" spc="-5" dirty="0">
                <a:latin typeface="Times New Roman"/>
                <a:cs typeface="Times New Roman"/>
              </a:rPr>
              <a:t>всех </a:t>
            </a:r>
            <a:r>
              <a:rPr lang="ru-RU" spc="5" dirty="0">
                <a:latin typeface="Times New Roman"/>
                <a:cs typeface="Times New Roman"/>
              </a:rPr>
              <a:t>трёх </a:t>
            </a:r>
            <a:r>
              <a:rPr lang="ru-RU" spc="-10" dirty="0">
                <a:latin typeface="Times New Roman"/>
                <a:cs typeface="Times New Roman"/>
              </a:rPr>
              <a:t>групп </a:t>
            </a:r>
            <a:r>
              <a:rPr lang="ru-RU" spc="-25" dirty="0">
                <a:latin typeface="Times New Roman"/>
                <a:cs typeface="Times New Roman"/>
              </a:rPr>
              <a:t>результатов  </a:t>
            </a:r>
            <a:r>
              <a:rPr lang="ru-RU" spc="-5" dirty="0">
                <a:latin typeface="Times New Roman"/>
                <a:cs typeface="Times New Roman"/>
              </a:rPr>
              <a:t>образования: </a:t>
            </a:r>
            <a:r>
              <a:rPr lang="ru-RU" dirty="0">
                <a:latin typeface="Times New Roman"/>
                <a:cs typeface="Times New Roman"/>
              </a:rPr>
              <a:t>личностных, </a:t>
            </a:r>
            <a:r>
              <a:rPr lang="ru-RU" spc="-5" dirty="0">
                <a:latin typeface="Times New Roman"/>
                <a:cs typeface="Times New Roman"/>
              </a:rPr>
              <a:t>метапредметных </a:t>
            </a:r>
            <a:r>
              <a:rPr lang="ru-RU" dirty="0">
                <a:latin typeface="Times New Roman"/>
                <a:cs typeface="Times New Roman"/>
              </a:rPr>
              <a:t>и</a:t>
            </a:r>
            <a:r>
              <a:rPr lang="ru-RU" spc="-40" dirty="0">
                <a:latin typeface="Times New Roman"/>
                <a:cs typeface="Times New Roman"/>
              </a:rPr>
              <a:t> </a:t>
            </a:r>
            <a:r>
              <a:rPr lang="ru-RU" spc="-5" dirty="0">
                <a:latin typeface="Times New Roman"/>
                <a:cs typeface="Times New Roman"/>
              </a:rPr>
              <a:t>предметных</a:t>
            </a:r>
          </a:p>
          <a:p>
            <a:pPr marL="355600" marR="137795" indent="-342900" algn="just">
              <a:spcBef>
                <a:spcPts val="960"/>
              </a:spcBef>
              <a:buFont typeface="Wingdings"/>
              <a:buChar char=""/>
              <a:tabLst>
                <a:tab pos="355600" algn="l"/>
              </a:tabLst>
            </a:pPr>
            <a:r>
              <a:rPr lang="ru-RU" spc="-5" dirty="0">
                <a:latin typeface="Times New Roman"/>
                <a:cs typeface="Times New Roman"/>
              </a:rPr>
              <a:t>использование </a:t>
            </a:r>
            <a:r>
              <a:rPr lang="ru-RU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индивидуальных </a:t>
            </a:r>
            <a:r>
              <a:rPr lang="ru-RU" b="1" spc="-5" dirty="0" err="1">
                <a:solidFill>
                  <a:srgbClr val="C00000"/>
                </a:solidFill>
                <a:latin typeface="Times New Roman"/>
                <a:cs typeface="Times New Roman"/>
              </a:rPr>
              <a:t>КИМов</a:t>
            </a:r>
            <a:endParaRPr lang="ru-RU" b="1" dirty="0">
              <a:solidFill>
                <a:srgbClr val="C0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28989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Индивидуальные критерии оценки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основанием оценки в коррекционном классе становится критерий относительной успешности. Он состоит в том, что оценивается сегодняшнее достижение ребенка по сравнению с тем, что характеризовало его вчера. Оценочная деятельность становится в этом случае глубоко индивидуализированной. В ней учитываются реальные учебные возможности ребенка, конкретный уровень его учебных достижений в каждой предметной области, и та мера самостоятельности, настойчивости, труда которые были вложены в достижение результата.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804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65125"/>
            <a:ext cx="8845826" cy="1325563"/>
          </a:xfrm>
        </p:spPr>
        <p:txBody>
          <a:bodyPr/>
          <a:lstStyle/>
          <a:p>
            <a:pPr algn="ctr"/>
            <a:r>
              <a:rPr lang="ru-RU" b="1" dirty="0" smtClean="0"/>
              <a:t>Оценка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 smtClean="0"/>
              <a:t>Разработка системы оценки</a:t>
            </a:r>
            <a:r>
              <a:rPr lang="ru-RU" dirty="0" smtClean="0"/>
              <a:t>:</a:t>
            </a:r>
          </a:p>
          <a:p>
            <a:r>
              <a:rPr lang="ru-RU" dirty="0" smtClean="0"/>
              <a:t>- процедуры </a:t>
            </a:r>
            <a:r>
              <a:rPr lang="ru-RU" b="1" dirty="0" smtClean="0"/>
              <a:t>внешней</a:t>
            </a:r>
            <a:r>
              <a:rPr lang="ru-RU" dirty="0" smtClean="0"/>
              <a:t> оценки (итоговые контрольные работы, ВПР и т.д.);</a:t>
            </a:r>
          </a:p>
          <a:p>
            <a:r>
              <a:rPr lang="ru-RU" dirty="0" smtClean="0"/>
              <a:t>- внутренняя система оценивания (диагностические работы, текущий контроль, проектная деятельность);</a:t>
            </a:r>
          </a:p>
          <a:p>
            <a:r>
              <a:rPr lang="ru-RU" dirty="0" smtClean="0"/>
              <a:t>- особенности системы оценки обучающихся с ОВЗ (например, </a:t>
            </a:r>
            <a:r>
              <a:rPr lang="ru-RU" dirty="0"/>
              <a:t>уровневый подход к разработке планируемых результатов, инструментария и представлению </a:t>
            </a:r>
            <a:r>
              <a:rPr lang="ru-RU" dirty="0" smtClean="0"/>
              <a:t>их);</a:t>
            </a:r>
          </a:p>
          <a:p>
            <a:r>
              <a:rPr lang="ru-RU" dirty="0" smtClean="0"/>
              <a:t>- интерпретация результатов оценки (учет стартового уровня и динамики);</a:t>
            </a:r>
          </a:p>
          <a:p>
            <a:r>
              <a:rPr lang="ru-RU" dirty="0" smtClean="0"/>
              <a:t>- формы оценки (</a:t>
            </a:r>
            <a:r>
              <a:rPr lang="ru-RU" dirty="0" err="1" smtClean="0"/>
              <a:t>безотметочная</a:t>
            </a:r>
            <a:r>
              <a:rPr lang="ru-RU" dirty="0" smtClean="0"/>
              <a:t>, 5-балльная, накопительная и т.д.)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337067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864704"/>
            <a:ext cx="10515600" cy="82598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/>
              <a:t>Критерии (нормы) оценок письменных работ </a:t>
            </a:r>
            <a:r>
              <a:rPr lang="ru-RU" sz="3200" b="1" dirty="0" smtClean="0"/>
              <a:t> </a:t>
            </a:r>
            <a:r>
              <a:rPr lang="ru-RU" sz="3200" b="1" dirty="0"/>
              <a:t>для обучающихся с ЗПР</a:t>
            </a:r>
            <a:br>
              <a:rPr lang="ru-RU" sz="3200" b="1" dirty="0"/>
            </a:b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Состояние знаний </a:t>
            </a:r>
            <a:r>
              <a:rPr lang="ru-RU" dirty="0" smtClean="0"/>
              <a:t> </a:t>
            </a:r>
            <a:r>
              <a:rPr lang="ru-RU" dirty="0"/>
              <a:t>обучающихся по адаптированным основным общеобразовательным программам для детей с ЗПР</a:t>
            </a:r>
            <a:r>
              <a:rPr lang="ru-RU" b="1" dirty="0"/>
              <a:t> </a:t>
            </a:r>
            <a:r>
              <a:rPr lang="ru-RU" dirty="0"/>
              <a:t>определяется данными текуще­го учета и периодически проводимых контрольных письменных работ. Оценка контрольных работ и счет­ный опрос производятся в пятибалльной системе.</a:t>
            </a:r>
          </a:p>
          <a:p>
            <a:r>
              <a:rPr lang="ru-RU" dirty="0"/>
              <a:t>    Кроме общего контрольного задания для класса в целом, необходимо подготавливать </a:t>
            </a:r>
            <a:r>
              <a:rPr lang="ru-RU" b="1" dirty="0">
                <a:solidFill>
                  <a:srgbClr val="C00000"/>
                </a:solidFill>
              </a:rPr>
              <a:t>особые конт­рольные </a:t>
            </a:r>
            <a:r>
              <a:rPr lang="ru-RU" b="1" dirty="0" smtClean="0">
                <a:solidFill>
                  <a:srgbClr val="C00000"/>
                </a:solidFill>
              </a:rPr>
              <a:t>работы </a:t>
            </a:r>
            <a:r>
              <a:rPr lang="ru-RU" dirty="0" smtClean="0"/>
              <a:t> </a:t>
            </a:r>
            <a:r>
              <a:rPr lang="ru-RU" dirty="0"/>
              <a:t>отдельно для тех учащихся, с которыми учебные занятия ведутся по индивидуальному плану. </a:t>
            </a:r>
          </a:p>
          <a:p>
            <a:r>
              <a:rPr lang="ru-RU" dirty="0"/>
              <a:t>Контрольные письменные работы после проверки их учителем подлежат разбору в классе и </a:t>
            </a:r>
            <a:r>
              <a:rPr lang="ru-RU" b="1" dirty="0">
                <a:solidFill>
                  <a:srgbClr val="C00000"/>
                </a:solidFill>
              </a:rPr>
              <a:t>на индивидуальных занятиях </a:t>
            </a:r>
            <a:r>
              <a:rPr lang="ru-RU" dirty="0"/>
              <a:t>с обучающимися. </a:t>
            </a:r>
          </a:p>
          <a:p>
            <a:r>
              <a:rPr lang="ru-RU" b="1" dirty="0">
                <a:solidFill>
                  <a:srgbClr val="C00000"/>
                </a:solidFill>
              </a:rPr>
              <a:t>Оценка</a:t>
            </a:r>
            <a:r>
              <a:rPr lang="ru-RU" dirty="0"/>
              <a:t> за контрольную письменную работу </a:t>
            </a:r>
            <a:r>
              <a:rPr lang="ru-RU" b="1" dirty="0">
                <a:solidFill>
                  <a:srgbClr val="C00000"/>
                </a:solidFill>
              </a:rPr>
              <a:t>не яв­ляется решающей при определении четвертного или переводного балла</a:t>
            </a:r>
            <a:r>
              <a:rPr lang="ru-RU" dirty="0"/>
              <a:t> даже в тех случаях, когда она расходится с оценками, которые имеет ученик по устному счету, устному решению задач практического характе­ра (измерение) и за текущие контрольные письменные работы.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144879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Особенности контрольных работ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b="1" dirty="0">
                <a:latin typeface="Calibri" panose="020F0502020204030204" pitchFamily="34" charset="0"/>
                <a:cs typeface="Calibri" panose="020F0502020204030204" pitchFamily="34" charset="0"/>
              </a:rPr>
              <a:t>Задания базового уровня сложности </a:t>
            </a:r>
            <a:r>
              <a:rPr lang="ru-RU" altLang="ru-RU" dirty="0">
                <a:latin typeface="Calibri" panose="020F0502020204030204" pitchFamily="34" charset="0"/>
                <a:cs typeface="Calibri" panose="020F0502020204030204" pitchFamily="34" charset="0"/>
              </a:rPr>
              <a:t>проверяют сформированность знаний, умений и способов учебных действий по данному предмету, которые необходимы для успешного продолжения на следующей ступени. Это стандартные учебно-познавательные или учебно-практические задания, в которых очевиден способ учебных действий. Способность успешно справляться с такого рода заданиями целенаправленно формируется и отрабатывается в ходе учебного процесса со всеми обучающимися. 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796818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Особенности контрольных работ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b="1" i="1" dirty="0">
                <a:latin typeface="Calibri" panose="020F0502020204030204" pitchFamily="34" charset="0"/>
                <a:cs typeface="Calibri" panose="020F0502020204030204" pitchFamily="34" charset="0"/>
              </a:rPr>
              <a:t>Задания повышенного уровня сложности </a:t>
            </a:r>
            <a:r>
              <a:rPr lang="ru-RU" altLang="ru-RU" i="1" dirty="0">
                <a:latin typeface="Calibri" panose="020F0502020204030204" pitchFamily="34" charset="0"/>
                <a:cs typeface="Calibri" panose="020F0502020204030204" pitchFamily="34" charset="0"/>
              </a:rPr>
              <a:t>проверяют способность выполнять такие учебно-познавательные или учебно-практические задания, в которых нет явного указаний на способ их выполнения. Обучающийся должен сам выбрать этот способ из набора известных, освоенных в процессе изучения предмета. В некоторых случаях обучающийся должен сам сконструировать способ решения, комбинируя известные ему способы, привлекая знания из других предметов или опираясь на имеющийся жизненный опыт.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241118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Примеры заданий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spcBef>
                <a:spcPts val="1801"/>
              </a:spcBef>
              <a:buClr>
                <a:srgbClr val="514843"/>
              </a:buClr>
              <a:buFont typeface="Wingdings" charset="2"/>
              <a:buChar char=""/>
            </a:pPr>
            <a:r>
              <a:rPr lang="ru-RU" altLang="ru-RU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Задание базового уровня: </a:t>
            </a:r>
          </a:p>
          <a:p>
            <a:pPr>
              <a:spcBef>
                <a:spcPts val="1801"/>
              </a:spcBef>
              <a:buClr>
                <a:srgbClr val="514843"/>
              </a:buClr>
              <a:buFont typeface="Wingdings" charset="2"/>
              <a:buChar char=""/>
            </a:pPr>
            <a:r>
              <a:rPr lang="ru-RU" altLang="ru-RU" dirty="0">
                <a:latin typeface="Calibri" panose="020F0502020204030204" pitchFamily="34" charset="0"/>
                <a:cs typeface="Calibri" panose="020F0502020204030204" pitchFamily="34" charset="0"/>
              </a:rPr>
              <a:t>Запиши числа 8903, 8309, 83009, 839 в порядке убывания.</a:t>
            </a:r>
          </a:p>
          <a:p>
            <a:pPr>
              <a:spcBef>
                <a:spcPts val="1801"/>
              </a:spcBef>
              <a:buClr>
                <a:srgbClr val="514843"/>
              </a:buClr>
              <a:buFont typeface="Wingdings" charset="2"/>
              <a:buChar char=""/>
            </a:pPr>
            <a:r>
              <a:rPr lang="ru-RU" altLang="ru-RU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Задание повышенного уровня:</a:t>
            </a:r>
          </a:p>
          <a:p>
            <a:pPr>
              <a:spcBef>
                <a:spcPts val="1801"/>
              </a:spcBef>
              <a:buClr>
                <a:srgbClr val="514843"/>
              </a:buClr>
              <a:buFont typeface="Wingdings" charset="2"/>
              <a:buChar char=""/>
            </a:pPr>
            <a:r>
              <a:rPr lang="ru-RU" altLang="ru-RU" i="1" dirty="0">
                <a:latin typeface="Calibri" panose="020F0502020204030204" pitchFamily="34" charset="0"/>
                <a:cs typeface="Calibri" panose="020F0502020204030204" pitchFamily="34" charset="0"/>
              </a:rPr>
              <a:t>Запиши величины 5 т, 500 кг, 50 т, 50 кг, 500 г в порядке возрастания их значений</a:t>
            </a:r>
          </a:p>
          <a:p>
            <a:pPr>
              <a:spcBef>
                <a:spcPts val="1801"/>
              </a:spcBef>
              <a:buClr>
                <a:srgbClr val="514843"/>
              </a:buClr>
              <a:buFont typeface="Wingdings" charset="2"/>
              <a:buChar char=""/>
            </a:pPr>
            <a:r>
              <a:rPr lang="ru-RU" altLang="ru-RU" b="1" dirty="0">
                <a:latin typeface="Calibri" panose="020F0502020204030204" pitchFamily="34" charset="0"/>
                <a:cs typeface="Calibri" panose="020F0502020204030204" pitchFamily="34" charset="0"/>
              </a:rPr>
              <a:t>Оба задания проверяют умение устанавливать последовательность чисел и величин.</a:t>
            </a:r>
          </a:p>
          <a:p>
            <a:pPr>
              <a:spcBef>
                <a:spcPts val="1801"/>
              </a:spcBef>
              <a:buClr>
                <a:srgbClr val="514843"/>
              </a:buClr>
              <a:buFont typeface="Wingdings" charset="2"/>
              <a:buChar char=""/>
            </a:pPr>
            <a:r>
              <a:rPr lang="ru-RU" altLang="ru-RU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Задание базового уровня:</a:t>
            </a:r>
          </a:p>
          <a:p>
            <a:pPr>
              <a:spcBef>
                <a:spcPts val="1801"/>
              </a:spcBef>
              <a:buClr>
                <a:srgbClr val="514843"/>
              </a:buClr>
              <a:buFont typeface="Wingdings" charset="2"/>
              <a:buChar char=""/>
            </a:pPr>
            <a:r>
              <a:rPr lang="ru-RU" altLang="ru-RU" dirty="0">
                <a:latin typeface="Calibri" panose="020F0502020204030204" pitchFamily="34" charset="0"/>
                <a:cs typeface="Calibri" panose="020F0502020204030204" pitchFamily="34" charset="0"/>
              </a:rPr>
              <a:t>Из чисел 284, 4621, 5372 выбери и запиши число, в котором 2 десятка;</a:t>
            </a:r>
          </a:p>
          <a:p>
            <a:pPr>
              <a:spcBef>
                <a:spcPts val="1801"/>
              </a:spcBef>
              <a:buClr>
                <a:srgbClr val="514843"/>
              </a:buClr>
              <a:buFont typeface="Wingdings" charset="2"/>
              <a:buChar char=""/>
            </a:pPr>
            <a:r>
              <a:rPr lang="ru-RU" altLang="ru-RU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Задание повышенного уровня:</a:t>
            </a:r>
          </a:p>
          <a:p>
            <a:pPr>
              <a:spcBef>
                <a:spcPts val="1801"/>
              </a:spcBef>
              <a:buClr>
                <a:srgbClr val="514843"/>
              </a:buClr>
              <a:buFont typeface="Wingdings" charset="2"/>
              <a:buChar char=""/>
            </a:pPr>
            <a:r>
              <a:rPr lang="ru-RU" altLang="ru-RU" i="1" dirty="0">
                <a:latin typeface="Calibri" panose="020F0502020204030204" pitchFamily="34" charset="0"/>
                <a:cs typeface="Calibri" panose="020F0502020204030204" pitchFamily="34" charset="0"/>
              </a:rPr>
              <a:t>Запиши трехзначное число, которое оканчивается цифрой 5 и меньше числа 115</a:t>
            </a:r>
          </a:p>
          <a:p>
            <a:pPr>
              <a:spcBef>
                <a:spcPts val="1801"/>
              </a:spcBef>
              <a:buClr>
                <a:srgbClr val="514843"/>
              </a:buClr>
              <a:buFont typeface="Wingdings" charset="2"/>
              <a:buChar char=""/>
            </a:pPr>
            <a:r>
              <a:rPr lang="ru-RU" altLang="ru-RU" b="1" i="1" dirty="0">
                <a:latin typeface="Calibri" panose="020F0502020204030204" pitchFamily="34" charset="0"/>
                <a:cs typeface="Calibri" panose="020F0502020204030204" pitchFamily="34" charset="0"/>
              </a:rPr>
              <a:t>Оба задания проверяют умение характеризовать числа.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437143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Индивидуальное сопровождение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dirty="0"/>
              <a:t>путем использования на уроке различного дидактического и раздаточного материала, разработанного специально для детей с ЗПР  (схемы, таблицы, картинки и т.д.) </a:t>
            </a:r>
          </a:p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984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Примеры адаптации заданий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9+5                    3+9              15-6</a:t>
            </a:r>
          </a:p>
          <a:p>
            <a:r>
              <a:rPr lang="ru-RU" dirty="0" smtClean="0"/>
              <a:t>12-7                   11-8             7+7</a:t>
            </a:r>
          </a:p>
          <a:p>
            <a:r>
              <a:rPr lang="ru-RU" dirty="0" smtClean="0"/>
              <a:t>Основное задание: выполни вычисления</a:t>
            </a:r>
          </a:p>
          <a:p>
            <a:r>
              <a:rPr lang="ru-RU" dirty="0" smtClean="0"/>
              <a:t>Дополнительные задания:</a:t>
            </a:r>
          </a:p>
          <a:p>
            <a:pPr lvl="0"/>
            <a:r>
              <a:rPr lang="ru-RU" dirty="0" smtClean="0"/>
              <a:t>Запиши ответы в порядке возрастания/убывания</a:t>
            </a:r>
          </a:p>
          <a:p>
            <a:pPr lvl="0"/>
            <a:r>
              <a:rPr lang="ru-RU" dirty="0" smtClean="0"/>
              <a:t>Составь задачу по одному из выражений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423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65125"/>
            <a:ext cx="8845826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Фрагмент календарно-тематического планирования рабочей программы</a:t>
            </a:r>
            <a:endParaRPr lang="ru-RU" sz="32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7126341"/>
              </p:ext>
            </p:extLst>
          </p:nvPr>
        </p:nvGraphicFramePr>
        <p:xfrm>
          <a:off x="695739" y="1798982"/>
          <a:ext cx="10644810" cy="42791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8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32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84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36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880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9575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315819">
                  <a:extLst>
                    <a:ext uri="{9D8B030D-6E8A-4147-A177-3AD203B41FA5}">
                      <a16:colId xmlns:a16="http://schemas.microsoft.com/office/drawing/2014/main" val="2281319502"/>
                    </a:ext>
                  </a:extLst>
                </a:gridCol>
              </a:tblGrid>
              <a:tr h="658442">
                <a:tc rowSpan="2">
                  <a:txBody>
                    <a:bodyPr/>
                    <a:lstStyle/>
                    <a:p>
                      <a:r>
                        <a:rPr lang="ru-RU" sz="1400" dirty="0" smtClean="0"/>
                        <a:t>№</a:t>
                      </a:r>
                      <a:r>
                        <a:rPr lang="ru-RU" sz="1400" dirty="0" err="1" smtClean="0"/>
                        <a:t>п</a:t>
                      </a:r>
                      <a:r>
                        <a:rPr lang="ru-RU" sz="1400" dirty="0" smtClean="0"/>
                        <a:t>/</a:t>
                      </a:r>
                      <a:r>
                        <a:rPr lang="ru-RU" sz="1400" dirty="0" err="1" smtClean="0"/>
                        <a:t>п</a:t>
                      </a:r>
                      <a:endParaRPr lang="ru-RU" sz="14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1400" dirty="0" smtClean="0"/>
                        <a:t>Тема урока</a:t>
                      </a:r>
                      <a:endParaRPr lang="ru-RU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Уровни образовательных достижений</a:t>
                      </a:r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Механизмы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</a:rPr>
                        <a:t> адаптации учебного материала 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Электронные</a:t>
                      </a:r>
                      <a:r>
                        <a:rPr lang="ru-RU" sz="1400" baseline="0" dirty="0" smtClean="0"/>
                        <a:t> образовательные ресурсы</a:t>
                      </a:r>
                      <a:endParaRPr lang="ru-RU" sz="14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Основные</a:t>
                      </a:r>
                      <a:r>
                        <a:rPr lang="ru-RU" sz="1400" baseline="0" dirty="0" smtClean="0"/>
                        <a:t> виды учебной деятельности обучающихся </a:t>
                      </a:r>
                      <a:endParaRPr lang="ru-RU" sz="1400" dirty="0" smtClean="0"/>
                    </a:p>
                    <a:p>
                      <a:pPr algn="ctr"/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2246">
                <a:tc vMerge="1"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Базовый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Повышенный</a:t>
                      </a:r>
                      <a:endParaRPr lang="ru-RU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5630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Цифры.</a:t>
                      </a:r>
                      <a:r>
                        <a:rPr lang="ru-RU" sz="1400" baseline="0" dirty="0" smtClean="0"/>
                        <a:t> Десятичная запись натуральных чисел.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У-1, с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10-11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У-1,</a:t>
                      </a:r>
                      <a:r>
                        <a:rPr lang="ru-RU" sz="1400" baseline="0" dirty="0" smtClean="0"/>
                        <a:t> с.10-11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Использование визуальной опоры (таблица разрядов и классов),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речевой отчет о процессе и результате деятельности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hlinkClick r:id="rId2"/>
                        </a:rPr>
                        <a:t>http://fcior.edu.ru</a:t>
                      </a:r>
                      <a:endParaRPr lang="ru-RU" sz="1400" dirty="0" smtClean="0"/>
                    </a:p>
                    <a:p>
                      <a:r>
                        <a:rPr lang="en-US" sz="1400" dirty="0" smtClean="0"/>
                        <a:t> </a:t>
                      </a:r>
                      <a:r>
                        <a:rPr lang="en-US" sz="1400" dirty="0" smtClean="0">
                          <a:hlinkClick r:id="rId3"/>
                        </a:rPr>
                        <a:t>http://eor.edu.ru</a:t>
                      </a:r>
                      <a:endParaRPr lang="ru-RU" sz="1400" dirty="0" smtClean="0"/>
                    </a:p>
                    <a:p>
                      <a:endParaRPr lang="ru-RU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Понимать и интерпретировать информацию различных видов и форм представления, понимать и использовать математические средства наглядности, ориентироваться в понятиях и оперировать на базовом уровне терминами, связанными с натуральными числами.</a:t>
                      </a:r>
                      <a:endParaRPr lang="ru-RU" sz="14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ru-RU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940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34851" y="1013199"/>
            <a:ext cx="11505127" cy="1651799"/>
          </a:xfrm>
          <a:prstGeom prst="rect">
            <a:avLst/>
          </a:prstGeom>
          <a:solidFill>
            <a:srgbClr val="8B3C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6" name="Прямоугольник 5"/>
          <p:cNvSpPr/>
          <p:nvPr/>
        </p:nvSpPr>
        <p:spPr>
          <a:xfrm>
            <a:off x="737191" y="1266899"/>
            <a:ext cx="11309667" cy="5424187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ru-RU" sz="3733" kern="0" dirty="0">
              <a:solidFill>
                <a:prstClr val="white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defRPr/>
            </a:pPr>
            <a:endParaRPr lang="en-US" sz="3733" kern="0" dirty="0">
              <a:solidFill>
                <a:prstClr val="white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87220" y="293979"/>
            <a:ext cx="7359277" cy="502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67" b="1" dirty="0">
                <a:solidFill>
                  <a:srgbClr val="8B3C67"/>
                </a:solidFill>
              </a:rPr>
              <a:t>ТРЕБОВАНИЯ к предметным результатам</a:t>
            </a:r>
            <a:endParaRPr lang="ru-RU" sz="1333" b="1" dirty="0">
              <a:solidFill>
                <a:srgbClr val="8B3C67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34851" y="1176271"/>
            <a:ext cx="11505127" cy="0"/>
          </a:xfrm>
          <a:prstGeom prst="line">
            <a:avLst/>
          </a:prstGeom>
          <a:ln w="19050">
            <a:solidFill>
              <a:srgbClr val="8B3C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72133" y="6241192"/>
            <a:ext cx="460382" cy="420564"/>
          </a:xfrm>
          <a:prstGeom prst="rect">
            <a:avLst/>
          </a:prstGeom>
          <a:solidFill>
            <a:srgbClr val="FFFFFF">
              <a:alpha val="70980"/>
            </a:srgbClr>
          </a:solidFill>
        </p:spPr>
        <p:txBody>
          <a:bodyPr wrap="none" rtlCol="0">
            <a:spAutoFit/>
          </a:bodyPr>
          <a:lstStyle/>
          <a:p>
            <a:r>
              <a:rPr lang="ru-RU" sz="2133" dirty="0">
                <a:solidFill>
                  <a:schemeClr val="bg1">
                    <a:lumMod val="50000"/>
                  </a:schemeClr>
                </a:solidFill>
              </a:rPr>
              <a:t>10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592824" y="1227931"/>
            <a:ext cx="372754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2000" b="1" i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Примеры формулировок </a:t>
            </a:r>
            <a:br>
              <a:rPr lang="ru-RU" sz="2000" b="1" i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1" i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 требованиях к результату: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338087" y="1224221"/>
            <a:ext cx="567976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1" indent="-174621">
              <a:buClr>
                <a:srgbClr val="8B3C67"/>
              </a:buClr>
              <a:buFont typeface="Arial" panose="020B0604020202020204" pitchFamily="34" charset="0"/>
              <a:buChar char="•"/>
              <a:defRPr/>
            </a:pPr>
            <a:r>
              <a:rPr lang="ru-RU" kern="0" dirty="0">
                <a:solidFill>
                  <a:schemeClr val="bg1"/>
                </a:solidFill>
              </a:rPr>
              <a:t>характеризовать </a:t>
            </a:r>
            <a:r>
              <a:rPr lang="ru-RU" b="1" kern="0" dirty="0">
                <a:solidFill>
                  <a:schemeClr val="bg1"/>
                </a:solidFill>
              </a:rPr>
              <a:t>с опорой на план</a:t>
            </a:r>
          </a:p>
          <a:p>
            <a:pPr marL="174621" indent="-174621">
              <a:buClr>
                <a:srgbClr val="8B3C67"/>
              </a:buClr>
              <a:buFont typeface="Arial" panose="020B0604020202020204" pitchFamily="34" charset="0"/>
              <a:buChar char="•"/>
              <a:defRPr/>
            </a:pPr>
            <a:r>
              <a:rPr lang="ru-RU" kern="0" dirty="0">
                <a:solidFill>
                  <a:schemeClr val="bg1"/>
                </a:solidFill>
              </a:rPr>
              <a:t>называть </a:t>
            </a:r>
            <a:r>
              <a:rPr lang="ru-RU" b="1" kern="0" dirty="0">
                <a:solidFill>
                  <a:schemeClr val="bg1"/>
                </a:solidFill>
              </a:rPr>
              <a:t>с опорой на зрительную наглядность</a:t>
            </a:r>
          </a:p>
          <a:p>
            <a:pPr marL="174621" indent="-174621">
              <a:buClr>
                <a:srgbClr val="8B3C67"/>
              </a:buClr>
              <a:buFont typeface="Arial" panose="020B0604020202020204" pitchFamily="34" charset="0"/>
              <a:buChar char="•"/>
              <a:defRPr/>
            </a:pPr>
            <a:r>
              <a:rPr lang="ru-RU" kern="0" dirty="0">
                <a:solidFill>
                  <a:schemeClr val="bg1"/>
                </a:solidFill>
              </a:rPr>
              <a:t>классифицировать </a:t>
            </a:r>
            <a:r>
              <a:rPr lang="ru-RU" b="1" kern="0" dirty="0">
                <a:solidFill>
                  <a:schemeClr val="bg1"/>
                </a:solidFill>
              </a:rPr>
              <a:t>после предварительного анализа </a:t>
            </a:r>
          </a:p>
          <a:p>
            <a:pPr marL="174621" indent="-174621">
              <a:buClr>
                <a:srgbClr val="8B3C67"/>
              </a:buClr>
              <a:buFont typeface="Arial" panose="020B0604020202020204" pitchFamily="34" charset="0"/>
              <a:buChar char="•"/>
              <a:defRPr/>
            </a:pPr>
            <a:r>
              <a:rPr lang="ru-RU" kern="0" dirty="0">
                <a:solidFill>
                  <a:schemeClr val="bg1"/>
                </a:solidFill>
              </a:rPr>
              <a:t>решать задачи </a:t>
            </a:r>
            <a:r>
              <a:rPr lang="ru-RU" b="1" kern="0" dirty="0">
                <a:solidFill>
                  <a:schemeClr val="bg1"/>
                </a:solidFill>
              </a:rPr>
              <a:t>по алгоритму учебных действий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79972" y="2736128"/>
            <a:ext cx="16776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8B3C67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ПРИМЕРЫ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33390" y="3141888"/>
            <a:ext cx="11227981" cy="298036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600" b="1" dirty="0">
                <a:solidFill>
                  <a:srgbClr val="4B5A97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Сопоставлять</a:t>
            </a:r>
            <a:r>
              <a:rPr lang="ru-RU" sz="1600" i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по опорному плану </a:t>
            </a:r>
            <a:r>
              <a:rPr lang="ru-RU" sz="16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темы и сюжеты произведений, образы персонажей</a:t>
            </a:r>
            <a:r>
              <a:rPr lang="ru-RU" sz="1600" i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(Литература 5 класс)</a:t>
            </a:r>
          </a:p>
          <a:p>
            <a:pPr>
              <a:spcBef>
                <a:spcPts val="600"/>
              </a:spcBef>
            </a:pPr>
            <a:r>
              <a:rPr lang="ru-RU" sz="1600" b="1" dirty="0">
                <a:solidFill>
                  <a:srgbClr val="4B5A97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Создавать</a:t>
            </a:r>
            <a:r>
              <a:rPr lang="ru-RU" sz="1600" i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устные монологические высказывания по вопросному плану объёмом не менее 5 предложений на основе жизненных наблюдений</a:t>
            </a:r>
            <a:r>
              <a:rPr lang="ru-RU" sz="1600" i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чтения научно-учебной, художественной и научно-популярной литературы (Русский язык 5 класс)</a:t>
            </a:r>
          </a:p>
          <a:p>
            <a:pPr>
              <a:spcBef>
                <a:spcPts val="600"/>
              </a:spcBef>
            </a:pPr>
            <a:r>
              <a:rPr lang="ru-RU" sz="1600" b="1" dirty="0">
                <a:solidFill>
                  <a:srgbClr val="4B5A97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Оценивать </a:t>
            </a:r>
            <a:r>
              <a:rPr lang="ru-RU" sz="16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поведение людей с точки зрения социальных норм; осознавать неприемлемость антиобщественного поведения </a:t>
            </a:r>
            <a:r>
              <a:rPr lang="ru-RU" sz="1600" i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(Обществознание, 9 класс)</a:t>
            </a:r>
          </a:p>
          <a:p>
            <a:pPr>
              <a:spcBef>
                <a:spcPts val="600"/>
              </a:spcBef>
            </a:pPr>
            <a:r>
              <a:rPr lang="ru-RU" sz="1600" b="1" dirty="0">
                <a:solidFill>
                  <a:srgbClr val="4B5A97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Характеризовать </a:t>
            </a:r>
            <a:r>
              <a:rPr lang="ru-RU" sz="16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 опорой на алгоритм учебных действий </a:t>
            </a:r>
            <a:r>
              <a:rPr lang="ru-RU" sz="16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основные этапы истории изучения территории России, вклад российских ученых и путешественников в освоение страны </a:t>
            </a:r>
            <a:r>
              <a:rPr lang="ru-RU" sz="1600" i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(География, 8 класс)</a:t>
            </a:r>
          </a:p>
          <a:p>
            <a:pPr>
              <a:spcBef>
                <a:spcPts val="600"/>
              </a:spcBef>
            </a:pPr>
            <a:r>
              <a:rPr lang="ru-RU" sz="1600" b="1" dirty="0">
                <a:solidFill>
                  <a:srgbClr val="4B5A97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Использовать </a:t>
            </a:r>
            <a:r>
              <a:rPr lang="ru-RU" sz="16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современные интернет-сервисы (в том числе коммуникационные сервисы, облачные хранилища данных, онлайн-программы) в учебной и повседневной деятельности </a:t>
            </a:r>
            <a:r>
              <a:rPr lang="ru-RU" sz="1600" i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(Информатика 9 класс)</a:t>
            </a:r>
          </a:p>
          <a:p>
            <a:pPr>
              <a:spcBef>
                <a:spcPts val="600"/>
              </a:spcBef>
            </a:pPr>
            <a:r>
              <a:rPr lang="ru-RU" sz="1600" b="1" dirty="0">
                <a:solidFill>
                  <a:srgbClr val="4B5A97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Применять</a:t>
            </a:r>
            <a:r>
              <a:rPr lang="ru-RU" sz="16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биологические термины и понятия (…) в соответствии с </a:t>
            </a:r>
            <a:r>
              <a:rPr lang="ru-RU" sz="1867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поставленной</a:t>
            </a:r>
            <a:r>
              <a:rPr lang="ru-RU" sz="16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задачей и в контексте </a:t>
            </a:r>
            <a:r>
              <a:rPr lang="ru-RU" sz="1600" i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(Биология, 8 класс)</a:t>
            </a:r>
            <a:endParaRPr lang="ru-RU" sz="16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980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Чему необходимо научиться?</a:t>
            </a:r>
            <a:r>
              <a:rPr lang="ru-RU" altLang="ru-RU" b="1" dirty="0" smtClean="0">
                <a:latin typeface="Calibri" pitchFamily="34" charset="0"/>
              </a:rPr>
              <a:t/>
            </a:r>
            <a:br>
              <a:rPr lang="ru-RU" altLang="ru-RU" b="1" dirty="0" smtClean="0">
                <a:latin typeface="Calibri" pitchFamily="34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принимать учеников с ОВЗ «как любых других ребят в классе»; </a:t>
            </a:r>
          </a:p>
          <a:p>
            <a:r>
              <a:rPr lang="ru-RU" dirty="0" smtClean="0"/>
              <a:t> включать их в те же активности, хотя ставить разные задачи;</a:t>
            </a:r>
          </a:p>
          <a:p>
            <a:r>
              <a:rPr lang="ru-RU" dirty="0" smtClean="0"/>
              <a:t> вовлекать учеников в групповые формы работы и групповое решение задачи; </a:t>
            </a:r>
          </a:p>
          <a:p>
            <a:r>
              <a:rPr lang="ru-RU" dirty="0" smtClean="0"/>
              <a:t> использовать активные формы обучения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548791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Главный принцип инклюзивного образования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– «не ребёнок подгоняется под существующие в образовательном учреждении условия и нормы, а, наоборот, вся система образования подстраивается под потребности и возможности конкретного ребенка»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183126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58" y="836712"/>
            <a:ext cx="8465574" cy="4787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82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3100" y="533400"/>
            <a:ext cx="7607300" cy="8636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7559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Освоение АООП</a:t>
            </a:r>
            <a:endParaRPr lang="ru-RU" sz="3200" b="1" dirty="0">
              <a:solidFill>
                <a:srgbClr val="075597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3100" y="1562101"/>
            <a:ext cx="10845800" cy="3835400"/>
          </a:xfrm>
        </p:spPr>
        <p:txBody>
          <a:bodyPr>
            <a:normAutofit/>
          </a:bodyPr>
          <a:lstStyle/>
          <a:p>
            <a:r>
              <a:rPr lang="ru-RU" sz="4000" dirty="0"/>
              <a:t>Показателем освоения адаптированной основной </a:t>
            </a:r>
            <a:r>
              <a:rPr lang="ru-RU" sz="4000" dirty="0" smtClean="0"/>
              <a:t>образовательной программы является достижение </a:t>
            </a:r>
            <a:r>
              <a:rPr lang="ru-RU" sz="4000" dirty="0"/>
              <a:t>ребенком планируемых результатов: личностных, </a:t>
            </a:r>
            <a:r>
              <a:rPr lang="ru-RU" sz="4000" dirty="0" smtClean="0"/>
              <a:t>метапредметных </a:t>
            </a:r>
            <a:r>
              <a:rPr lang="ru-RU" sz="4000" dirty="0"/>
              <a:t>и предметных.</a:t>
            </a:r>
            <a:endParaRPr lang="ru-RU" sz="4000" dirty="0">
              <a:solidFill>
                <a:srgbClr val="065597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0134" y="6265334"/>
            <a:ext cx="4555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7559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Дополнительный тест</a:t>
            </a:r>
            <a:endParaRPr lang="ru-RU" b="1" dirty="0">
              <a:solidFill>
                <a:srgbClr val="075595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90423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3100" y="533400"/>
            <a:ext cx="7607300" cy="8636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7559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Трудности</a:t>
            </a:r>
            <a:endParaRPr lang="ru-RU" sz="3200" b="1" dirty="0">
              <a:solidFill>
                <a:srgbClr val="075597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3100" y="1562101"/>
            <a:ext cx="10845800" cy="3835400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Неспецифические </a:t>
            </a:r>
            <a:r>
              <a:rPr lang="ru-RU" dirty="0" smtClean="0"/>
              <a:t>трудности </a:t>
            </a:r>
            <a:r>
              <a:rPr lang="ru-RU" dirty="0"/>
              <a:t>могут возникать у детей с различными нарушениями развития.</a:t>
            </a:r>
          </a:p>
          <a:p>
            <a:r>
              <a:rPr lang="ru-RU" dirty="0"/>
              <a:t>К ним </a:t>
            </a:r>
            <a:r>
              <a:rPr lang="ru-RU" dirty="0" smtClean="0"/>
              <a:t>относятся:</a:t>
            </a:r>
          </a:p>
          <a:p>
            <a:r>
              <a:rPr lang="ru-RU" dirty="0" smtClean="0"/>
              <a:t> </a:t>
            </a:r>
            <a:r>
              <a:rPr lang="ru-RU" dirty="0"/>
              <a:t>трудности овладения навыками чтения, письма, </a:t>
            </a:r>
            <a:r>
              <a:rPr lang="ru-RU" dirty="0" smtClean="0"/>
              <a:t>счета (предметные </a:t>
            </a:r>
            <a:r>
              <a:rPr lang="ru-RU" dirty="0"/>
              <a:t>области), </a:t>
            </a:r>
            <a:endParaRPr lang="ru-RU" dirty="0" smtClean="0"/>
          </a:p>
          <a:p>
            <a:r>
              <a:rPr lang="ru-RU" dirty="0" smtClean="0"/>
              <a:t>трудности</a:t>
            </a:r>
            <a:r>
              <a:rPr lang="ru-RU" dirty="0"/>
              <a:t>, обусловленные недостаточной </a:t>
            </a:r>
            <a:r>
              <a:rPr lang="ru-RU" dirty="0" smtClean="0"/>
              <a:t>мотивацией </a:t>
            </a:r>
            <a:r>
              <a:rPr lang="ru-RU" dirty="0"/>
              <a:t>к учебной деятельности (личностные результаты</a:t>
            </a:r>
            <a:r>
              <a:rPr lang="ru-RU" dirty="0" smtClean="0"/>
              <a:t>),</a:t>
            </a:r>
          </a:p>
          <a:p>
            <a:r>
              <a:rPr lang="ru-RU" dirty="0" smtClean="0"/>
              <a:t> трудности планирования</a:t>
            </a:r>
            <a:r>
              <a:rPr lang="ru-RU" dirty="0"/>
              <a:t>, регуляции и контроля собственной деятельности, </a:t>
            </a:r>
            <a:endParaRPr lang="ru-RU" dirty="0" smtClean="0"/>
          </a:p>
          <a:p>
            <a:r>
              <a:rPr lang="ru-RU" dirty="0" smtClean="0"/>
              <a:t>трудности </a:t>
            </a:r>
            <a:r>
              <a:rPr lang="ru-RU" dirty="0"/>
              <a:t>поиска информации, понимания и принятия учебной задачи</a:t>
            </a:r>
            <a:r>
              <a:rPr lang="ru-RU" dirty="0" smtClean="0"/>
              <a:t>,</a:t>
            </a:r>
          </a:p>
          <a:p>
            <a:r>
              <a:rPr lang="ru-RU" dirty="0" smtClean="0"/>
              <a:t> недостаточная </a:t>
            </a:r>
            <a:r>
              <a:rPr lang="ru-RU" dirty="0"/>
              <a:t>сформированность мыслительных операций (</a:t>
            </a:r>
            <a:r>
              <a:rPr lang="ru-RU" dirty="0" smtClean="0"/>
              <a:t>метапредметные </a:t>
            </a:r>
            <a:r>
              <a:rPr lang="ru-RU" dirty="0"/>
              <a:t>результаты).</a:t>
            </a:r>
            <a:endParaRPr lang="ru-RU" sz="4400" dirty="0">
              <a:solidFill>
                <a:srgbClr val="065597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0134" y="6265334"/>
            <a:ext cx="4555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7559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Дополнительный тест</a:t>
            </a:r>
            <a:endParaRPr lang="ru-RU" b="1" dirty="0">
              <a:solidFill>
                <a:srgbClr val="075595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7457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3100" y="533400"/>
            <a:ext cx="7607300" cy="8636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7559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Трудности</a:t>
            </a:r>
            <a:endParaRPr lang="ru-RU" sz="3200" b="1" dirty="0">
              <a:solidFill>
                <a:srgbClr val="075597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3100" y="1562101"/>
            <a:ext cx="10845800" cy="3835400"/>
          </a:xfrm>
        </p:spPr>
        <p:txBody>
          <a:bodyPr>
            <a:normAutofit/>
          </a:bodyPr>
          <a:lstStyle/>
          <a:p>
            <a:r>
              <a:rPr lang="ru-RU" sz="4000" dirty="0"/>
              <a:t>Специфические трудности напрямую связаны с особенностями </a:t>
            </a:r>
            <a:r>
              <a:rPr lang="ru-RU" sz="4000" dirty="0" smtClean="0"/>
              <a:t>детей с ОВЗ, </a:t>
            </a:r>
            <a:r>
              <a:rPr lang="ru-RU" sz="4000" dirty="0"/>
              <a:t>и так же как неспецифические трудности, осложняют </a:t>
            </a:r>
            <a:r>
              <a:rPr lang="ru-RU" sz="4000" dirty="0" smtClean="0"/>
              <a:t>достижение личностных</a:t>
            </a:r>
            <a:r>
              <a:rPr lang="ru-RU" sz="4000" dirty="0"/>
              <a:t>, предметных и метапредметных результатов </a:t>
            </a:r>
            <a:r>
              <a:rPr lang="ru-RU" sz="4000" dirty="0" smtClean="0"/>
              <a:t>АООП.</a:t>
            </a:r>
            <a:endParaRPr lang="ru-RU" sz="4000" dirty="0">
              <a:solidFill>
                <a:srgbClr val="065597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0134" y="6265334"/>
            <a:ext cx="4555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7559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Дополнительный тест</a:t>
            </a:r>
            <a:endParaRPr lang="ru-RU" b="1" dirty="0">
              <a:solidFill>
                <a:srgbClr val="075595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694848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Шаблон" id="{A3AFAEC3-D6ED-446B-8109-3541A421CD12}" vid="{40FE017E-A7B5-421C-8698-FCB2233140B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</Template>
  <TotalTime>861</TotalTime>
  <Words>3430</Words>
  <Application>Microsoft Office PowerPoint</Application>
  <PresentationFormat>Широкоэкранный</PresentationFormat>
  <Paragraphs>341</Paragraphs>
  <Slides>62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62</vt:i4>
      </vt:variant>
    </vt:vector>
  </HeadingPairs>
  <TitlesOfParts>
    <vt:vector size="73" baseType="lpstr">
      <vt:lpstr>Microsoft YaHei</vt:lpstr>
      <vt:lpstr>Arial</vt:lpstr>
      <vt:lpstr>Calibri</vt:lpstr>
      <vt:lpstr>Calibri Light</vt:lpstr>
      <vt:lpstr>Circe Bold</vt:lpstr>
      <vt:lpstr>Segoe UI</vt:lpstr>
      <vt:lpstr>Tahoma</vt:lpstr>
      <vt:lpstr>Times New Roman</vt:lpstr>
      <vt:lpstr>Wingdings</vt:lpstr>
      <vt:lpstr>Wingdings 2</vt:lpstr>
      <vt:lpstr>Тема Office</vt:lpstr>
      <vt:lpstr>Адаптация учебного материала с учетом особых образовательных потребностей детей с ОВЗ</vt:lpstr>
      <vt:lpstr>Надо ли учить всех?</vt:lpstr>
      <vt:lpstr>Презентация PowerPoint</vt:lpstr>
      <vt:lpstr>Презентация PowerPoint</vt:lpstr>
      <vt:lpstr>Презентация PowerPoint</vt:lpstr>
      <vt:lpstr>Презентация PowerPoint</vt:lpstr>
      <vt:lpstr>Освоение АООП</vt:lpstr>
      <vt:lpstr>Трудности</vt:lpstr>
      <vt:lpstr>Трудности</vt:lpstr>
      <vt:lpstr>Трудности</vt:lpstr>
      <vt:lpstr>Трудности</vt:lpstr>
      <vt:lpstr>Трудности</vt:lpstr>
      <vt:lpstr>Трудности</vt:lpstr>
      <vt:lpstr>Способы преодоления трудностей</vt:lpstr>
      <vt:lpstr>Способы преодоления трудностей</vt:lpstr>
      <vt:lpstr>Способы преодоления трудностей</vt:lpstr>
      <vt:lpstr>Основные способы преодоления трудностей</vt:lpstr>
      <vt:lpstr>Основные способы преодоления трудностей</vt:lpstr>
      <vt:lpstr>Ключевые принципы использования адаптированных учебных заданий</vt:lpstr>
      <vt:lpstr>Основные способы преодоления трудностей</vt:lpstr>
      <vt:lpstr>Основные способы преодоления трудностей</vt:lpstr>
      <vt:lpstr>Основные способы преодоления трудностей</vt:lpstr>
      <vt:lpstr>Основные способы преодоления трудностей</vt:lpstr>
      <vt:lpstr>Основные способы преодоления трудностей</vt:lpstr>
      <vt:lpstr>Основные способы преодоления трудностей</vt:lpstr>
      <vt:lpstr>Основные способы преодоления трудностей</vt:lpstr>
      <vt:lpstr>Основные способы преодоления трудностей</vt:lpstr>
      <vt:lpstr>Основные способы преодоления трудностей</vt:lpstr>
      <vt:lpstr>Основные способы преодоления трудностей</vt:lpstr>
      <vt:lpstr>Механизмы адаптации учебного материала</vt:lpstr>
      <vt:lpstr>Построение содержания учебной деятельности </vt:lpstr>
      <vt:lpstr>Построение содержания учебной деятельности </vt:lpstr>
      <vt:lpstr>Построение содержания учебной деятельности </vt:lpstr>
      <vt:lpstr>Построение содержания учебной деятельности </vt:lpstr>
      <vt:lpstr>Уменьшение объема заданий</vt:lpstr>
      <vt:lpstr>Уменьшение объема заданий</vt:lpstr>
      <vt:lpstr>2. Пошаговое выполнение задания</vt:lpstr>
      <vt:lpstr>Пошаговое выполнение задания </vt:lpstr>
      <vt:lpstr>Практическая направленность изучаемого материала </vt:lpstr>
      <vt:lpstr>Уровни обученности </vt:lpstr>
      <vt:lpstr>Использование заданий 1, 2 или 3 уровня обученности</vt:lpstr>
      <vt:lpstr>Использование заданий 1, 2 или 3 уровня обученности</vt:lpstr>
      <vt:lpstr>Использование заданий 1, 2 или 3 уровня обученности</vt:lpstr>
      <vt:lpstr>Использование разных видов помощи</vt:lpstr>
      <vt:lpstr>Использование разных видов помощи</vt:lpstr>
      <vt:lpstr>Использование разных видов помощи</vt:lpstr>
      <vt:lpstr>Использование разных видов помощи </vt:lpstr>
      <vt:lpstr>Использование разных видов помощи </vt:lpstr>
      <vt:lpstr>Памятки - инструкции</vt:lpstr>
      <vt:lpstr>Индивидуальные критерии оценки</vt:lpstr>
      <vt:lpstr>Индивидуальные критерии оценки</vt:lpstr>
      <vt:lpstr>Оценка</vt:lpstr>
      <vt:lpstr>Критерии (нормы) оценок письменных работ  для обучающихся с ЗПР </vt:lpstr>
      <vt:lpstr>Особенности контрольных работ</vt:lpstr>
      <vt:lpstr>Особенности контрольных работ</vt:lpstr>
      <vt:lpstr>Примеры заданий</vt:lpstr>
      <vt:lpstr>Индивидуальное сопровождение </vt:lpstr>
      <vt:lpstr>Примеры адаптации заданий</vt:lpstr>
      <vt:lpstr>Фрагмент календарно-тематического планирования рабочей программы</vt:lpstr>
      <vt:lpstr>Чему необходимо научиться? </vt:lpstr>
      <vt:lpstr>Главный принцип инклюзивного образования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Горев Максим Игоревич</dc:creator>
  <cp:lastModifiedBy>User</cp:lastModifiedBy>
  <cp:revision>75</cp:revision>
  <dcterms:created xsi:type="dcterms:W3CDTF">2020-09-29T11:05:40Z</dcterms:created>
  <dcterms:modified xsi:type="dcterms:W3CDTF">2023-07-11T06:26:34Z</dcterms:modified>
</cp:coreProperties>
</file>