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27" r:id="rId2"/>
    <p:sldId id="256" r:id="rId3"/>
    <p:sldId id="389" r:id="rId4"/>
    <p:sldId id="322" r:id="rId5"/>
    <p:sldId id="390" r:id="rId6"/>
    <p:sldId id="328" r:id="rId7"/>
    <p:sldId id="329" r:id="rId8"/>
    <p:sldId id="330" r:id="rId9"/>
    <p:sldId id="385"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6" r:id="rId25"/>
    <p:sldId id="386" r:id="rId26"/>
    <p:sldId id="345" r:id="rId27"/>
    <p:sldId id="347" r:id="rId28"/>
    <p:sldId id="350" r:id="rId29"/>
    <p:sldId id="353" r:id="rId30"/>
    <p:sldId id="355" r:id="rId31"/>
    <p:sldId id="348" r:id="rId32"/>
    <p:sldId id="349" r:id="rId33"/>
    <p:sldId id="352" r:id="rId34"/>
    <p:sldId id="354" r:id="rId35"/>
    <p:sldId id="356" r:id="rId36"/>
    <p:sldId id="351" r:id="rId37"/>
    <p:sldId id="387" r:id="rId38"/>
    <p:sldId id="357" r:id="rId39"/>
    <p:sldId id="359" r:id="rId40"/>
    <p:sldId id="360" r:id="rId41"/>
    <p:sldId id="361" r:id="rId42"/>
    <p:sldId id="368" r:id="rId43"/>
    <p:sldId id="369" r:id="rId44"/>
    <p:sldId id="370" r:id="rId45"/>
    <p:sldId id="371" r:id="rId46"/>
    <p:sldId id="372" r:id="rId47"/>
    <p:sldId id="373" r:id="rId48"/>
    <p:sldId id="374" r:id="rId49"/>
    <p:sldId id="380" r:id="rId50"/>
    <p:sldId id="362" r:id="rId51"/>
    <p:sldId id="367" r:id="rId52"/>
    <p:sldId id="364" r:id="rId53"/>
    <p:sldId id="363" r:id="rId54"/>
    <p:sldId id="365" r:id="rId55"/>
    <p:sldId id="366" r:id="rId56"/>
    <p:sldId id="375" r:id="rId57"/>
    <p:sldId id="381" r:id="rId58"/>
    <p:sldId id="376" r:id="rId59"/>
    <p:sldId id="377" r:id="rId60"/>
    <p:sldId id="378" r:id="rId61"/>
    <p:sldId id="382" r:id="rId62"/>
    <p:sldId id="383" r:id="rId63"/>
    <p:sldId id="379" r:id="rId64"/>
    <p:sldId id="384" r:id="rId65"/>
    <p:sldId id="388" r:id="rId66"/>
    <p:sldId id="326" r:id="rId67"/>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CC"/>
    <a:srgbClr val="3333CC"/>
    <a:srgbClr val="FFFF99"/>
    <a:srgbClr val="FF0066"/>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434" autoAdjust="0"/>
  </p:normalViewPr>
  <p:slideViewPr>
    <p:cSldViewPr>
      <p:cViewPr varScale="1">
        <p:scale>
          <a:sx n="86" d="100"/>
          <a:sy n="86" d="100"/>
        </p:scale>
        <p:origin x="1530" y="90"/>
      </p:cViewPr>
      <p:guideLst>
        <p:guide orient="horz" pos="2160"/>
        <p:guide pos="2880"/>
      </p:guideLst>
    </p:cSldViewPr>
  </p:slideViewPr>
  <p:outlineViewPr>
    <p:cViewPr>
      <p:scale>
        <a:sx n="33" d="100"/>
        <a:sy n="33" d="100"/>
      </p:scale>
      <p:origin x="0" y="-481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CFD31B-4163-4735-8028-81AE5A142BAB}" type="datetimeFigureOut">
              <a:rPr lang="ru-RU" smtClean="0"/>
              <a:pPr/>
              <a:t>20.06.2023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715EAD-9B6D-49BF-8F51-EE99651FCB03}" type="slidenum">
              <a:rPr lang="ru-RU" smtClean="0"/>
              <a:pPr/>
              <a:t>‹#›</a:t>
            </a:fld>
            <a:endParaRPr lang="ru-RU"/>
          </a:p>
        </p:txBody>
      </p:sp>
    </p:spTree>
    <p:extLst>
      <p:ext uri="{BB962C8B-B14F-4D97-AF65-F5344CB8AC3E}">
        <p14:creationId xmlns:p14="http://schemas.microsoft.com/office/powerpoint/2010/main" val="148423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6/20/2023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pPr/>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6/20/2023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мозг.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1600" y="116632"/>
            <a:ext cx="7272808" cy="4392487"/>
          </a:xfrm>
          <a:prstGeom prst="rect">
            <a:avLst/>
          </a:prstGeom>
          <a:noFill/>
          <a:extLst>
            <a:ext uri="{909E8E84-426E-40DD-AFC4-6F175D3DCCD1}">
              <a14:hiddenFill xmlns:a14="http://schemas.microsoft.com/office/drawing/2010/main">
                <a:solidFill>
                  <a:srgbClr val="FFFFFF"/>
                </a:solidFill>
              </a14:hiddenFill>
            </a:ext>
          </a:extLst>
        </p:spPr>
      </p:pic>
      <p:pic>
        <p:nvPicPr>
          <p:cNvPr id="2" name="Grigorij_Gladkov_-_Pesnya_o_russkom_yazyke_(Gybka.com)">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5"/>
          <a:stretch>
            <a:fillRect/>
          </a:stretch>
        </p:blipFill>
        <p:spPr>
          <a:xfrm>
            <a:off x="6516216" y="4797152"/>
            <a:ext cx="609600" cy="609600"/>
          </a:xfrm>
          <a:prstGeom prst="rect">
            <a:avLst/>
          </a:prstGeom>
        </p:spPr>
      </p:pic>
    </p:spTree>
    <p:extLst>
      <p:ext uri="{BB962C8B-B14F-4D97-AF65-F5344CB8AC3E}">
        <p14:creationId xmlns:p14="http://schemas.microsoft.com/office/powerpoint/2010/main" val="327839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1043608" y="1340768"/>
            <a:ext cx="6590928" cy="4846320"/>
          </a:xfrm>
        </p:spPr>
        <p:txBody>
          <a:bodyPr>
            <a:normAutofit/>
          </a:bodyPr>
          <a:lstStyle/>
          <a:p>
            <a:pPr>
              <a:buNone/>
            </a:pPr>
            <a:r>
              <a:rPr lang="ru-RU" sz="3600" b="1" dirty="0" smtClean="0">
                <a:latin typeface="+mj-lt"/>
                <a:cs typeface="Times New Roman" pitchFamily="18" charset="0"/>
              </a:rPr>
              <a:t>Допишите фразу</a:t>
            </a:r>
          </a:p>
        </p:txBody>
      </p:sp>
      <p:sp>
        <p:nvSpPr>
          <p:cNvPr id="5" name="Объект 3"/>
          <p:cNvSpPr txBox="1">
            <a:spLocks/>
          </p:cNvSpPr>
          <p:nvPr/>
        </p:nvSpPr>
        <p:spPr>
          <a:xfrm>
            <a:off x="1331640" y="1196752"/>
            <a:ext cx="6452276" cy="4846320"/>
          </a:xfrm>
          <a:prstGeom prst="rect">
            <a:avLst/>
          </a:prstGeom>
        </p:spPr>
        <p:txBody>
          <a:bodyPr vert="horz">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endParaRPr lang="ru-RU" b="1" dirty="0"/>
          </a:p>
        </p:txBody>
      </p:sp>
      <p:sp>
        <p:nvSpPr>
          <p:cNvPr id="7" name="Прямоугольник 6"/>
          <p:cNvSpPr/>
          <p:nvPr/>
        </p:nvSpPr>
        <p:spPr>
          <a:xfrm>
            <a:off x="1259632" y="2238882"/>
            <a:ext cx="64280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800" b="1" cap="none" spc="0" dirty="0" smtClean="0">
                <a:ln/>
                <a:solidFill>
                  <a:srgbClr val="FF0000"/>
                </a:solidFill>
                <a:effectLst/>
              </a:rPr>
              <a:t>Человек без Родины, </a:t>
            </a:r>
          </a:p>
          <a:p>
            <a:pPr algn="ctr"/>
            <a:r>
              <a:rPr lang="ru-RU" sz="4800" b="1" cap="none" spc="0" dirty="0" smtClean="0">
                <a:ln/>
                <a:solidFill>
                  <a:srgbClr val="FF0000"/>
                </a:solidFill>
                <a:effectLst/>
              </a:rPr>
              <a:t>что птица без…</a:t>
            </a:r>
            <a:endParaRPr lang="ru-RU" sz="4800" b="1" cap="none" spc="0" dirty="0">
              <a:ln/>
              <a:solidFill>
                <a:srgbClr val="FF0000"/>
              </a:solidFill>
              <a:effectLst/>
            </a:endParaRPr>
          </a:p>
        </p:txBody>
      </p:sp>
      <p:sp>
        <p:nvSpPr>
          <p:cNvPr id="8" name="Прямоугольник 7"/>
          <p:cNvSpPr/>
          <p:nvPr/>
        </p:nvSpPr>
        <p:spPr>
          <a:xfrm>
            <a:off x="2411760" y="188640"/>
            <a:ext cx="3913252"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Вопрос №1</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Таймер с гонгом - 30 секун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6869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229878" y="1401467"/>
            <a:ext cx="6336704"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rgbClr val="FF0000"/>
                </a:solidFill>
                <a:effectLst/>
              </a:rPr>
              <a:t>Любовь к Родине сильнее…</a:t>
            </a:r>
            <a:endParaRPr lang="ru-RU" sz="5400" b="1" cap="none" spc="0" dirty="0">
              <a:ln/>
              <a:solidFill>
                <a:srgbClr val="FF0000"/>
              </a:solidFill>
              <a:effectLst/>
            </a:endParaRPr>
          </a:p>
        </p:txBody>
      </p:sp>
      <p:sp>
        <p:nvSpPr>
          <p:cNvPr id="7" name="Прямоугольник 6"/>
          <p:cNvSpPr/>
          <p:nvPr/>
        </p:nvSpPr>
        <p:spPr>
          <a:xfrm>
            <a:off x="2195736" y="476672"/>
            <a:ext cx="4404988" cy="923330"/>
          </a:xfrm>
          <a:prstGeom prst="rect">
            <a:avLst/>
          </a:prstGeom>
          <a:noFill/>
        </p:spPr>
        <p:txBody>
          <a:bodyPr wrap="none" lIns="91440" tIns="45720" rIns="91440" bIns="45720">
            <a:spAutoFit/>
          </a:bodyPr>
          <a:lstStyle/>
          <a:p>
            <a:pPr algn="ctr"/>
            <a:r>
              <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a:t>
            </a: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№2</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Таймер с гонгом - 30 секунд">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557588"/>
            <a:ext cx="609600" cy="609600"/>
          </a:xfrm>
        </p:spPr>
      </p:pic>
    </p:spTree>
    <p:extLst>
      <p:ext uri="{BB962C8B-B14F-4D97-AF65-F5344CB8AC3E}">
        <p14:creationId xmlns:p14="http://schemas.microsoft.com/office/powerpoint/2010/main" val="270557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dirty="0" smtClean="0"/>
              <a:t/>
            </a:r>
            <a:br>
              <a:rPr lang="ru-RU" sz="4000" dirty="0" smtClean="0"/>
            </a:br>
            <a:endParaRPr lang="ru-RU" dirty="0"/>
          </a:p>
        </p:txBody>
      </p:sp>
      <p:sp>
        <p:nvSpPr>
          <p:cNvPr id="5" name="Прямоугольник 4"/>
          <p:cNvSpPr/>
          <p:nvPr/>
        </p:nvSpPr>
        <p:spPr>
          <a:xfrm>
            <a:off x="1043608" y="2420888"/>
            <a:ext cx="6336704"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rgbClr val="FF0000"/>
                </a:solidFill>
                <a:effectLst/>
              </a:rPr>
              <a:t>С родной земли умри - </a:t>
            </a:r>
            <a:r>
              <a:rPr lang="ru-RU" sz="5400" b="1" cap="none" spc="0" dirty="0" smtClean="0">
                <a:ln/>
                <a:solidFill>
                  <a:schemeClr val="accent3"/>
                </a:solidFill>
                <a:effectLst/>
              </a:rPr>
              <a:t>….</a:t>
            </a:r>
            <a:endParaRPr lang="ru-RU" sz="5400" b="1" cap="none" spc="0" dirty="0">
              <a:ln/>
              <a:solidFill>
                <a:schemeClr val="accent3"/>
              </a:solidFill>
              <a:effectLst/>
            </a:endParaRPr>
          </a:p>
        </p:txBody>
      </p:sp>
      <p:sp>
        <p:nvSpPr>
          <p:cNvPr id="6" name="Прямоугольник 5"/>
          <p:cNvSpPr/>
          <p:nvPr/>
        </p:nvSpPr>
        <p:spPr>
          <a:xfrm>
            <a:off x="2123728" y="404664"/>
            <a:ext cx="4404988" cy="923330"/>
          </a:xfrm>
          <a:prstGeom prst="rect">
            <a:avLst/>
          </a:prstGeom>
          <a:noFill/>
        </p:spPr>
        <p:txBody>
          <a:bodyPr wrap="none" lIns="91440" tIns="45720" rIns="91440" bIns="45720">
            <a:spAutoFit/>
          </a:bodyPr>
          <a:lstStyle/>
          <a:p>
            <a:pPr algn="ctr"/>
            <a:r>
              <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a:t>
            </a: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№3</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Таймер с гонгом - 30 секун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7" name="Объект 6"/>
          <p:cNvSpPr>
            <a:spLocks noGrp="1"/>
          </p:cNvSpPr>
          <p:nvPr>
            <p:ph idx="1"/>
          </p:nvPr>
        </p:nvSpPr>
        <p:spPr>
          <a:xfrm>
            <a:off x="442265" y="1327994"/>
            <a:ext cx="8229600" cy="4525963"/>
          </a:xfrm>
        </p:spPr>
        <p:txBody>
          <a:bodyPr/>
          <a:lstStyle/>
          <a:p>
            <a:endParaRPr lang="ru-RU" dirty="0"/>
          </a:p>
        </p:txBody>
      </p:sp>
    </p:spTree>
    <p:extLst>
      <p:ext uri="{BB962C8B-B14F-4D97-AF65-F5344CB8AC3E}">
        <p14:creationId xmlns:p14="http://schemas.microsoft.com/office/powerpoint/2010/main" val="16123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dirty="0" smtClean="0"/>
              <a:t/>
            </a:r>
            <a:br>
              <a:rPr lang="ru-RU" sz="4000" dirty="0" smtClean="0"/>
            </a:br>
            <a:endParaRPr lang="ru-RU" dirty="0"/>
          </a:p>
        </p:txBody>
      </p:sp>
      <p:sp>
        <p:nvSpPr>
          <p:cNvPr id="3" name="Объект 2"/>
          <p:cNvSpPr>
            <a:spLocks noGrp="1"/>
          </p:cNvSpPr>
          <p:nvPr>
            <p:ph idx="1"/>
          </p:nvPr>
        </p:nvSpPr>
        <p:spPr/>
        <p:txBody>
          <a:bodyPr/>
          <a:lstStyle/>
          <a:p>
            <a:pPr>
              <a:buNone/>
            </a:pPr>
            <a:endParaRPr lang="ru-RU" sz="3600" b="1" dirty="0">
              <a:latin typeface="Times New Roman" pitchFamily="18" charset="0"/>
              <a:cs typeface="Times New Roman" pitchFamily="18" charset="0"/>
            </a:endParaRPr>
          </a:p>
          <a:p>
            <a:endParaRPr lang="ru-RU" dirty="0"/>
          </a:p>
        </p:txBody>
      </p:sp>
      <p:sp>
        <p:nvSpPr>
          <p:cNvPr id="5" name="Прямоугольник 4"/>
          <p:cNvSpPr/>
          <p:nvPr/>
        </p:nvSpPr>
        <p:spPr>
          <a:xfrm>
            <a:off x="1043608" y="2420888"/>
            <a:ext cx="6336704"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rgbClr val="FF0000"/>
                </a:solidFill>
                <a:effectLst/>
              </a:rPr>
              <a:t>Своя земля и в горсти….</a:t>
            </a:r>
            <a:endParaRPr lang="ru-RU" sz="5400" b="1" cap="none" spc="0" dirty="0">
              <a:ln/>
              <a:solidFill>
                <a:srgbClr val="FF0000"/>
              </a:solidFill>
              <a:effectLst/>
            </a:endParaRPr>
          </a:p>
        </p:txBody>
      </p:sp>
      <p:sp>
        <p:nvSpPr>
          <p:cNvPr id="6" name="Прямоугольник 5"/>
          <p:cNvSpPr/>
          <p:nvPr/>
        </p:nvSpPr>
        <p:spPr>
          <a:xfrm>
            <a:off x="2051720" y="332656"/>
            <a:ext cx="4404988" cy="923330"/>
          </a:xfrm>
          <a:prstGeom prst="rect">
            <a:avLst/>
          </a:prstGeom>
          <a:noFill/>
        </p:spPr>
        <p:txBody>
          <a:bodyPr wrap="none" lIns="91440" tIns="45720" rIns="91440" bIns="45720">
            <a:spAutoFit/>
          </a:bodyPr>
          <a:lstStyle/>
          <a:p>
            <a:pPr algn="ctr"/>
            <a:r>
              <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a:t>
            </a: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№4</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Таймер с гонгом - 30 секун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351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dirty="0" smtClean="0"/>
              <a:t/>
            </a:r>
            <a:br>
              <a:rPr lang="ru-RU" sz="4000" dirty="0" smtClean="0"/>
            </a:br>
            <a:endParaRPr lang="ru-RU" dirty="0"/>
          </a:p>
        </p:txBody>
      </p:sp>
      <p:sp>
        <p:nvSpPr>
          <p:cNvPr id="5" name="Прямоугольник 4"/>
          <p:cNvSpPr/>
          <p:nvPr/>
        </p:nvSpPr>
        <p:spPr>
          <a:xfrm>
            <a:off x="1043608" y="2420888"/>
            <a:ext cx="6336704"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rgbClr val="FF0000"/>
                </a:solidFill>
                <a:effectLst/>
              </a:rPr>
              <a:t>Родина – мать, умей за неё…</a:t>
            </a:r>
            <a:endParaRPr lang="ru-RU" sz="5400" b="1" cap="none" spc="0" dirty="0">
              <a:ln/>
              <a:solidFill>
                <a:srgbClr val="FF0000"/>
              </a:solidFill>
              <a:effectLst/>
            </a:endParaRPr>
          </a:p>
        </p:txBody>
      </p:sp>
      <p:sp>
        <p:nvSpPr>
          <p:cNvPr id="6" name="Прямоугольник 5"/>
          <p:cNvSpPr/>
          <p:nvPr/>
        </p:nvSpPr>
        <p:spPr>
          <a:xfrm>
            <a:off x="2051720" y="404664"/>
            <a:ext cx="4404988" cy="923330"/>
          </a:xfrm>
          <a:prstGeom prst="rect">
            <a:avLst/>
          </a:prstGeom>
          <a:noFill/>
        </p:spPr>
        <p:txBody>
          <a:bodyPr wrap="none" lIns="91440" tIns="45720" rIns="91440" bIns="45720">
            <a:spAutoFit/>
          </a:bodyPr>
          <a:lstStyle/>
          <a:p>
            <a:pPr algn="ctr"/>
            <a:r>
              <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a:t>
            </a: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№5</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Таймер с гонгом - 30 секун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8" name="Объект 7"/>
          <p:cNvSpPr>
            <a:spLocks noGrp="1"/>
          </p:cNvSpPr>
          <p:nvPr>
            <p:ph idx="1"/>
          </p:nvPr>
        </p:nvSpPr>
        <p:spPr/>
        <p:txBody>
          <a:bodyPr/>
          <a:lstStyle/>
          <a:p>
            <a:endParaRPr lang="ru-RU"/>
          </a:p>
        </p:txBody>
      </p:sp>
    </p:spTree>
    <p:extLst>
      <p:ext uri="{BB962C8B-B14F-4D97-AF65-F5344CB8AC3E}">
        <p14:creationId xmlns:p14="http://schemas.microsoft.com/office/powerpoint/2010/main" val="6145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79712" y="1340768"/>
            <a:ext cx="4536504" cy="4785395"/>
          </a:xfrm>
        </p:spPr>
        <p:txBody>
          <a:bodyPr>
            <a:normAutofit/>
          </a:bodyPr>
          <a:lstStyle/>
          <a:p>
            <a:pPr marL="0" indent="0">
              <a:buNone/>
            </a:pPr>
            <a:endParaRPr lang="ru-RU" dirty="0"/>
          </a:p>
          <a:p>
            <a:endParaRPr lang="ru-RU" sz="2800" b="1" dirty="0" smtClean="0">
              <a:latin typeface="Times New Roman" pitchFamily="18" charset="0"/>
              <a:cs typeface="Times New Roman" pitchFamily="18" charset="0"/>
            </a:endParaRPr>
          </a:p>
          <a:p>
            <a:endParaRPr lang="ru-RU" sz="2800" b="1" dirty="0" smtClean="0">
              <a:latin typeface="Times New Roman" pitchFamily="18" charset="0"/>
              <a:cs typeface="Times New Roman" pitchFamily="18" charset="0"/>
            </a:endParaRPr>
          </a:p>
          <a:p>
            <a:endParaRPr lang="ru-RU" sz="2800" b="1" dirty="0" smtClean="0">
              <a:latin typeface="Times New Roman" pitchFamily="18" charset="0"/>
              <a:cs typeface="Times New Roman" pitchFamily="18" charset="0"/>
            </a:endParaRPr>
          </a:p>
          <a:p>
            <a:endParaRPr lang="ru-RU" dirty="0" smtClean="0"/>
          </a:p>
          <a:p>
            <a:endParaRPr lang="ru-RU" dirty="0"/>
          </a:p>
        </p:txBody>
      </p:sp>
      <p:sp>
        <p:nvSpPr>
          <p:cNvPr id="4" name="Прямоугольник 3"/>
          <p:cNvSpPr/>
          <p:nvPr/>
        </p:nvSpPr>
        <p:spPr>
          <a:xfrm>
            <a:off x="2123728" y="332656"/>
            <a:ext cx="4363823"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Ответы 1 тур</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Прямоугольник 4"/>
          <p:cNvSpPr/>
          <p:nvPr/>
        </p:nvSpPr>
        <p:spPr>
          <a:xfrm>
            <a:off x="1115615" y="1196752"/>
            <a:ext cx="6840761" cy="403187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200" b="1" cap="none" spc="50" dirty="0" smtClean="0">
                <a:ln w="11430"/>
                <a:effectLst>
                  <a:outerShdw blurRad="76200" dist="50800" dir="5400000" algn="tl" rotWithShape="0">
                    <a:srgbClr val="000000">
                      <a:alpha val="65000"/>
                    </a:srgbClr>
                  </a:outerShdw>
                </a:effectLst>
                <a:latin typeface="Times New Roman" pitchFamily="18" charset="0"/>
                <a:cs typeface="Times New Roman" pitchFamily="18" charset="0"/>
              </a:rPr>
              <a:t>1. Человек без Родины, что птица без</a:t>
            </a:r>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крыльев</a:t>
            </a:r>
          </a:p>
          <a:p>
            <a:r>
              <a:rPr lang="ru-RU" sz="3200" b="1" cap="none" spc="50" dirty="0" smtClean="0">
                <a:ln w="11430"/>
                <a:effectLst>
                  <a:outerShdw blurRad="76200" dist="50800" dir="5400000" algn="tl" rotWithShape="0">
                    <a:srgbClr val="000000">
                      <a:alpha val="65000"/>
                    </a:srgbClr>
                  </a:outerShdw>
                </a:effectLst>
                <a:latin typeface="Times New Roman" pitchFamily="18" charset="0"/>
                <a:cs typeface="Times New Roman" pitchFamily="18" charset="0"/>
              </a:rPr>
              <a:t>2. Любовь к Родине сильнее </a:t>
            </a: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с</a:t>
            </a:r>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мерти</a:t>
            </a:r>
          </a:p>
          <a:p>
            <a:r>
              <a:rPr lang="ru-RU" sz="3200" b="1" cap="none" spc="50" dirty="0" smtClean="0">
                <a:ln w="11430"/>
                <a:effectLst>
                  <a:outerShdw blurRad="76200" dist="50800" dir="5400000" algn="tl" rotWithShape="0">
                    <a:srgbClr val="000000">
                      <a:alpha val="65000"/>
                    </a:srgbClr>
                  </a:outerShdw>
                </a:effectLst>
                <a:latin typeface="Times New Roman" pitchFamily="18" charset="0"/>
                <a:cs typeface="Times New Roman" pitchFamily="18" charset="0"/>
              </a:rPr>
              <a:t>3. С родной земли умри </a:t>
            </a:r>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не сходи</a:t>
            </a:r>
          </a:p>
          <a:p>
            <a:r>
              <a:rPr lang="ru-RU" sz="3200" b="1" cap="none" spc="50" dirty="0" smtClean="0">
                <a:ln w="11430"/>
                <a:effectLst>
                  <a:outerShdw blurRad="76200" dist="50800" dir="5400000" algn="tl" rotWithShape="0">
                    <a:srgbClr val="000000">
                      <a:alpha val="65000"/>
                    </a:srgbClr>
                  </a:outerShdw>
                </a:effectLst>
                <a:latin typeface="Times New Roman" pitchFamily="18" charset="0"/>
                <a:cs typeface="Times New Roman" pitchFamily="18" charset="0"/>
              </a:rPr>
              <a:t>4. Своя земля и в горсти </a:t>
            </a: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м</a:t>
            </a:r>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ила</a:t>
            </a:r>
          </a:p>
          <a:p>
            <a:r>
              <a:rPr lang="ru-RU" sz="3200" b="1" cap="none" spc="50" dirty="0" smtClean="0">
                <a:ln w="11430"/>
                <a:effectLst>
                  <a:outerShdw blurRad="76200" dist="50800" dir="5400000" algn="tl" rotWithShape="0">
                    <a:srgbClr val="000000">
                      <a:alpha val="65000"/>
                    </a:srgbClr>
                  </a:outerShdw>
                </a:effectLst>
                <a:latin typeface="Times New Roman" pitchFamily="18" charset="0"/>
                <a:cs typeface="Times New Roman" pitchFamily="18" charset="0"/>
              </a:rPr>
              <a:t>5. Родина – мать, умей за неё </a:t>
            </a: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a:t>
            </a:r>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остоять</a:t>
            </a:r>
            <a:endParaRPr lang="ru-RU"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6132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09_Sweet Pleasur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cstate="print"/>
          <a:stretch>
            <a:fillRect/>
          </a:stretch>
        </p:blipFill>
        <p:spPr>
          <a:xfrm>
            <a:off x="4267200" y="3557588"/>
            <a:ext cx="609600" cy="609600"/>
          </a:xfrm>
        </p:spPr>
      </p:pic>
      <p:sp>
        <p:nvSpPr>
          <p:cNvPr id="4" name="Прямоугольник 3"/>
          <p:cNvSpPr/>
          <p:nvPr/>
        </p:nvSpPr>
        <p:spPr>
          <a:xfrm>
            <a:off x="1619672" y="1484784"/>
            <a:ext cx="5744008" cy="1754326"/>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тур</a:t>
            </a:r>
          </a:p>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«Литературный»</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5616" y="692696"/>
            <a:ext cx="6696744" cy="4525963"/>
          </a:xfrm>
        </p:spPr>
        <p:txBody>
          <a:bodyPr>
            <a:normAutofit fontScale="92500"/>
          </a:bodyPr>
          <a:lstStyle/>
          <a:p>
            <a:r>
              <a:rPr lang="ru-RU" sz="3600" b="1" dirty="0">
                <a:latin typeface="Times New Roman" pitchFamily="18" charset="0"/>
                <a:cs typeface="Times New Roman" pitchFamily="18" charset="0"/>
              </a:rPr>
              <a:t>На экране вы увидите </a:t>
            </a:r>
            <a:r>
              <a:rPr lang="ru-RU" sz="3600" b="1" dirty="0" smtClean="0">
                <a:latin typeface="Times New Roman" pitchFamily="18" charset="0"/>
                <a:cs typeface="Times New Roman" pitchFamily="18" charset="0"/>
              </a:rPr>
              <a:t>рисунки, которые </a:t>
            </a:r>
            <a:r>
              <a:rPr lang="ru-RU" sz="3600" b="1" dirty="0">
                <a:latin typeface="Times New Roman" pitchFamily="18" charset="0"/>
                <a:cs typeface="Times New Roman" pitchFamily="18" charset="0"/>
              </a:rPr>
              <a:t>соответствуют </a:t>
            </a:r>
            <a:r>
              <a:rPr lang="ru-RU" sz="3600" b="1" dirty="0" smtClean="0">
                <a:latin typeface="Times New Roman" pitchFamily="18" charset="0"/>
                <a:cs typeface="Times New Roman" pitchFamily="18" charset="0"/>
              </a:rPr>
              <a:t>отрывку (фразе) </a:t>
            </a:r>
            <a:r>
              <a:rPr lang="ru-RU" sz="3600" b="1" dirty="0">
                <a:latin typeface="Times New Roman" pitchFamily="18" charset="0"/>
                <a:cs typeface="Times New Roman" pitchFamily="18" charset="0"/>
              </a:rPr>
              <a:t>из литературного произведения, крылатой </a:t>
            </a:r>
            <a:r>
              <a:rPr lang="ru-RU" sz="3600" b="1" dirty="0" smtClean="0">
                <a:latin typeface="Times New Roman" pitchFamily="18" charset="0"/>
                <a:cs typeface="Times New Roman" pitchFamily="18" charset="0"/>
              </a:rPr>
              <a:t>фразе, афоризму.</a:t>
            </a:r>
          </a:p>
          <a:p>
            <a:r>
              <a:rPr lang="ru-RU" sz="3600" b="1" dirty="0" smtClean="0">
                <a:latin typeface="Times New Roman" pitchFamily="18" charset="0"/>
                <a:cs typeface="Times New Roman" pitchFamily="18" charset="0"/>
              </a:rPr>
              <a:t> </a:t>
            </a:r>
            <a:r>
              <a:rPr lang="ru-RU" sz="3600" b="1" dirty="0">
                <a:latin typeface="Times New Roman" pitchFamily="18" charset="0"/>
                <a:cs typeface="Times New Roman" pitchFamily="18" charset="0"/>
              </a:rPr>
              <a:t>З</a:t>
            </a:r>
            <a:r>
              <a:rPr lang="ru-RU" sz="3600" b="1" dirty="0" smtClean="0">
                <a:latin typeface="Times New Roman" pitchFamily="18" charset="0"/>
                <a:cs typeface="Times New Roman" pitchFamily="18" charset="0"/>
              </a:rPr>
              <a:t>а 60 секунд вам </a:t>
            </a:r>
            <a:r>
              <a:rPr lang="ru-RU" sz="3600" b="1" dirty="0">
                <a:latin typeface="Times New Roman" pitchFamily="18" charset="0"/>
                <a:cs typeface="Times New Roman" pitchFamily="18" charset="0"/>
              </a:rPr>
              <a:t>необходимо внести 5 вариантов ответа, </a:t>
            </a:r>
            <a:r>
              <a:rPr lang="ru-RU" sz="3600" b="1" dirty="0" smtClean="0">
                <a:latin typeface="Times New Roman" pitchFamily="18" charset="0"/>
                <a:cs typeface="Times New Roman" pitchFamily="18" charset="0"/>
              </a:rPr>
              <a:t>соответствующие картинкам.</a:t>
            </a:r>
            <a:endParaRPr lang="ru-RU" sz="3600" b="1"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1157683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Таймер - (1 минута + гудок)">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cstate="print"/>
          <a:stretch>
            <a:fillRect/>
          </a:stretch>
        </p:blipFill>
        <p:spPr>
          <a:xfrm>
            <a:off x="4159250" y="3170238"/>
            <a:ext cx="609600" cy="609600"/>
          </a:xfrm>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65374" y="1734200"/>
            <a:ext cx="6806952" cy="28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67744" y="332656"/>
            <a:ext cx="4404988"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№1</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38977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9592" y="2259363"/>
            <a:ext cx="7112383" cy="239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1760" y="260648"/>
            <a:ext cx="4578113"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 2</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2860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3608" y="533400"/>
            <a:ext cx="6912768" cy="3181352"/>
          </a:xfrm>
        </p:spPr>
        <p:txBody>
          <a:bodyPr>
            <a:noAutofit/>
          </a:bodyPr>
          <a:lstStyle/>
          <a:p>
            <a:r>
              <a:rPr lang="ru-RU" b="1" dirty="0" smtClean="0">
                <a:solidFill>
                  <a:schemeClr val="tx2">
                    <a:lumMod val="75000"/>
                  </a:schemeClr>
                </a:solidFill>
                <a:latin typeface="Segoe Script" pitchFamily="34" charset="0"/>
                <a:ea typeface="Tahoma" panose="020B0604030504040204" pitchFamily="34" charset="0"/>
                <a:cs typeface="Tahoma" panose="020B0604030504040204" pitchFamily="34" charset="0"/>
              </a:rPr>
              <a:t>«И мы сохраним тебя, </a:t>
            </a:r>
            <a:br>
              <a:rPr lang="ru-RU" b="1" dirty="0" smtClean="0">
                <a:solidFill>
                  <a:schemeClr val="tx2">
                    <a:lumMod val="75000"/>
                  </a:schemeClr>
                </a:solidFill>
                <a:latin typeface="Segoe Script" pitchFamily="34" charset="0"/>
                <a:ea typeface="Tahoma" panose="020B0604030504040204" pitchFamily="34" charset="0"/>
                <a:cs typeface="Tahoma" panose="020B0604030504040204" pitchFamily="34" charset="0"/>
              </a:rPr>
            </a:br>
            <a:r>
              <a:rPr lang="ru-RU" b="1" dirty="0" smtClean="0">
                <a:solidFill>
                  <a:schemeClr val="tx2">
                    <a:lumMod val="75000"/>
                  </a:schemeClr>
                </a:solidFill>
                <a:latin typeface="Segoe Script" pitchFamily="34" charset="0"/>
                <a:ea typeface="Tahoma" panose="020B0604030504040204" pitchFamily="34" charset="0"/>
                <a:cs typeface="Tahoma" panose="020B0604030504040204" pitchFamily="34" charset="0"/>
              </a:rPr>
              <a:t>русская речь, великое русское слово!»</a:t>
            </a:r>
            <a:r>
              <a:rPr lang="ru-RU" b="1" dirty="0" smtClean="0"/>
              <a:t/>
            </a:r>
            <a:br>
              <a:rPr lang="ru-RU" b="1" dirty="0" smtClean="0"/>
            </a:br>
            <a:endParaRPr lang="ru-RU" b="1" dirty="0">
              <a:solidFill>
                <a:schemeClr val="tx2">
                  <a:lumMod val="75000"/>
                </a:schemeClr>
              </a:solidFill>
              <a:latin typeface="Segoe Script"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9592" y="2132856"/>
            <a:ext cx="698477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23728" y="404664"/>
            <a:ext cx="4578113"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 3</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092241" y="5301208"/>
            <a:ext cx="609600" cy="609600"/>
          </a:xfrm>
          <a:prstGeom prst="rect">
            <a:avLst/>
          </a:prstGeom>
        </p:spPr>
      </p:pic>
    </p:spTree>
    <p:extLst>
      <p:ext uri="{BB962C8B-B14F-4D97-AF65-F5344CB8AC3E}">
        <p14:creationId xmlns:p14="http://schemas.microsoft.com/office/powerpoint/2010/main" val="41841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5576" y="1340768"/>
            <a:ext cx="752699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619672" y="404664"/>
            <a:ext cx="4578113"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 4</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660232" y="4941168"/>
            <a:ext cx="609600" cy="609600"/>
          </a:xfrm>
          <a:prstGeom prst="rect">
            <a:avLst/>
          </a:prstGeom>
        </p:spPr>
      </p:pic>
    </p:spTree>
    <p:extLst>
      <p:ext uri="{BB962C8B-B14F-4D97-AF65-F5344CB8AC3E}">
        <p14:creationId xmlns:p14="http://schemas.microsoft.com/office/powerpoint/2010/main" val="256274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5576" y="1556792"/>
            <a:ext cx="7488833" cy="247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67744" y="404664"/>
            <a:ext cx="4404988"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№5</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5229200"/>
            <a:ext cx="609600" cy="609600"/>
          </a:xfrm>
          <a:prstGeom prst="rect">
            <a:avLst/>
          </a:prstGeom>
        </p:spPr>
      </p:pic>
    </p:spTree>
    <p:extLst>
      <p:ext uri="{BB962C8B-B14F-4D97-AF65-F5344CB8AC3E}">
        <p14:creationId xmlns:p14="http://schemas.microsoft.com/office/powerpoint/2010/main" val="11090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223628" y="188640"/>
            <a:ext cx="6840760" cy="1323439"/>
          </a:xfrm>
          <a:prstGeom prst="rect">
            <a:avLst/>
          </a:prstGeom>
          <a:noFill/>
        </p:spPr>
        <p:txBody>
          <a:bodyPr wrap="square" lIns="91440" tIns="45720" rIns="91440" bIns="45720">
            <a:spAutoFit/>
          </a:bodyPr>
          <a:lstStyle/>
          <a:p>
            <a:pPr algn="ctr"/>
            <a:r>
              <a:rPr lang="ru-RU"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ОтвЕТЫ</a:t>
            </a:r>
            <a:r>
              <a:rPr lang="ru-RU"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a:p>
            <a:pPr algn="ctr"/>
            <a:r>
              <a:rPr lang="ru-RU"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тур</a:t>
            </a:r>
            <a:endParaRPr lang="ru-RU"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Прямоугольник 6"/>
          <p:cNvSpPr/>
          <p:nvPr/>
        </p:nvSpPr>
        <p:spPr>
          <a:xfrm>
            <a:off x="1115616" y="1340768"/>
            <a:ext cx="7056784" cy="452431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a:t>
            </a:r>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Ветер, ветер, ты могуч!</a:t>
            </a:r>
          </a:p>
          <a:p>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2. Водичка, водичка, умой мое личико!</a:t>
            </a:r>
          </a:p>
          <a:p>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3. Семь раз отмерь – один раз отрежь.</a:t>
            </a:r>
          </a:p>
          <a:p>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4. Свет мой, зеркальце, скажи, да всю правду доложи.</a:t>
            </a:r>
          </a:p>
          <a:p>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5. Три девицы под окном пряли поздно вечерком.</a:t>
            </a:r>
            <a:endParaRPr lang="ru-RU"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50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87624" y="908720"/>
            <a:ext cx="6624736" cy="2585323"/>
          </a:xfrm>
          <a:prstGeom prst="rect">
            <a:avLst/>
          </a:prstGeom>
          <a:noFill/>
        </p:spPr>
        <p:txBody>
          <a:bodyPr wrap="squar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ТУР</a:t>
            </a:r>
          </a:p>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«История языка»</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09_Sweet Plea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948264" y="47971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31640" y="332656"/>
            <a:ext cx="6408712" cy="4525963"/>
          </a:xfrm>
        </p:spPr>
        <p:txBody>
          <a:bodyPr/>
          <a:lstStyle/>
          <a:p>
            <a:r>
              <a:rPr lang="ru-RU" b="1" dirty="0" smtClean="0"/>
              <a:t>Вам будут предложены вопросы, которые тем или иным образом связаны с историей русского языка. За 60 секунд вы должны вписать ваши ответы в бланк</a:t>
            </a:r>
            <a:endParaRPr lang="ru-RU" b="1" dirty="0"/>
          </a:p>
        </p:txBody>
      </p:sp>
    </p:spTree>
    <p:extLst>
      <p:ext uri="{BB962C8B-B14F-4D97-AF65-F5344CB8AC3E}">
        <p14:creationId xmlns:p14="http://schemas.microsoft.com/office/powerpoint/2010/main" val="2577930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1004" y="1083440"/>
            <a:ext cx="7239000" cy="4846320"/>
          </a:xfrm>
        </p:spPr>
        <p:txBody>
          <a:bodyPr/>
          <a:lstStyle/>
          <a:p>
            <a:pPr>
              <a:buNone/>
            </a:pPr>
            <a:endParaRPr lang="ru-RU" sz="4400" b="1" dirty="0" smtClean="0">
              <a:solidFill>
                <a:schemeClr val="accent2">
                  <a:lumMod val="75000"/>
                </a:schemeClr>
              </a:solidFill>
              <a:latin typeface="Times New Roman" pitchFamily="18" charset="0"/>
              <a:cs typeface="Times New Roman" pitchFamily="18" charset="0"/>
            </a:endParaRPr>
          </a:p>
          <a:p>
            <a:endParaRPr lang="ru-RU" dirty="0"/>
          </a:p>
        </p:txBody>
      </p:sp>
      <p:pic>
        <p:nvPicPr>
          <p:cNvPr id="1027" name="Picture 3" descr="C:\Users\Большакова\Desktop\fe380fa5c8ff215f7789ea7fed6f0a61-800x.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9592" y="653235"/>
            <a:ext cx="7453719" cy="5649134"/>
          </a:xfrm>
          <a:prstGeom prst="rect">
            <a:avLst/>
          </a:prstGeom>
          <a:noFill/>
        </p:spPr>
      </p:pic>
      <p:sp>
        <p:nvSpPr>
          <p:cNvPr id="5" name="Прямоугольник 4"/>
          <p:cNvSpPr/>
          <p:nvPr/>
        </p:nvSpPr>
        <p:spPr>
          <a:xfrm>
            <a:off x="2699792" y="-43773"/>
            <a:ext cx="3310586" cy="707886"/>
          </a:xfrm>
          <a:prstGeom prst="rect">
            <a:avLst/>
          </a:prstGeom>
          <a:noFill/>
        </p:spPr>
        <p:txBody>
          <a:bodyPr wrap="none" lIns="91440" tIns="45720" rIns="91440" bIns="45720">
            <a:spAutoFit/>
          </a:bodyPr>
          <a:lstStyle/>
          <a:p>
            <a:pPr algn="ctr"/>
            <a:r>
              <a:rPr lang="ru-RU"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Вопрос №1</a:t>
            </a:r>
            <a:endParaRPr lang="ru-RU"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435204" y="5190000"/>
            <a:ext cx="609600" cy="609600"/>
          </a:xfrm>
          <a:prstGeom prst="rect">
            <a:avLst/>
          </a:prstGeom>
        </p:spPr>
      </p:pic>
    </p:spTree>
    <p:extLst>
      <p:ext uri="{BB962C8B-B14F-4D97-AF65-F5344CB8AC3E}">
        <p14:creationId xmlns:p14="http://schemas.microsoft.com/office/powerpoint/2010/main" val="16233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99592" y="724303"/>
            <a:ext cx="7272808" cy="4525963"/>
          </a:xfrm>
        </p:spPr>
        <p:txBody>
          <a:bodyPr>
            <a:normAutofit/>
          </a:bodyPr>
          <a:lstStyle/>
          <a:p>
            <a:r>
              <a:rPr lang="ru-RU" sz="3600" b="1" dirty="0" smtClean="0"/>
              <a:t>В «Толковом словаре живого великорусского языка» В.И. Даля упоминается игра под названием </a:t>
            </a:r>
            <a:r>
              <a:rPr lang="ru-RU" sz="3600" b="1" dirty="0" err="1" smtClean="0">
                <a:solidFill>
                  <a:srgbClr val="FF0000"/>
                </a:solidFill>
              </a:rPr>
              <a:t>Херики-Оники</a:t>
            </a:r>
            <a:r>
              <a:rPr lang="ru-RU" sz="3600" b="1" dirty="0" smtClean="0">
                <a:solidFill>
                  <a:srgbClr val="FF0000"/>
                </a:solidFill>
              </a:rPr>
              <a:t>. </a:t>
            </a:r>
          </a:p>
          <a:p>
            <a:r>
              <a:rPr lang="ru-RU" sz="3600" b="1" dirty="0" smtClean="0"/>
              <a:t>О какой игре идёт речь? </a:t>
            </a:r>
            <a:endParaRPr lang="ru-RU" sz="3600" b="1" dirty="0"/>
          </a:p>
        </p:txBody>
      </p:sp>
      <p:sp>
        <p:nvSpPr>
          <p:cNvPr id="4" name="Прямоугольник 3"/>
          <p:cNvSpPr/>
          <p:nvPr/>
        </p:nvSpPr>
        <p:spPr>
          <a:xfrm>
            <a:off x="3131840" y="16417"/>
            <a:ext cx="2406428" cy="707886"/>
          </a:xfrm>
          <a:prstGeom prst="rect">
            <a:avLst/>
          </a:prstGeom>
          <a:noFill/>
        </p:spPr>
        <p:txBody>
          <a:bodyPr wrap="none" lIns="91440" tIns="45720" rIns="91440" bIns="45720">
            <a:spAutoFit/>
          </a:bodyPr>
          <a:lstStyle/>
          <a:p>
            <a:pPr algn="ctr"/>
            <a:r>
              <a:rPr lang="ru-RU"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Вопрос 2</a:t>
            </a:r>
            <a:endParaRPr lang="ru-RU"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538268" y="44371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971600" y="1268760"/>
            <a:ext cx="6768752" cy="3240360"/>
          </a:xfrm>
        </p:spPr>
        <p:txBody>
          <a:bodyPr>
            <a:noAutofit/>
          </a:bodyPr>
          <a:lstStyle/>
          <a:p>
            <a:pPr marL="609600" indent="-609600" algn="ctr" eaLnBrk="1" hangingPunct="1">
              <a:buFontTx/>
              <a:buNone/>
            </a:pPr>
            <a:r>
              <a:rPr lang="ru-RU" sz="4800" b="1" dirty="0" smtClean="0"/>
              <a:t>Какой язык  существовал в Киевской Руси?</a:t>
            </a:r>
          </a:p>
        </p:txBody>
      </p:sp>
      <p:sp>
        <p:nvSpPr>
          <p:cNvPr id="4" name="Прямоугольник 3"/>
          <p:cNvSpPr/>
          <p:nvPr/>
        </p:nvSpPr>
        <p:spPr>
          <a:xfrm>
            <a:off x="3306949" y="332656"/>
            <a:ext cx="2406428" cy="707886"/>
          </a:xfrm>
          <a:prstGeom prst="rect">
            <a:avLst/>
          </a:prstGeom>
          <a:noFill/>
        </p:spPr>
        <p:txBody>
          <a:bodyPr wrap="none" lIns="91440" tIns="45720" rIns="91440" bIns="45720">
            <a:spAutoFit/>
          </a:bodyPr>
          <a:lstStyle/>
          <a:p>
            <a:pPr algn="ctr"/>
            <a:r>
              <a:rPr lang="ru-RU"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Вопрос 3</a:t>
            </a:r>
            <a:endParaRPr lang="ru-RU"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444208" y="47073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971600" y="1628800"/>
            <a:ext cx="7200800" cy="1676400"/>
          </a:xfrm>
        </p:spPr>
        <p:txBody>
          <a:bodyPr>
            <a:normAutofit/>
          </a:bodyPr>
          <a:lstStyle/>
          <a:p>
            <a:pPr marL="609600" indent="-609600" algn="ctr" eaLnBrk="1" hangingPunct="1">
              <a:buFontTx/>
              <a:buNone/>
            </a:pPr>
            <a:r>
              <a:rPr lang="ru-RU" sz="4800" b="1" dirty="0" smtClean="0"/>
              <a:t>Кто  создал славянскую письменность?</a:t>
            </a:r>
          </a:p>
        </p:txBody>
      </p:sp>
      <p:sp>
        <p:nvSpPr>
          <p:cNvPr id="4" name="Прямоугольник 3"/>
          <p:cNvSpPr/>
          <p:nvPr/>
        </p:nvSpPr>
        <p:spPr>
          <a:xfrm>
            <a:off x="2843808" y="404664"/>
            <a:ext cx="3188694"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Вопрос 4</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236296" y="50131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мужество.jpg"/>
          <p:cNvPicPr>
            <a:picLocks noGrp="1" noChangeAspect="1"/>
          </p:cNvPicPr>
          <p:nvPr>
            <p:ph idx="1"/>
          </p:nvPr>
        </p:nvPicPr>
        <p:blipFill>
          <a:blip r:embed="rId2" cstate="print"/>
          <a:stretch>
            <a:fillRect/>
          </a:stretch>
        </p:blipFill>
        <p:spPr>
          <a:xfrm>
            <a:off x="827584" y="0"/>
            <a:ext cx="7724676" cy="6126163"/>
          </a:xfrm>
        </p:spPr>
      </p:pic>
      <p:pic>
        <p:nvPicPr>
          <p:cNvPr id="5" name="Рисунок 4">
            <a:extLst>
              <a:ext uri="{FF2B5EF4-FFF2-40B4-BE49-F238E27FC236}">
                <a16:creationId xmlns:a16="http://schemas.microsoft.com/office/drawing/2014/main" id="{D1CE07AE-87B3-4FF7-88D5-1B86F560D1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1692276"/>
            <a:ext cx="2080693" cy="262065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467544" y="1340768"/>
            <a:ext cx="8229600" cy="1600200"/>
          </a:xfrm>
        </p:spPr>
        <p:txBody>
          <a:bodyPr/>
          <a:lstStyle/>
          <a:p>
            <a:pPr marL="609600" indent="-609600" algn="ctr" eaLnBrk="1" hangingPunct="1">
              <a:buFontTx/>
              <a:buNone/>
            </a:pPr>
            <a:r>
              <a:rPr lang="ru-RU" sz="4400" b="1" dirty="0" smtClean="0"/>
              <a:t>Как называлась первая славянская азбука?</a:t>
            </a:r>
          </a:p>
        </p:txBody>
      </p:sp>
      <p:sp>
        <p:nvSpPr>
          <p:cNvPr id="4" name="Прямоугольник 3"/>
          <p:cNvSpPr/>
          <p:nvPr/>
        </p:nvSpPr>
        <p:spPr>
          <a:xfrm>
            <a:off x="2699792" y="332656"/>
            <a:ext cx="3188694"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Вопрос 5</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804248" y="51571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r>
              <a:rPr lang="ru-RU" b="1" dirty="0" smtClean="0">
                <a:solidFill>
                  <a:srgbClr val="FF0000"/>
                </a:solidFill>
              </a:rPr>
              <a:t>Вопрос 1</a:t>
            </a:r>
            <a:endParaRPr lang="ru-RU" b="1" dirty="0">
              <a:solidFill>
                <a:srgbClr val="FF0000"/>
              </a:solidFill>
            </a:endParaRPr>
          </a:p>
        </p:txBody>
      </p:sp>
      <p:sp>
        <p:nvSpPr>
          <p:cNvPr id="4" name="Прямоугольник 3"/>
          <p:cNvSpPr/>
          <p:nvPr/>
        </p:nvSpPr>
        <p:spPr>
          <a:xfrm>
            <a:off x="2267744" y="260648"/>
            <a:ext cx="4363823"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Ответы 3 тур</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Рисунок 4" descr="img_user_file_58f347b576a22_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7784" y="1412776"/>
            <a:ext cx="4760077" cy="357005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Ответы 3 тур</a:t>
            </a:r>
            <a:b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ru-RU" dirty="0"/>
          </a:p>
        </p:txBody>
      </p:sp>
      <p:sp>
        <p:nvSpPr>
          <p:cNvPr id="3" name="Содержимое 2"/>
          <p:cNvSpPr>
            <a:spLocks noGrp="1"/>
          </p:cNvSpPr>
          <p:nvPr>
            <p:ph idx="1"/>
          </p:nvPr>
        </p:nvSpPr>
        <p:spPr>
          <a:xfrm>
            <a:off x="1043608" y="1052736"/>
            <a:ext cx="7200800" cy="5073427"/>
          </a:xfrm>
        </p:spPr>
        <p:txBody>
          <a:bodyPr>
            <a:normAutofit/>
          </a:bodyPr>
          <a:lstStyle/>
          <a:p>
            <a:r>
              <a:rPr lang="ru-RU" b="1" dirty="0" smtClean="0">
                <a:solidFill>
                  <a:srgbClr val="FF0000"/>
                </a:solidFill>
              </a:rPr>
              <a:t>Вопрос 2</a:t>
            </a:r>
          </a:p>
          <a:p>
            <a:r>
              <a:rPr lang="ru-RU" b="1" dirty="0" smtClean="0"/>
              <a:t>Речь идет об </a:t>
            </a:r>
            <a:r>
              <a:rPr lang="ru-RU" b="1" dirty="0" smtClean="0">
                <a:solidFill>
                  <a:srgbClr val="FF0000"/>
                </a:solidFill>
              </a:rPr>
              <a:t>игре </a:t>
            </a:r>
          </a:p>
          <a:p>
            <a:pPr algn="ctr">
              <a:buNone/>
            </a:pPr>
            <a:r>
              <a:rPr lang="ru-RU" sz="4400" b="1" i="1" dirty="0" smtClean="0">
                <a:solidFill>
                  <a:srgbClr val="FF0000"/>
                </a:solidFill>
              </a:rPr>
              <a:t>«крестики-нолики». </a:t>
            </a:r>
          </a:p>
          <a:p>
            <a:r>
              <a:rPr lang="ru-RU" b="1" i="1" dirty="0" smtClean="0"/>
              <a:t>В старославянском алфавите </a:t>
            </a:r>
            <a:r>
              <a:rPr lang="ru-RU" b="1" dirty="0" smtClean="0"/>
              <a:t>буква Х, то есть крестик, имела название </a:t>
            </a:r>
            <a:r>
              <a:rPr lang="ru-RU" b="1" dirty="0" err="1" smtClean="0"/>
              <a:t>херъ</a:t>
            </a:r>
            <a:r>
              <a:rPr lang="ru-RU" b="1" dirty="0" smtClean="0"/>
              <a:t> (сокр. от херувим), а буква О, нолик, – </a:t>
            </a:r>
            <a:r>
              <a:rPr lang="ru-RU" b="1" dirty="0" err="1" smtClean="0"/>
              <a:t>онъ</a:t>
            </a:r>
            <a:r>
              <a:rPr lang="ru-RU" b="1" dirty="0" smtClean="0"/>
              <a:t>. Отсюда и соответствующее название игры –</a:t>
            </a:r>
            <a:r>
              <a:rPr lang="ru-RU" b="1" dirty="0" err="1" smtClean="0"/>
              <a:t>херики-оники</a:t>
            </a:r>
            <a:r>
              <a:rPr lang="ru-RU" b="1" dirty="0" smtClean="0"/>
              <a:t>.</a:t>
            </a:r>
            <a:endParaRPr lang="ru-RU"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1691680" y="1556792"/>
            <a:ext cx="5562600" cy="990600"/>
          </a:xfrm>
        </p:spPr>
        <p:txBody>
          <a:bodyPr/>
          <a:lstStyle/>
          <a:p>
            <a:pPr algn="ctr" eaLnBrk="1" hangingPunct="1">
              <a:buFontTx/>
              <a:buNone/>
            </a:pPr>
            <a:r>
              <a:rPr lang="ru-RU" sz="4000" b="1" dirty="0" smtClean="0">
                <a:solidFill>
                  <a:srgbClr val="FF0000"/>
                </a:solidFill>
              </a:rPr>
              <a:t>Древнерусский язык</a:t>
            </a:r>
          </a:p>
        </p:txBody>
      </p:sp>
      <p:pic>
        <p:nvPicPr>
          <p:cNvPr id="6147" name="Picture 4"/>
          <p:cNvPicPr>
            <a:picLocks noChangeAspect="1" noChangeArrowheads="1"/>
          </p:cNvPicPr>
          <p:nvPr/>
        </p:nvPicPr>
        <p:blipFill>
          <a:blip r:embed="rId2" cstate="print"/>
          <a:srcRect/>
          <a:stretch>
            <a:fillRect/>
          </a:stretch>
        </p:blipFill>
        <p:spPr bwMode="auto">
          <a:xfrm>
            <a:off x="2267744" y="2552375"/>
            <a:ext cx="4536504" cy="3387924"/>
          </a:xfrm>
          <a:prstGeom prst="rect">
            <a:avLst/>
          </a:prstGeom>
          <a:noFill/>
          <a:ln w="9525">
            <a:noFill/>
            <a:miter lim="800000"/>
            <a:headEnd/>
            <a:tailEnd/>
          </a:ln>
        </p:spPr>
      </p:pic>
      <p:sp>
        <p:nvSpPr>
          <p:cNvPr id="4" name="Прямоугольник 3"/>
          <p:cNvSpPr/>
          <p:nvPr/>
        </p:nvSpPr>
        <p:spPr>
          <a:xfrm>
            <a:off x="3707904" y="260648"/>
            <a:ext cx="2970750" cy="646331"/>
          </a:xfrm>
          <a:prstGeom prst="rect">
            <a:avLst/>
          </a:prstGeom>
        </p:spPr>
        <p:txBody>
          <a:bodyPr wrap="none">
            <a:spAutoFit/>
          </a:bodyPr>
          <a:lstStyle/>
          <a:p>
            <a:r>
              <a:rPr lang="ru-RU"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Ответы 3 тур</a:t>
            </a:r>
            <a:endParaRPr lang="ru-RU" sz="3600" dirty="0"/>
          </a:p>
        </p:txBody>
      </p:sp>
      <p:sp>
        <p:nvSpPr>
          <p:cNvPr id="5" name="Прямоугольник 4"/>
          <p:cNvSpPr/>
          <p:nvPr/>
        </p:nvSpPr>
        <p:spPr>
          <a:xfrm>
            <a:off x="1403648" y="908720"/>
            <a:ext cx="1863011" cy="584775"/>
          </a:xfrm>
          <a:prstGeom prst="rect">
            <a:avLst/>
          </a:prstGeom>
        </p:spPr>
        <p:txBody>
          <a:bodyPr wrap="none">
            <a:spAutoFit/>
          </a:bodyPr>
          <a:lstStyle/>
          <a:p>
            <a:r>
              <a:rPr lang="ru-RU" sz="3200" b="1" dirty="0" smtClean="0">
                <a:solidFill>
                  <a:srgbClr val="FF0000"/>
                </a:solidFill>
              </a:rPr>
              <a:t>Вопрос 3 </a:t>
            </a:r>
            <a:endParaRPr lang="ru-RU" sz="3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971600" y="4509120"/>
            <a:ext cx="6984776" cy="1066800"/>
          </a:xfrm>
          <a:prstGeom prst="rect">
            <a:avLst/>
          </a:prstGeom>
          <a:noFill/>
          <a:ln w="9525">
            <a:noFill/>
            <a:miter lim="800000"/>
            <a:headEnd/>
            <a:tailEnd/>
          </a:ln>
        </p:spPr>
        <p:txBody>
          <a:bodyPr wrap="square">
            <a:spAutoFit/>
          </a:bodyPr>
          <a:lstStyle/>
          <a:p>
            <a:r>
              <a:rPr lang="ru-RU" sz="3200" b="1" dirty="0">
                <a:solidFill>
                  <a:schemeClr val="accent2"/>
                </a:solidFill>
              </a:rPr>
              <a:t>Славянские просветители, братья</a:t>
            </a:r>
            <a:r>
              <a:rPr lang="ru-RU" sz="3200" b="1" dirty="0">
                <a:solidFill>
                  <a:srgbClr val="FF0000"/>
                </a:solidFill>
              </a:rPr>
              <a:t> КИРИЛЛ и МЕФОДИЙ</a:t>
            </a:r>
          </a:p>
        </p:txBody>
      </p:sp>
      <p:pic>
        <p:nvPicPr>
          <p:cNvPr id="18435" name="Picture 3"/>
          <p:cNvPicPr>
            <a:picLocks noChangeAspect="1" noChangeArrowheads="1"/>
          </p:cNvPicPr>
          <p:nvPr/>
        </p:nvPicPr>
        <p:blipFill>
          <a:blip r:embed="rId2" cstate="print"/>
          <a:srcRect/>
          <a:stretch>
            <a:fillRect/>
          </a:stretch>
        </p:blipFill>
        <p:spPr bwMode="auto">
          <a:xfrm>
            <a:off x="5004048" y="1052736"/>
            <a:ext cx="3065512" cy="3411891"/>
          </a:xfrm>
          <a:prstGeom prst="rect">
            <a:avLst/>
          </a:prstGeom>
          <a:noFill/>
          <a:ln w="9525">
            <a:noFill/>
            <a:miter lim="800000"/>
            <a:headEnd/>
            <a:tailEnd/>
          </a:ln>
        </p:spPr>
      </p:pic>
      <p:sp>
        <p:nvSpPr>
          <p:cNvPr id="4" name="Прямоугольник 3"/>
          <p:cNvSpPr/>
          <p:nvPr/>
        </p:nvSpPr>
        <p:spPr>
          <a:xfrm>
            <a:off x="3203848" y="260648"/>
            <a:ext cx="2952328" cy="584775"/>
          </a:xfrm>
          <a:prstGeom prst="rect">
            <a:avLst/>
          </a:prstGeom>
        </p:spPr>
        <p:txBody>
          <a:bodyPr wrap="square">
            <a:spAutoFit/>
          </a:bodyPr>
          <a:lstStyle/>
          <a:p>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Ответы 3 тур </a:t>
            </a:r>
            <a:endParaRPr lang="ru-RU" sz="3200" dirty="0"/>
          </a:p>
        </p:txBody>
      </p:sp>
      <p:sp>
        <p:nvSpPr>
          <p:cNvPr id="5" name="Прямоугольник 4"/>
          <p:cNvSpPr/>
          <p:nvPr/>
        </p:nvSpPr>
        <p:spPr>
          <a:xfrm>
            <a:off x="1547664" y="980728"/>
            <a:ext cx="1770036" cy="584775"/>
          </a:xfrm>
          <a:prstGeom prst="rect">
            <a:avLst/>
          </a:prstGeom>
        </p:spPr>
        <p:txBody>
          <a:bodyPr wrap="none">
            <a:spAutoFit/>
          </a:bodyPr>
          <a:lstStyle/>
          <a:p>
            <a:r>
              <a:rPr lang="ru-RU" sz="3200" b="1" dirty="0" smtClean="0">
                <a:solidFill>
                  <a:srgbClr val="FF0000"/>
                </a:solidFill>
              </a:rPr>
              <a:t>Вопрос 4</a:t>
            </a:r>
            <a:endParaRPr lang="ru-RU" sz="3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cstate="print"/>
          <a:srcRect/>
          <a:stretch>
            <a:fillRect/>
          </a:stretch>
        </p:blipFill>
        <p:spPr bwMode="auto">
          <a:xfrm>
            <a:off x="1259632" y="2132856"/>
            <a:ext cx="2592288" cy="2886259"/>
          </a:xfrm>
          <a:prstGeom prst="rect">
            <a:avLst/>
          </a:prstGeom>
          <a:noFill/>
          <a:ln w="9525">
            <a:noFill/>
            <a:miter lim="800000"/>
            <a:headEnd/>
            <a:tailEnd/>
          </a:ln>
        </p:spPr>
      </p:pic>
      <p:sp>
        <p:nvSpPr>
          <p:cNvPr id="20483" name="Rectangle 5"/>
          <p:cNvSpPr>
            <a:spLocks noGrp="1" noChangeArrowheads="1"/>
          </p:cNvSpPr>
          <p:nvPr>
            <p:ph type="body" idx="1"/>
          </p:nvPr>
        </p:nvSpPr>
        <p:spPr>
          <a:xfrm>
            <a:off x="4139952" y="836712"/>
            <a:ext cx="3901008" cy="5158011"/>
          </a:xfrm>
          <a:solidFill>
            <a:schemeClr val="bg1"/>
          </a:solidFill>
        </p:spPr>
        <p:txBody>
          <a:bodyPr>
            <a:normAutofit fontScale="92500" lnSpcReduction="10000"/>
          </a:bodyPr>
          <a:lstStyle/>
          <a:p>
            <a:pPr eaLnBrk="1" hangingPunct="1">
              <a:lnSpc>
                <a:spcPct val="90000"/>
              </a:lnSpc>
              <a:buFontTx/>
              <a:buNone/>
            </a:pPr>
            <a:r>
              <a:rPr lang="ru-RU" b="1" dirty="0" smtClean="0">
                <a:solidFill>
                  <a:schemeClr val="accent2"/>
                </a:solidFill>
              </a:rPr>
              <a:t>	</a:t>
            </a:r>
            <a:r>
              <a:rPr lang="ru-RU" b="1" dirty="0" smtClean="0"/>
              <a:t>Основу русского письма составила старославянская азбука </a:t>
            </a:r>
            <a:r>
              <a:rPr lang="ru-RU" sz="4000" b="1" dirty="0" smtClean="0">
                <a:solidFill>
                  <a:srgbClr val="FF0000"/>
                </a:solidFill>
              </a:rPr>
              <a:t>кириллица</a:t>
            </a:r>
            <a:r>
              <a:rPr lang="ru-RU" b="1" dirty="0" smtClean="0">
                <a:solidFill>
                  <a:schemeClr val="accent2"/>
                </a:solidFill>
              </a:rPr>
              <a:t>, </a:t>
            </a:r>
            <a:r>
              <a:rPr lang="ru-RU" b="1" dirty="0" smtClean="0"/>
              <a:t>названная так в честь славянских просветителей, создателей славянской письменности, братьев Кирилла и </a:t>
            </a:r>
            <a:r>
              <a:rPr lang="ru-RU" b="1" dirty="0" err="1" smtClean="0"/>
              <a:t>Мефодия</a:t>
            </a:r>
            <a:r>
              <a:rPr lang="ru-RU" b="1" dirty="0" smtClean="0"/>
              <a:t>.</a:t>
            </a:r>
            <a:r>
              <a:rPr lang="ru-RU" dirty="0" smtClean="0"/>
              <a:t> </a:t>
            </a:r>
          </a:p>
        </p:txBody>
      </p:sp>
      <p:sp>
        <p:nvSpPr>
          <p:cNvPr id="4" name="Прямоугольник 3"/>
          <p:cNvSpPr/>
          <p:nvPr/>
        </p:nvSpPr>
        <p:spPr>
          <a:xfrm>
            <a:off x="3131840" y="260648"/>
            <a:ext cx="2952328" cy="584775"/>
          </a:xfrm>
          <a:prstGeom prst="rect">
            <a:avLst/>
          </a:prstGeom>
        </p:spPr>
        <p:txBody>
          <a:bodyPr wrap="square">
            <a:spAutoFit/>
          </a:bodyPr>
          <a:lstStyle/>
          <a:p>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Ответы 3 тур </a:t>
            </a:r>
            <a:endParaRPr lang="ru-RU" sz="3200" dirty="0"/>
          </a:p>
        </p:txBody>
      </p:sp>
      <p:sp>
        <p:nvSpPr>
          <p:cNvPr id="5" name="Прямоугольник 4"/>
          <p:cNvSpPr/>
          <p:nvPr/>
        </p:nvSpPr>
        <p:spPr>
          <a:xfrm>
            <a:off x="1547664" y="980728"/>
            <a:ext cx="1770036" cy="584775"/>
          </a:xfrm>
          <a:prstGeom prst="rect">
            <a:avLst/>
          </a:prstGeom>
        </p:spPr>
        <p:txBody>
          <a:bodyPr wrap="none">
            <a:spAutoFit/>
          </a:bodyPr>
          <a:lstStyle/>
          <a:p>
            <a:r>
              <a:rPr lang="ru-RU" sz="3200" b="1" dirty="0" smtClean="0">
                <a:solidFill>
                  <a:srgbClr val="FF0000"/>
                </a:solidFill>
              </a:rPr>
              <a:t>Вопрос 5</a:t>
            </a:r>
            <a:endParaRPr lang="ru-RU" sz="3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87624" y="116632"/>
            <a:ext cx="6840760" cy="2585323"/>
          </a:xfrm>
          <a:prstGeom prst="rect">
            <a:avLst/>
          </a:prstGeom>
          <a:noFill/>
        </p:spPr>
        <p:txBody>
          <a:bodyPr wrap="squar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Тур 4</a:t>
            </a:r>
          </a:p>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Занимательная</a:t>
            </a:r>
          </a:p>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фразеология</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 name="09_Sweet Plea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59632" y="764704"/>
            <a:ext cx="6840760" cy="4525963"/>
          </a:xfrm>
        </p:spPr>
        <p:txBody>
          <a:bodyPr/>
          <a:lstStyle/>
          <a:p>
            <a:r>
              <a:rPr lang="ru-RU" b="1" dirty="0" smtClean="0"/>
              <a:t>Задания этого тура связаны со знанием фразеологизмов. Кроме того, вам понадобиться смекалка и зоркий глаз.</a:t>
            </a:r>
          </a:p>
          <a:p>
            <a:r>
              <a:rPr lang="ru-RU" b="1" dirty="0" smtClean="0"/>
              <a:t>Не забывайте вовремя заносить ответы в бланк.</a:t>
            </a:r>
          </a:p>
          <a:p>
            <a:r>
              <a:rPr lang="ru-RU" b="1" dirty="0" smtClean="0"/>
              <a:t>Удачи!</a:t>
            </a:r>
            <a:endParaRPr lang="ru-RU" b="1" dirty="0"/>
          </a:p>
        </p:txBody>
      </p:sp>
    </p:spTree>
    <p:extLst>
      <p:ext uri="{BB962C8B-B14F-4D97-AF65-F5344CB8AC3E}">
        <p14:creationId xmlns:p14="http://schemas.microsoft.com/office/powerpoint/2010/main" val="40149952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4944"/>
            <a:ext cx="8229600" cy="803455"/>
          </a:xfrm>
        </p:spPr>
        <p:txBody>
          <a:bodyPr/>
          <a:lstStyle/>
          <a:p>
            <a:r>
              <a:rPr lang="ru-RU" b="1" dirty="0" smtClean="0">
                <a:solidFill>
                  <a:srgbClr val="FF0000"/>
                </a:solidFill>
              </a:rPr>
              <a:t>Вопрос 1</a:t>
            </a:r>
            <a:endParaRPr lang="ru-RU" b="1" dirty="0">
              <a:solidFill>
                <a:srgbClr val="FF0000"/>
              </a:solidFill>
            </a:endParaRPr>
          </a:p>
        </p:txBody>
      </p:sp>
      <p:sp>
        <p:nvSpPr>
          <p:cNvPr id="3" name="Содержимое 2"/>
          <p:cNvSpPr>
            <a:spLocks noGrp="1"/>
          </p:cNvSpPr>
          <p:nvPr>
            <p:ph idx="1"/>
          </p:nvPr>
        </p:nvSpPr>
        <p:spPr>
          <a:xfrm>
            <a:off x="1130091" y="692696"/>
            <a:ext cx="6912768" cy="5001419"/>
          </a:xfrm>
        </p:spPr>
        <p:txBody>
          <a:bodyPr/>
          <a:lstStyle/>
          <a:p>
            <a:r>
              <a:rPr lang="ru-RU" b="1" dirty="0" smtClean="0"/>
              <a:t>Назовите фразеологизмы, которые спрятались в рисунках</a:t>
            </a:r>
            <a:endParaRPr lang="ru-RU" b="1" dirty="0"/>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47208" y="1763551"/>
            <a:ext cx="2531215" cy="160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l="1035" t="20161"/>
          <a:stretch>
            <a:fillRect/>
          </a:stretch>
        </p:blipFill>
        <p:spPr bwMode="auto">
          <a:xfrm>
            <a:off x="905772" y="3298758"/>
            <a:ext cx="3522212" cy="229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img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44967" y="3392445"/>
            <a:ext cx="2891389" cy="250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1719923" y="2518443"/>
            <a:ext cx="535724"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1</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9" name="Прямоугольник 8"/>
          <p:cNvSpPr/>
          <p:nvPr/>
        </p:nvSpPr>
        <p:spPr>
          <a:xfrm>
            <a:off x="5109633" y="2075750"/>
            <a:ext cx="535724" cy="923330"/>
          </a:xfrm>
          <a:prstGeom prst="rect">
            <a:avLst/>
          </a:prstGeom>
          <a:noFill/>
        </p:spPr>
        <p:txBody>
          <a:bodyPr wrap="none" lIns="91440" tIns="45720" rIns="91440" bIns="45720">
            <a:spAutoFit/>
          </a:bodyPr>
          <a:lstStyle/>
          <a:p>
            <a:pPr algn="ctr"/>
            <a:r>
              <a:rPr lang="ru-RU" sz="5400" b="1" dirty="0">
                <a:ln w="22225">
                  <a:solidFill>
                    <a:schemeClr val="accent2"/>
                  </a:solidFill>
                  <a:prstDash val="solid"/>
                </a:ln>
                <a:solidFill>
                  <a:schemeClr val="accent2">
                    <a:lumMod val="40000"/>
                    <a:lumOff val="60000"/>
                  </a:schemeClr>
                </a:solidFill>
              </a:rPr>
              <a:t>2</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10" name="Прямоугольник 9"/>
          <p:cNvSpPr/>
          <p:nvPr/>
        </p:nvSpPr>
        <p:spPr>
          <a:xfrm>
            <a:off x="1130091" y="3441773"/>
            <a:ext cx="535724" cy="923330"/>
          </a:xfrm>
          <a:prstGeom prst="rect">
            <a:avLst/>
          </a:prstGeom>
          <a:noFill/>
        </p:spPr>
        <p:txBody>
          <a:bodyPr wrap="none" lIns="91440" tIns="45720" rIns="91440" bIns="45720">
            <a:spAutoFit/>
          </a:bodyPr>
          <a:lstStyle/>
          <a:p>
            <a:pPr algn="ctr"/>
            <a:r>
              <a:rPr lang="ru-RU" sz="5400" b="1" dirty="0">
                <a:ln w="22225">
                  <a:solidFill>
                    <a:schemeClr val="accent2"/>
                  </a:solidFill>
                  <a:prstDash val="solid"/>
                </a:ln>
                <a:solidFill>
                  <a:schemeClr val="accent2">
                    <a:lumMod val="40000"/>
                    <a:lumOff val="60000"/>
                  </a:schemeClr>
                </a:solidFill>
              </a:rPr>
              <a:t>3</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11" name="Прямоугольник 10"/>
          <p:cNvSpPr/>
          <p:nvPr/>
        </p:nvSpPr>
        <p:spPr>
          <a:xfrm>
            <a:off x="4472610" y="3326679"/>
            <a:ext cx="535724" cy="923330"/>
          </a:xfrm>
          <a:prstGeom prst="rect">
            <a:avLst/>
          </a:prstGeom>
          <a:noFill/>
        </p:spPr>
        <p:txBody>
          <a:bodyPr wrap="none" lIns="91440" tIns="45720" rIns="91440" bIns="45720">
            <a:spAutoFit/>
          </a:bodyPr>
          <a:lstStyle/>
          <a:p>
            <a:pPr algn="ctr"/>
            <a:r>
              <a:rPr lang="ru-RU" sz="5400" b="1" dirty="0">
                <a:ln w="22225">
                  <a:solidFill>
                    <a:schemeClr val="accent2"/>
                  </a:solidFill>
                  <a:prstDash val="solid"/>
                </a:ln>
                <a:solidFill>
                  <a:schemeClr val="accent2">
                    <a:lumMod val="40000"/>
                    <a:lumOff val="60000"/>
                  </a:schemeClr>
                </a:solidFill>
              </a:rPr>
              <a:t>4</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1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178424" y="5309434"/>
            <a:ext cx="609600" cy="609600"/>
          </a:xfrm>
          <a:prstGeom prst="rect">
            <a:avLst/>
          </a:prstGeom>
        </p:spPr>
      </p:pic>
      <p:pic>
        <p:nvPicPr>
          <p:cNvPr id="29699"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01795" y="1263765"/>
            <a:ext cx="2592288" cy="212868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b="1" dirty="0" smtClean="0">
                <a:solidFill>
                  <a:srgbClr val="FF0000"/>
                </a:solidFill>
              </a:rPr>
              <a:t>Вопрос 2</a:t>
            </a:r>
            <a:endParaRPr lang="ru-RU" b="1" dirty="0">
              <a:solidFill>
                <a:srgbClr val="FF0000"/>
              </a:solidFill>
            </a:endParaRPr>
          </a:p>
        </p:txBody>
      </p:sp>
      <p:pic>
        <p:nvPicPr>
          <p:cNvPr id="4" name="Объект 3" descr="http://festival.1september.ru/articles/549110/img4.gif"/>
          <p:cNvPicPr>
            <a:picLocks noGrp="1"/>
          </p:cNvPicPr>
          <p:nvPr>
            <p:ph idx="1"/>
          </p:nvPr>
        </p:nvPicPr>
        <p:blipFill>
          <a:blip r:embed="rId4" cstate="print"/>
          <a:srcRect/>
          <a:stretch>
            <a:fillRect/>
          </a:stretch>
        </p:blipFill>
        <p:spPr bwMode="auto">
          <a:xfrm>
            <a:off x="1115616" y="2132856"/>
            <a:ext cx="6840760" cy="1800200"/>
          </a:xfrm>
          <a:prstGeom prst="rect">
            <a:avLst/>
          </a:prstGeom>
          <a:noFill/>
          <a:ln w="9525">
            <a:noFill/>
            <a:miter lim="800000"/>
            <a:headEnd/>
            <a:tailEnd/>
          </a:ln>
        </p:spPr>
      </p:pic>
      <p:sp>
        <p:nvSpPr>
          <p:cNvPr id="5" name="Прямоугольник 4"/>
          <p:cNvSpPr/>
          <p:nvPr/>
        </p:nvSpPr>
        <p:spPr>
          <a:xfrm>
            <a:off x="1331640" y="840198"/>
            <a:ext cx="6480720" cy="1141146"/>
          </a:xfrm>
          <a:prstGeom prst="rect">
            <a:avLst/>
          </a:prstGeom>
        </p:spPr>
        <p:txBody>
          <a:bodyPr wrap="square">
            <a:spAutoFit/>
          </a:bodyPr>
          <a:lstStyle/>
          <a:p>
            <a:pPr>
              <a:lnSpc>
                <a:spcPct val="150000"/>
              </a:lnSpc>
              <a:spcAft>
                <a:spcPts val="1000"/>
              </a:spcAft>
            </a:pP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Разгадаешь ребус – прочтёшь фразеологизм! Удачи!</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076056" y="4509120"/>
            <a:ext cx="609600" cy="609600"/>
          </a:xfrm>
          <a:prstGeom prst="rect">
            <a:avLst/>
          </a:prstGeom>
        </p:spPr>
      </p:pic>
    </p:spTree>
    <p:extLst>
      <p:ext uri="{BB962C8B-B14F-4D97-AF65-F5344CB8AC3E}">
        <p14:creationId xmlns:p14="http://schemas.microsoft.com/office/powerpoint/2010/main" val="309886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1" y="138047"/>
            <a:ext cx="7000924" cy="5811847"/>
          </a:xfrm>
        </p:spPr>
        <p:txBody>
          <a:bodyPr/>
          <a:lstStyle/>
          <a:p>
            <a:pPr>
              <a:buNone/>
            </a:pPr>
            <a:r>
              <a:rPr lang="ru-RU" dirty="0" smtClean="0"/>
              <a:t>    </a:t>
            </a:r>
            <a:r>
              <a:rPr lang="ru-RU" sz="2800" dirty="0" smtClean="0"/>
              <a:t>Нужно защищать Родину от врагов; Можно защитить близкого человека или друга от обидчика. Можно защищать честь мундира, свою собственную честь. </a:t>
            </a:r>
            <a:r>
              <a:rPr lang="ru-RU" sz="2800" b="1" dirty="0" smtClean="0"/>
              <a:t>Но сегодня мы должны защитить слово. </a:t>
            </a:r>
            <a:endParaRPr lang="ru-RU" sz="2800" dirty="0" smtClean="0"/>
          </a:p>
          <a:p>
            <a:pPr>
              <a:buNone/>
            </a:pPr>
            <a:r>
              <a:rPr lang="ru-RU" b="1" dirty="0" smtClean="0"/>
              <a:t>     </a:t>
            </a:r>
            <a:r>
              <a:rPr lang="ru-RU" b="1" dirty="0" smtClean="0">
                <a:solidFill>
                  <a:srgbClr val="C00000"/>
                </a:solidFill>
              </a:rPr>
              <a:t>Слово тоже нуждается в защите!</a:t>
            </a:r>
            <a:endParaRPr lang="ru-RU" dirty="0" smtClean="0">
              <a:solidFill>
                <a:srgbClr val="C00000"/>
              </a:solidFill>
            </a:endParaRPr>
          </a:p>
          <a:p>
            <a:endParaRPr lang="ru-RU" dirty="0"/>
          </a:p>
        </p:txBody>
      </p:sp>
      <p:pic>
        <p:nvPicPr>
          <p:cNvPr id="67586" name="Picture 2" descr="C:\Users\1\Downloads\juzn1750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2976" y="3043970"/>
            <a:ext cx="6858049" cy="227647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b="1" dirty="0" smtClean="0">
                <a:solidFill>
                  <a:srgbClr val="FF0000"/>
                </a:solidFill>
              </a:rPr>
              <a:t>Вопрос 3</a:t>
            </a:r>
            <a:endParaRPr lang="ru-RU" b="1" dirty="0">
              <a:solidFill>
                <a:srgbClr val="FF0000"/>
              </a:solidFill>
            </a:endParaRPr>
          </a:p>
        </p:txBody>
      </p:sp>
      <p:sp>
        <p:nvSpPr>
          <p:cNvPr id="3" name="Объект 2"/>
          <p:cNvSpPr>
            <a:spLocks noGrp="1"/>
          </p:cNvSpPr>
          <p:nvPr>
            <p:ph idx="1"/>
          </p:nvPr>
        </p:nvSpPr>
        <p:spPr>
          <a:xfrm>
            <a:off x="1043608" y="836712"/>
            <a:ext cx="7056784" cy="5289451"/>
          </a:xfrm>
        </p:spPr>
        <p:txBody>
          <a:bodyPr/>
          <a:lstStyle/>
          <a:p>
            <a:r>
              <a:rPr lang="ru-RU" b="1" dirty="0" smtClean="0"/>
              <a:t>Этот фразеологизм связан с именем великого полководца. Назовите его.</a:t>
            </a:r>
          </a:p>
          <a:p>
            <a:r>
              <a:rPr lang="ru-RU" sz="4800" b="1" i="1" dirty="0" smtClean="0"/>
              <a:t>«Тяжело в учении – легко в бою»</a:t>
            </a:r>
            <a:endParaRPr lang="ru-RU" sz="4800" b="1" i="1" dirty="0"/>
          </a:p>
        </p:txBody>
      </p:sp>
      <p:pic>
        <p:nvPicPr>
          <p:cNvPr id="4"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588224" y="4653136"/>
            <a:ext cx="609600" cy="609600"/>
          </a:xfrm>
          <a:prstGeom prst="rect">
            <a:avLst/>
          </a:prstGeom>
        </p:spPr>
      </p:pic>
    </p:spTree>
    <p:extLst>
      <p:ext uri="{BB962C8B-B14F-4D97-AF65-F5344CB8AC3E}">
        <p14:creationId xmlns:p14="http://schemas.microsoft.com/office/powerpoint/2010/main" val="291864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74638"/>
            <a:ext cx="7488832" cy="490066"/>
          </a:xfrm>
        </p:spPr>
        <p:txBody>
          <a:bodyPr>
            <a:normAutofit fontScale="90000"/>
          </a:bodyPr>
          <a:lstStyle/>
          <a:p>
            <a:r>
              <a:rPr lang="ru-RU" b="1" dirty="0" smtClean="0">
                <a:solidFill>
                  <a:srgbClr val="FF0000"/>
                </a:solidFill>
              </a:rPr>
              <a:t>Вопрос 4</a:t>
            </a:r>
            <a:endParaRPr lang="ru-RU" b="1" dirty="0">
              <a:solidFill>
                <a:srgbClr val="FF0000"/>
              </a:solidFill>
            </a:endParaRPr>
          </a:p>
        </p:txBody>
      </p:sp>
      <p:pic>
        <p:nvPicPr>
          <p:cNvPr id="4" name="Содержимое 3" descr="C:\Users\1\Videos\kr-02.jpg"/>
          <p:cNvPicPr>
            <a:picLocks noGrp="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1004957" y="1669899"/>
            <a:ext cx="1872208" cy="2595623"/>
          </a:xfrm>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3125925" y="1425716"/>
            <a:ext cx="2592288" cy="2592288"/>
          </a:xfrm>
          <a:prstGeom prst="rect">
            <a:avLst/>
          </a:prstGeo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57494" y="1616591"/>
            <a:ext cx="2015504" cy="2812114"/>
          </a:xfrm>
          <a:prstGeom prst="rect">
            <a:avLst/>
          </a:prstGeom>
          <a:noFill/>
          <a:ln w="9525">
            <a:solidFill>
              <a:schemeClr val="accent2">
                <a:lumMod val="60000"/>
                <a:lumOff val="40000"/>
              </a:schemeClr>
            </a:solidFill>
            <a:miter lim="800000"/>
            <a:headEnd/>
            <a:tailEnd/>
          </a:ln>
          <a:effectLst/>
        </p:spPr>
      </p:pic>
      <p:pic>
        <p:nvPicPr>
          <p:cNvPr id="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77165" y="3945777"/>
            <a:ext cx="2838983" cy="1954843"/>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301799" y="733872"/>
            <a:ext cx="6582569" cy="830997"/>
          </a:xfrm>
          <a:prstGeom prst="rect">
            <a:avLst/>
          </a:prstGeom>
          <a:noFill/>
        </p:spPr>
        <p:txBody>
          <a:bodyPr wrap="square" rtlCol="0">
            <a:spAutoFit/>
          </a:bodyPr>
          <a:lstStyle/>
          <a:p>
            <a:r>
              <a:rPr lang="ru-RU" sz="2400" b="1" dirty="0" smtClean="0"/>
              <a:t>Кто автор фразеологизмов, изображенных на картинка?</a:t>
            </a:r>
            <a:endParaRPr lang="ru-RU" sz="2400" b="1" dirty="0"/>
          </a:p>
        </p:txBody>
      </p:sp>
      <p:pic>
        <p:nvPicPr>
          <p:cNvPr id="3"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343538" y="5260478"/>
            <a:ext cx="609600" cy="609600"/>
          </a:xfrm>
          <a:prstGeom prst="rect">
            <a:avLst/>
          </a:prstGeom>
        </p:spPr>
      </p:pic>
    </p:spTree>
    <p:extLst>
      <p:ext uri="{BB962C8B-B14F-4D97-AF65-F5344CB8AC3E}">
        <p14:creationId xmlns:p14="http://schemas.microsoft.com/office/powerpoint/2010/main" val="166370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340"/>
            <a:ext cx="8229600" cy="547339"/>
          </a:xfrm>
        </p:spPr>
        <p:txBody>
          <a:bodyPr>
            <a:normAutofit fontScale="90000"/>
          </a:bodyPr>
          <a:lstStyle/>
          <a:p>
            <a:r>
              <a:rPr lang="ru-RU" b="1" dirty="0" smtClean="0">
                <a:solidFill>
                  <a:srgbClr val="FF0000"/>
                </a:solidFill>
              </a:rPr>
              <a:t>Вопрос 5</a:t>
            </a:r>
            <a:endParaRPr lang="ru-RU" b="1" dirty="0">
              <a:solidFill>
                <a:srgbClr val="FF0000"/>
              </a:solidFill>
            </a:endParaRPr>
          </a:p>
        </p:txBody>
      </p:sp>
      <p:sp>
        <p:nvSpPr>
          <p:cNvPr id="3" name="Объект 2"/>
          <p:cNvSpPr>
            <a:spLocks noGrp="1"/>
          </p:cNvSpPr>
          <p:nvPr>
            <p:ph idx="1"/>
          </p:nvPr>
        </p:nvSpPr>
        <p:spPr>
          <a:xfrm>
            <a:off x="873932" y="548679"/>
            <a:ext cx="7272808" cy="5289451"/>
          </a:xfrm>
        </p:spPr>
        <p:txBody>
          <a:bodyPr>
            <a:normAutofit fontScale="85000" lnSpcReduction="10000"/>
          </a:bodyPr>
          <a:lstStyle/>
          <a:p>
            <a:r>
              <a:rPr lang="ru-RU" b="1" dirty="0"/>
              <a:t>Мы попали на остров Антиподов</a:t>
            </a:r>
            <a:r>
              <a:rPr lang="ru-RU" b="1" dirty="0" smtClean="0"/>
              <a:t>. Здесь </a:t>
            </a:r>
            <a:r>
              <a:rPr lang="ru-RU" b="1" dirty="0"/>
              <a:t>живут люди, которые говорят не так, как мы, а наоборот. Что это значит? А вот что. Каждое слово понимается с точностью до наоборот. Например, как вы думаете, что обозначает  фраза:» С бездельем утопишь слона в поле.»</a:t>
            </a:r>
          </a:p>
          <a:p>
            <a:r>
              <a:rPr lang="ru-RU" b="1" dirty="0"/>
              <a:t>Оказывается, так звучит известная пословица: </a:t>
            </a:r>
            <a:r>
              <a:rPr lang="ru-RU" b="1" dirty="0" smtClean="0"/>
              <a:t>«без </a:t>
            </a:r>
            <a:r>
              <a:rPr lang="ru-RU" b="1" dirty="0"/>
              <a:t>труда не выловишь и рыбку из </a:t>
            </a:r>
            <a:r>
              <a:rPr lang="ru-RU" b="1" dirty="0" smtClean="0"/>
              <a:t>пруда».</a:t>
            </a:r>
            <a:endParaRPr lang="ru-RU" b="1" dirty="0"/>
          </a:p>
          <a:p>
            <a:r>
              <a:rPr lang="ru-RU" b="1" dirty="0"/>
              <a:t>Наши команды теперь займутся переводом на наш родной язык известных фраз, пословиц и поговорок, а может</a:t>
            </a:r>
            <a:r>
              <a:rPr lang="ru-RU" b="1" dirty="0" smtClean="0"/>
              <a:t>, и  </a:t>
            </a:r>
            <a:r>
              <a:rPr lang="ru-RU" b="1" dirty="0"/>
              <a:t>загадок. </a:t>
            </a:r>
          </a:p>
        </p:txBody>
      </p:sp>
    </p:spTree>
    <p:extLst>
      <p:ext uri="{BB962C8B-B14F-4D97-AF65-F5344CB8AC3E}">
        <p14:creationId xmlns:p14="http://schemas.microsoft.com/office/powerpoint/2010/main" val="85920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b="1" dirty="0">
                <a:solidFill>
                  <a:srgbClr val="FF0000"/>
                </a:solidFill>
              </a:rPr>
              <a:t>Вопрос 5</a:t>
            </a:r>
            <a:endParaRPr lang="ru-RU" dirty="0"/>
          </a:p>
        </p:txBody>
      </p:sp>
      <p:sp>
        <p:nvSpPr>
          <p:cNvPr id="3" name="Объект 2"/>
          <p:cNvSpPr>
            <a:spLocks noGrp="1"/>
          </p:cNvSpPr>
          <p:nvPr>
            <p:ph idx="1"/>
          </p:nvPr>
        </p:nvSpPr>
        <p:spPr>
          <a:xfrm>
            <a:off x="1187624" y="980728"/>
            <a:ext cx="6768752" cy="5145435"/>
          </a:xfrm>
        </p:spPr>
        <p:txBody>
          <a:bodyPr/>
          <a:lstStyle/>
          <a:p>
            <a:pPr marL="514350" indent="-514350">
              <a:buAutoNum type="arabicPeriod"/>
            </a:pPr>
            <a:r>
              <a:rPr lang="ru-RU" b="1" dirty="0" smtClean="0"/>
              <a:t>Враг </a:t>
            </a:r>
            <a:r>
              <a:rPr lang="ru-RU" b="1" dirty="0"/>
              <a:t>забывается в счастье </a:t>
            </a:r>
            <a:endParaRPr lang="ru-RU" b="1" dirty="0" smtClean="0"/>
          </a:p>
          <a:p>
            <a:pPr marL="514350" indent="-514350">
              <a:buAutoNum type="arabicPeriod"/>
            </a:pPr>
            <a:r>
              <a:rPr lang="ru-RU" b="1" dirty="0"/>
              <a:t>Буквы как орлы – прилетают и ускользают </a:t>
            </a:r>
            <a:endParaRPr lang="ru-RU" b="1" dirty="0" smtClean="0"/>
          </a:p>
          <a:p>
            <a:pPr marL="514350" indent="-514350">
              <a:buAutoNum type="arabicPeriod"/>
            </a:pPr>
            <a:r>
              <a:rPr lang="ru-RU" b="1" dirty="0"/>
              <a:t>Безделью часы — унынию год </a:t>
            </a:r>
            <a:endParaRPr lang="ru-RU" b="1" dirty="0" smtClean="0"/>
          </a:p>
          <a:p>
            <a:pPr marL="514350" indent="-514350">
              <a:buAutoNum type="arabicPeriod"/>
            </a:pPr>
            <a:r>
              <a:rPr lang="ru-RU" b="1" dirty="0"/>
              <a:t>Лысина — мужское безобразие </a:t>
            </a:r>
            <a:endParaRPr lang="ru-RU" b="1" dirty="0" smtClean="0"/>
          </a:p>
          <a:p>
            <a:pPr marL="514350" indent="-514350">
              <a:buAutoNum type="arabicPeriod"/>
            </a:pPr>
            <a:r>
              <a:rPr lang="ru-RU" b="1" dirty="0"/>
              <a:t>От смелости затылок мал </a:t>
            </a:r>
          </a:p>
        </p:txBody>
      </p:sp>
      <p:pic>
        <p:nvPicPr>
          <p:cNvPr id="5"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28184" y="4869160"/>
            <a:ext cx="609600" cy="609600"/>
          </a:xfrm>
          <a:prstGeom prst="rect">
            <a:avLst/>
          </a:prstGeom>
        </p:spPr>
      </p:pic>
    </p:spTree>
    <p:extLst>
      <p:ext uri="{BB962C8B-B14F-4D97-AF65-F5344CB8AC3E}">
        <p14:creationId xmlns:p14="http://schemas.microsoft.com/office/powerpoint/2010/main" val="56340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39752" y="274638"/>
            <a:ext cx="4009367" cy="923330"/>
          </a:xfrm>
          <a:prstGeom prst="rect">
            <a:avLst/>
          </a:prstGeom>
          <a:noFill/>
        </p:spPr>
        <p:txBody>
          <a:bodyPr wrap="none" lIns="91440" tIns="45720" rIns="91440" bIns="45720">
            <a:spAutoFit/>
          </a:bodyPr>
          <a:lstStyle/>
          <a:p>
            <a:pPr algn="ctr"/>
            <a:r>
              <a:rPr lang="ru-RU" sz="5400" b="1" dirty="0" smtClean="0">
                <a:ln w="22225">
                  <a:solidFill>
                    <a:schemeClr val="accent2"/>
                  </a:solidFill>
                  <a:prstDash val="solid"/>
                </a:ln>
                <a:solidFill>
                  <a:schemeClr val="accent2">
                    <a:lumMod val="40000"/>
                    <a:lumOff val="60000"/>
                  </a:schemeClr>
                </a:solidFill>
              </a:rPr>
              <a:t>Ответы тур 4</a:t>
            </a:r>
            <a:endParaRPr lang="ru-RU" sz="5400" b="1" dirty="0">
              <a:ln w="22225">
                <a:solidFill>
                  <a:schemeClr val="accent2"/>
                </a:solidFill>
                <a:prstDash val="solid"/>
              </a:ln>
              <a:solidFill>
                <a:schemeClr val="accent2">
                  <a:lumMod val="40000"/>
                  <a:lumOff val="60000"/>
                </a:schemeClr>
              </a:solidFill>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4931" y="1529710"/>
            <a:ext cx="1536469" cy="97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750551" y="1600973"/>
            <a:ext cx="4567277" cy="923330"/>
          </a:xfrm>
          <a:prstGeom prst="rect">
            <a:avLst/>
          </a:prstGeom>
          <a:noFill/>
        </p:spPr>
        <p:txBody>
          <a:bodyPr wrap="none" lIns="91440" tIns="45720" rIns="91440" bIns="45720">
            <a:spAutoFit/>
          </a:bodyPr>
          <a:lstStyle/>
          <a:p>
            <a:pPr algn="ctr"/>
            <a:r>
              <a:rPr lang="ru-RU"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Развесить уши</a:t>
            </a:r>
            <a:endParaRPr lang="ru-R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Прямоугольник 7"/>
          <p:cNvSpPr/>
          <p:nvPr/>
        </p:nvSpPr>
        <p:spPr>
          <a:xfrm>
            <a:off x="3434586" y="2521585"/>
            <a:ext cx="4194610" cy="923330"/>
          </a:xfrm>
          <a:prstGeom prst="rect">
            <a:avLst/>
          </a:prstGeom>
          <a:noFill/>
        </p:spPr>
        <p:txBody>
          <a:bodyPr wrap="none" lIns="91440" tIns="45720" rIns="91440" bIns="45720">
            <a:spAutoFit/>
          </a:bodyPr>
          <a:lstStyle/>
          <a:p>
            <a:pPr algn="ctr"/>
            <a:r>
              <a:rPr lang="ru-RU"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Кот наплакал</a:t>
            </a:r>
            <a:endParaRPr lang="ru-R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1035" t="20161"/>
          <a:stretch>
            <a:fillRect/>
          </a:stretch>
        </p:blipFill>
        <p:spPr bwMode="auto">
          <a:xfrm>
            <a:off x="1445834" y="3573268"/>
            <a:ext cx="1549848" cy="100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911834" y="3435072"/>
            <a:ext cx="4641015" cy="923330"/>
          </a:xfrm>
          <a:prstGeom prst="rect">
            <a:avLst/>
          </a:prstGeom>
          <a:noFill/>
        </p:spPr>
        <p:txBody>
          <a:bodyPr wrap="none" lIns="91440" tIns="45720" rIns="91440" bIns="45720">
            <a:spAutoFit/>
          </a:bodyPr>
          <a:lstStyle/>
          <a:p>
            <a:pPr algn="ctr"/>
            <a:r>
              <a:rPr lang="ru-RU"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Без задних ног</a:t>
            </a:r>
            <a:endParaRPr lang="ru-R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1" name="Picture 5" descr="img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45834" y="4626351"/>
            <a:ext cx="1404151" cy="121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2995682" y="4366862"/>
            <a:ext cx="4253600" cy="1446550"/>
          </a:xfrm>
          <a:prstGeom prst="rect">
            <a:avLst/>
          </a:prstGeom>
          <a:noFill/>
        </p:spPr>
        <p:txBody>
          <a:bodyPr wrap="none" lIns="91440" tIns="45720" rIns="91440" bIns="45720">
            <a:spAutoFit/>
          </a:bodyPr>
          <a:lstStyle/>
          <a:p>
            <a:pPr algn="ctr"/>
            <a:r>
              <a:rPr lang="ru-RU"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Вилами на воде </a:t>
            </a:r>
          </a:p>
          <a:p>
            <a:pPr algn="ctr"/>
            <a:r>
              <a:rPr lang="ru-RU"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писано</a:t>
            </a:r>
            <a:endParaRPr lang="ru-RU"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3" name="Прямоугольник 12"/>
          <p:cNvSpPr/>
          <p:nvPr/>
        </p:nvSpPr>
        <p:spPr>
          <a:xfrm>
            <a:off x="3169907" y="790501"/>
            <a:ext cx="2856872"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rPr>
              <a:t>Вопрос 1</a:t>
            </a:r>
          </a:p>
        </p:txBody>
      </p:sp>
      <p:pic>
        <p:nvPicPr>
          <p:cNvPr id="23553" name="Picture 1"/>
          <p:cNvPicPr>
            <a:picLocks noGrp="1" noChangeAspect="1" noChangeArrowheads="1"/>
          </p:cNvPicPr>
          <p:nvPr>
            <p:ph idx="1"/>
          </p:nvPr>
        </p:nvPicPr>
        <p:blipFill>
          <a:blip r:embed="rId5" cstate="email">
            <a:extLst>
              <a:ext uri="{28A0092B-C50C-407E-A947-70E740481C1C}">
                <a14:useLocalDpi xmlns:a14="http://schemas.microsoft.com/office/drawing/2010/main"/>
              </a:ext>
            </a:extLst>
          </a:blip>
          <a:srcRect/>
          <a:stretch>
            <a:fillRect/>
          </a:stretch>
        </p:blipFill>
        <p:spPr bwMode="auto">
          <a:xfrm>
            <a:off x="1403648" y="2564904"/>
            <a:ext cx="1472136" cy="1208857"/>
          </a:xfrm>
          <a:prstGeom prst="rect">
            <a:avLst/>
          </a:prstGeom>
          <a:noFill/>
          <a:ln w="9525">
            <a:noFill/>
            <a:miter lim="800000"/>
            <a:headEnd/>
            <a:tailEnd/>
          </a:ln>
          <a:effectLst/>
        </p:spPr>
      </p:pic>
    </p:spTree>
    <p:extLst>
      <p:ext uri="{BB962C8B-B14F-4D97-AF65-F5344CB8AC3E}">
        <p14:creationId xmlns:p14="http://schemas.microsoft.com/office/powerpoint/2010/main" val="323798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n w="22225">
                  <a:solidFill>
                    <a:schemeClr val="accent2"/>
                  </a:solidFill>
                  <a:prstDash val="solid"/>
                </a:ln>
                <a:solidFill>
                  <a:schemeClr val="accent2">
                    <a:lumMod val="40000"/>
                    <a:lumOff val="60000"/>
                  </a:schemeClr>
                </a:solidFill>
              </a:rPr>
              <a:t>Ответы тур 4</a:t>
            </a:r>
            <a:br>
              <a:rPr lang="ru-RU" b="1" dirty="0">
                <a:ln w="22225">
                  <a:solidFill>
                    <a:schemeClr val="accent2"/>
                  </a:solidFill>
                  <a:prstDash val="solid"/>
                </a:ln>
                <a:solidFill>
                  <a:schemeClr val="accent2">
                    <a:lumMod val="40000"/>
                    <a:lumOff val="60000"/>
                  </a:schemeClr>
                </a:solidFill>
              </a:rPr>
            </a:br>
            <a:r>
              <a:rPr lang="ru-RU" b="1" dirty="0" smtClean="0">
                <a:ln w="22225">
                  <a:solidFill>
                    <a:schemeClr val="accent2"/>
                  </a:solidFill>
                  <a:prstDash val="solid"/>
                </a:ln>
                <a:solidFill>
                  <a:schemeClr val="accent2">
                    <a:lumMod val="40000"/>
                    <a:lumOff val="60000"/>
                  </a:schemeClr>
                </a:solidFill>
              </a:rPr>
              <a:t>Вопрос 2</a:t>
            </a:r>
            <a:endParaRPr lang="ru-RU" dirty="0"/>
          </a:p>
        </p:txBody>
      </p:sp>
      <p:pic>
        <p:nvPicPr>
          <p:cNvPr id="4" name="Объект 3" descr="http://festival.1september.ru/articles/549110/img4.gif"/>
          <p:cNvPicPr>
            <a:picLocks noGrp="1"/>
          </p:cNvPicPr>
          <p:nvPr>
            <p:ph idx="1"/>
          </p:nvPr>
        </p:nvPicPr>
        <p:blipFill>
          <a:blip r:embed="rId2" cstate="print"/>
          <a:srcRect/>
          <a:stretch>
            <a:fillRect/>
          </a:stretch>
        </p:blipFill>
        <p:spPr bwMode="auto">
          <a:xfrm>
            <a:off x="1259632" y="1988840"/>
            <a:ext cx="6624736" cy="1584176"/>
          </a:xfrm>
          <a:prstGeom prst="rect">
            <a:avLst/>
          </a:prstGeom>
          <a:noFill/>
          <a:ln w="9525">
            <a:noFill/>
            <a:miter lim="800000"/>
            <a:headEnd/>
            <a:tailEnd/>
          </a:ln>
        </p:spPr>
      </p:pic>
      <p:sp>
        <p:nvSpPr>
          <p:cNvPr id="5" name="Прямоугольник 4"/>
          <p:cNvSpPr/>
          <p:nvPr/>
        </p:nvSpPr>
        <p:spPr>
          <a:xfrm>
            <a:off x="2388549" y="3559896"/>
            <a:ext cx="436690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chemeClr val="accent3"/>
                </a:solidFill>
                <a:effectLst/>
              </a:rPr>
              <a:t>Бить баклуши</a:t>
            </a:r>
            <a:endParaRPr lang="ru-RU" sz="5400" b="1" cap="none" spc="0" dirty="0">
              <a:ln/>
              <a:solidFill>
                <a:schemeClr val="accent3"/>
              </a:solidFill>
              <a:effectLst/>
            </a:endParaRPr>
          </a:p>
        </p:txBody>
      </p:sp>
    </p:spTree>
    <p:extLst>
      <p:ext uri="{BB962C8B-B14F-4D97-AF65-F5344CB8AC3E}">
        <p14:creationId xmlns:p14="http://schemas.microsoft.com/office/powerpoint/2010/main" val="9634643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n w="22225">
                  <a:solidFill>
                    <a:schemeClr val="accent2"/>
                  </a:solidFill>
                  <a:prstDash val="solid"/>
                </a:ln>
                <a:solidFill>
                  <a:schemeClr val="accent2">
                    <a:lumMod val="40000"/>
                    <a:lumOff val="60000"/>
                  </a:schemeClr>
                </a:solidFill>
              </a:rPr>
              <a:t>Ответы тур 4</a:t>
            </a:r>
            <a:br>
              <a:rPr lang="ru-RU" b="1" dirty="0">
                <a:ln w="22225">
                  <a:solidFill>
                    <a:schemeClr val="accent2"/>
                  </a:solidFill>
                  <a:prstDash val="solid"/>
                </a:ln>
                <a:solidFill>
                  <a:schemeClr val="accent2">
                    <a:lumMod val="40000"/>
                    <a:lumOff val="60000"/>
                  </a:schemeClr>
                </a:solidFill>
              </a:rPr>
            </a:br>
            <a:r>
              <a:rPr lang="ru-RU" b="1" dirty="0">
                <a:ln w="22225">
                  <a:solidFill>
                    <a:schemeClr val="accent2"/>
                  </a:solidFill>
                  <a:prstDash val="solid"/>
                </a:ln>
                <a:solidFill>
                  <a:schemeClr val="accent2">
                    <a:lumMod val="40000"/>
                    <a:lumOff val="60000"/>
                  </a:schemeClr>
                </a:solidFill>
              </a:rPr>
              <a:t>Вопрос </a:t>
            </a:r>
            <a:r>
              <a:rPr lang="ru-RU" b="1" dirty="0" smtClean="0">
                <a:ln w="22225">
                  <a:solidFill>
                    <a:schemeClr val="accent2"/>
                  </a:solidFill>
                  <a:prstDash val="solid"/>
                </a:ln>
                <a:solidFill>
                  <a:schemeClr val="accent2">
                    <a:lumMod val="40000"/>
                    <a:lumOff val="60000"/>
                  </a:schemeClr>
                </a:solidFill>
              </a:rPr>
              <a:t>3</a:t>
            </a:r>
            <a:endParaRPr lang="ru-RU" dirty="0"/>
          </a:p>
        </p:txBody>
      </p:sp>
      <p:pic>
        <p:nvPicPr>
          <p:cNvPr id="1026" name="Picture 2" descr="https://postila.ru/data/21/b6/06/e3/21b606e3ccf7d77cc54b02711c7c7a0bc12015865df47ca661085d9ef058257f.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9535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n w="22225">
                  <a:solidFill>
                    <a:schemeClr val="accent2"/>
                  </a:solidFill>
                  <a:prstDash val="solid"/>
                </a:ln>
                <a:solidFill>
                  <a:schemeClr val="accent2">
                    <a:lumMod val="40000"/>
                    <a:lumOff val="60000"/>
                  </a:schemeClr>
                </a:solidFill>
              </a:rPr>
              <a:t>Ответы тур 4</a:t>
            </a:r>
            <a:br>
              <a:rPr lang="ru-RU" b="1" dirty="0">
                <a:ln w="22225">
                  <a:solidFill>
                    <a:schemeClr val="accent2"/>
                  </a:solidFill>
                  <a:prstDash val="solid"/>
                </a:ln>
                <a:solidFill>
                  <a:schemeClr val="accent2">
                    <a:lumMod val="40000"/>
                    <a:lumOff val="60000"/>
                  </a:schemeClr>
                </a:solidFill>
              </a:rPr>
            </a:br>
            <a:r>
              <a:rPr lang="ru-RU" b="1" dirty="0">
                <a:ln w="22225">
                  <a:solidFill>
                    <a:schemeClr val="accent2"/>
                  </a:solidFill>
                  <a:prstDash val="solid"/>
                </a:ln>
                <a:solidFill>
                  <a:schemeClr val="accent2">
                    <a:lumMod val="40000"/>
                    <a:lumOff val="60000"/>
                  </a:schemeClr>
                </a:solidFill>
              </a:rPr>
              <a:t>Вопрос </a:t>
            </a:r>
            <a:r>
              <a:rPr lang="ru-RU" b="1" dirty="0" smtClean="0">
                <a:ln w="22225">
                  <a:solidFill>
                    <a:schemeClr val="accent2"/>
                  </a:solidFill>
                  <a:prstDash val="solid"/>
                </a:ln>
                <a:solidFill>
                  <a:schemeClr val="accent2">
                    <a:lumMod val="40000"/>
                    <a:lumOff val="60000"/>
                  </a:schemeClr>
                </a:solidFill>
              </a:rPr>
              <a:t>4</a:t>
            </a:r>
            <a:endParaRPr lang="ru-RU" dirty="0"/>
          </a:p>
        </p:txBody>
      </p:sp>
      <p:sp>
        <p:nvSpPr>
          <p:cNvPr id="3" name="Объект 2"/>
          <p:cNvSpPr>
            <a:spLocks noGrp="1"/>
          </p:cNvSpPr>
          <p:nvPr>
            <p:ph idx="1"/>
          </p:nvPr>
        </p:nvSpPr>
        <p:spPr>
          <a:xfrm>
            <a:off x="899592" y="1600200"/>
            <a:ext cx="7344816" cy="4525963"/>
          </a:xfrm>
        </p:spPr>
        <p:txBody>
          <a:bodyPr/>
          <a:lstStyle/>
          <a:p>
            <a:r>
              <a:rPr lang="ru-RU" b="1" dirty="0"/>
              <a:t>Кто автор фразеологизмов, изображенных на картинка?</a:t>
            </a:r>
          </a:p>
          <a:p>
            <a:endParaRPr lang="ru-RU" dirty="0"/>
          </a:p>
        </p:txBody>
      </p:sp>
      <p:pic>
        <p:nvPicPr>
          <p:cNvPr id="6146" name="Picture 2" descr="http://www.bibl-chylek.ru/wp-content/uploads/2021/02/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83768" y="2873988"/>
            <a:ext cx="3768353" cy="197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79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n w="22225">
                  <a:solidFill>
                    <a:schemeClr val="accent2"/>
                  </a:solidFill>
                  <a:prstDash val="solid"/>
                </a:ln>
                <a:solidFill>
                  <a:schemeClr val="accent2">
                    <a:lumMod val="40000"/>
                    <a:lumOff val="60000"/>
                  </a:schemeClr>
                </a:solidFill>
              </a:rPr>
              <a:t>Ответы тур 4</a:t>
            </a:r>
            <a:br>
              <a:rPr lang="ru-RU" b="1" dirty="0">
                <a:ln w="22225">
                  <a:solidFill>
                    <a:schemeClr val="accent2"/>
                  </a:solidFill>
                  <a:prstDash val="solid"/>
                </a:ln>
                <a:solidFill>
                  <a:schemeClr val="accent2">
                    <a:lumMod val="40000"/>
                    <a:lumOff val="60000"/>
                  </a:schemeClr>
                </a:solidFill>
              </a:rPr>
            </a:br>
            <a:r>
              <a:rPr lang="ru-RU" b="1" dirty="0">
                <a:ln w="22225">
                  <a:solidFill>
                    <a:schemeClr val="accent2"/>
                  </a:solidFill>
                  <a:prstDash val="solid"/>
                </a:ln>
                <a:solidFill>
                  <a:schemeClr val="accent2">
                    <a:lumMod val="40000"/>
                    <a:lumOff val="60000"/>
                  </a:schemeClr>
                </a:solidFill>
              </a:rPr>
              <a:t>Вопрос </a:t>
            </a:r>
            <a:r>
              <a:rPr lang="ru-RU" b="1" dirty="0" smtClean="0">
                <a:ln w="22225">
                  <a:solidFill>
                    <a:schemeClr val="accent2"/>
                  </a:solidFill>
                  <a:prstDash val="solid"/>
                </a:ln>
                <a:solidFill>
                  <a:schemeClr val="accent2">
                    <a:lumMod val="40000"/>
                    <a:lumOff val="60000"/>
                  </a:schemeClr>
                </a:solidFill>
              </a:rPr>
              <a:t>5</a:t>
            </a:r>
            <a:endParaRPr lang="ru-RU" dirty="0"/>
          </a:p>
        </p:txBody>
      </p:sp>
      <p:sp>
        <p:nvSpPr>
          <p:cNvPr id="3" name="Объект 2"/>
          <p:cNvSpPr>
            <a:spLocks noGrp="1"/>
          </p:cNvSpPr>
          <p:nvPr>
            <p:ph idx="1"/>
          </p:nvPr>
        </p:nvSpPr>
        <p:spPr>
          <a:xfrm>
            <a:off x="1043608" y="1600200"/>
            <a:ext cx="7272808" cy="4525963"/>
          </a:xfrm>
        </p:spPr>
        <p:txBody>
          <a:bodyPr/>
          <a:lstStyle/>
          <a:p>
            <a:pPr algn="ctr"/>
            <a:r>
              <a:rPr lang="ru-RU" b="1" dirty="0" smtClean="0"/>
              <a:t>Остров антиподов</a:t>
            </a:r>
          </a:p>
          <a:p>
            <a:r>
              <a:rPr lang="ru-RU" dirty="0" smtClean="0"/>
              <a:t>1. Друг </a:t>
            </a:r>
            <a:r>
              <a:rPr lang="ru-RU" dirty="0"/>
              <a:t>познается в </a:t>
            </a:r>
            <a:r>
              <a:rPr lang="ru-RU" dirty="0" smtClean="0"/>
              <a:t>беде</a:t>
            </a:r>
          </a:p>
          <a:p>
            <a:r>
              <a:rPr lang="ru-RU" dirty="0" smtClean="0"/>
              <a:t>2. Слово </a:t>
            </a:r>
            <a:r>
              <a:rPr lang="ru-RU" dirty="0"/>
              <a:t>не воробей — вылетит, не </a:t>
            </a:r>
            <a:r>
              <a:rPr lang="ru-RU" dirty="0" smtClean="0"/>
              <a:t>поймаешь</a:t>
            </a:r>
            <a:endParaRPr lang="ru-RU" dirty="0"/>
          </a:p>
          <a:p>
            <a:r>
              <a:rPr lang="ru-RU" dirty="0" smtClean="0"/>
              <a:t>3. Делу </a:t>
            </a:r>
            <a:r>
              <a:rPr lang="ru-RU" dirty="0"/>
              <a:t>время — потехе </a:t>
            </a:r>
            <a:r>
              <a:rPr lang="ru-RU" dirty="0" smtClean="0"/>
              <a:t>час</a:t>
            </a:r>
          </a:p>
          <a:p>
            <a:r>
              <a:rPr lang="ru-RU" dirty="0" smtClean="0"/>
              <a:t>4. Коса </a:t>
            </a:r>
            <a:r>
              <a:rPr lang="ru-RU" dirty="0"/>
              <a:t>— девичья </a:t>
            </a:r>
            <a:r>
              <a:rPr lang="ru-RU" dirty="0" smtClean="0"/>
              <a:t>краса</a:t>
            </a:r>
          </a:p>
          <a:p>
            <a:r>
              <a:rPr lang="ru-RU" dirty="0" smtClean="0"/>
              <a:t>5. У </a:t>
            </a:r>
            <a:r>
              <a:rPr lang="ru-RU" dirty="0"/>
              <a:t>страха глаза велики</a:t>
            </a:r>
          </a:p>
          <a:p>
            <a:endParaRPr lang="ru-RU" dirty="0"/>
          </a:p>
        </p:txBody>
      </p:sp>
    </p:spTree>
    <p:extLst>
      <p:ext uri="{BB962C8B-B14F-4D97-AF65-F5344CB8AC3E}">
        <p14:creationId xmlns:p14="http://schemas.microsoft.com/office/powerpoint/2010/main" val="31985217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800" b="1" dirty="0">
                <a:ln w="22225">
                  <a:solidFill>
                    <a:schemeClr val="accent2"/>
                  </a:solidFill>
                  <a:prstDash val="solid"/>
                </a:ln>
                <a:solidFill>
                  <a:schemeClr val="accent2">
                    <a:lumMod val="40000"/>
                    <a:lumOff val="60000"/>
                  </a:schemeClr>
                </a:solidFill>
              </a:rPr>
              <a:t>5 ТУР БЛИЦ</a:t>
            </a:r>
            <a:br>
              <a:rPr lang="ru-RU" sz="4800" b="1" dirty="0">
                <a:ln w="22225">
                  <a:solidFill>
                    <a:schemeClr val="accent2"/>
                  </a:solidFill>
                  <a:prstDash val="solid"/>
                </a:ln>
                <a:solidFill>
                  <a:schemeClr val="accent2">
                    <a:lumMod val="40000"/>
                    <a:lumOff val="60000"/>
                  </a:schemeClr>
                </a:solidFill>
              </a:rPr>
            </a:br>
            <a:endParaRPr lang="ru-RU" sz="4800" dirty="0"/>
          </a:p>
        </p:txBody>
      </p:sp>
      <p:pic>
        <p:nvPicPr>
          <p:cNvPr id="5" name="09_Sweet Plea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300192" y="5516563"/>
            <a:ext cx="609600" cy="609600"/>
          </a:xfrm>
          <a:prstGeom prst="rect">
            <a:avLst/>
          </a:prstGeom>
        </p:spPr>
      </p:pic>
      <p:sp>
        <p:nvSpPr>
          <p:cNvPr id="3" name="TextBox 2"/>
          <p:cNvSpPr txBox="1"/>
          <p:nvPr/>
        </p:nvSpPr>
        <p:spPr>
          <a:xfrm>
            <a:off x="1187624" y="1417638"/>
            <a:ext cx="6696744" cy="1384995"/>
          </a:xfrm>
          <a:prstGeom prst="rect">
            <a:avLst/>
          </a:prstGeom>
          <a:noFill/>
        </p:spPr>
        <p:txBody>
          <a:bodyPr wrap="square" rtlCol="0">
            <a:spAutoFit/>
          </a:bodyPr>
          <a:lstStyle/>
          <a:p>
            <a:r>
              <a:rPr lang="ru-RU" sz="2800" b="1" dirty="0" smtClean="0"/>
              <a:t>В этом туре 5 вопросов и время на обсуждение 30 секунд. Вы должны успеть заполнить свои карточки.</a:t>
            </a:r>
            <a:endParaRPr lang="ru-RU" sz="2800" b="1" dirty="0"/>
          </a:p>
        </p:txBody>
      </p:sp>
    </p:spTree>
    <p:extLst>
      <p:ext uri="{BB962C8B-B14F-4D97-AF65-F5344CB8AC3E}">
        <p14:creationId xmlns:p14="http://schemas.microsoft.com/office/powerpoint/2010/main" val="1162682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908720"/>
            <a:ext cx="8229600" cy="4525963"/>
          </a:xfrm>
        </p:spPr>
        <p:txBody>
          <a:bodyPr/>
          <a:lstStyle/>
          <a:p>
            <a:endParaRPr lang="ru-RU" dirty="0" smtClean="0"/>
          </a:p>
          <a:p>
            <a:r>
              <a:rPr lang="ru-RU" dirty="0" smtClean="0"/>
              <a:t> </a:t>
            </a:r>
          </a:p>
          <a:p>
            <a:r>
              <a:rPr lang="ru-RU" dirty="0" smtClean="0"/>
              <a:t> </a:t>
            </a:r>
          </a:p>
          <a:p>
            <a:endParaRPr lang="ru-RU" dirty="0"/>
          </a:p>
        </p:txBody>
      </p:sp>
      <p:sp>
        <p:nvSpPr>
          <p:cNvPr id="4" name="Прямоугольник 3"/>
          <p:cNvSpPr/>
          <p:nvPr/>
        </p:nvSpPr>
        <p:spPr>
          <a:xfrm>
            <a:off x="1492381" y="116632"/>
            <a:ext cx="6001771" cy="769441"/>
          </a:xfrm>
          <a:prstGeom prst="rect">
            <a:avLst/>
          </a:prstGeom>
          <a:noFill/>
        </p:spPr>
        <p:txBody>
          <a:bodyPr wrap="none" lIns="91440" tIns="45720" rIns="91440" bIns="45720">
            <a:spAutoFit/>
          </a:bodyPr>
          <a:lstStyle/>
          <a:p>
            <a:pPr algn="ctr"/>
            <a:r>
              <a:rPr lang="ru-RU"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Команды-участники</a:t>
            </a:r>
            <a:endParaRPr lang="ru-RU"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Прямоугольник 4"/>
          <p:cNvSpPr/>
          <p:nvPr/>
        </p:nvSpPr>
        <p:spPr>
          <a:xfrm>
            <a:off x="1547664" y="908720"/>
            <a:ext cx="488287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7А «Белки в колесе»</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Прямоугольник 5"/>
          <p:cNvSpPr/>
          <p:nvPr/>
        </p:nvSpPr>
        <p:spPr>
          <a:xfrm>
            <a:off x="1619672" y="1556792"/>
            <a:ext cx="864339"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7Б </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Прямоугольник 6"/>
          <p:cNvSpPr/>
          <p:nvPr/>
        </p:nvSpPr>
        <p:spPr>
          <a:xfrm>
            <a:off x="827584" y="2204864"/>
            <a:ext cx="568863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7В «Оксюморон»</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Прямоугольник 7"/>
          <p:cNvSpPr/>
          <p:nvPr/>
        </p:nvSpPr>
        <p:spPr>
          <a:xfrm>
            <a:off x="1619672" y="2852936"/>
            <a:ext cx="3286990" cy="707886"/>
          </a:xfrm>
          <a:prstGeom prst="rect">
            <a:avLst/>
          </a:prstGeom>
          <a:noFill/>
        </p:spPr>
        <p:txBody>
          <a:bodyPr wrap="none" lIns="91440" tIns="45720" rIns="91440" bIns="45720">
            <a:spAutoFit/>
          </a:bodyPr>
          <a:lstStyle/>
          <a:p>
            <a:pPr algn="ctr"/>
            <a:r>
              <a:rPr lang="ru-RU"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8А «Лексики»</a:t>
            </a:r>
            <a:endParaRPr lang="ru-RU"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Прямоугольник 8"/>
          <p:cNvSpPr/>
          <p:nvPr/>
        </p:nvSpPr>
        <p:spPr>
          <a:xfrm>
            <a:off x="1619672" y="3501008"/>
            <a:ext cx="4053546" cy="707886"/>
          </a:xfrm>
          <a:prstGeom prst="rect">
            <a:avLst/>
          </a:prstGeom>
          <a:noFill/>
        </p:spPr>
        <p:txBody>
          <a:bodyPr wrap="none" lIns="91440" tIns="45720" rIns="91440" bIns="45720">
            <a:spAutoFit/>
          </a:bodyPr>
          <a:lstStyle/>
          <a:p>
            <a:pPr algn="ctr"/>
            <a:r>
              <a:rPr lang="ru-RU"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8Б «</a:t>
            </a:r>
            <a:r>
              <a:rPr lang="ru-RU" sz="40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Фразеологи</a:t>
            </a:r>
            <a:r>
              <a:rPr lang="ru-RU"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ru-RU"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Прямоугольник 9"/>
          <p:cNvSpPr/>
          <p:nvPr/>
        </p:nvSpPr>
        <p:spPr>
          <a:xfrm>
            <a:off x="1547664" y="4149080"/>
            <a:ext cx="6405664" cy="707886"/>
          </a:xfrm>
          <a:prstGeom prst="rect">
            <a:avLst/>
          </a:prstGeom>
          <a:noFill/>
        </p:spPr>
        <p:txBody>
          <a:bodyPr wrap="none" lIns="91440" tIns="45720" rIns="91440" bIns="45720">
            <a:spAutoFit/>
          </a:bodyPr>
          <a:lstStyle/>
          <a:p>
            <a:pPr algn="ctr"/>
            <a:r>
              <a:rPr lang="ru-RU"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8В «Шестёрка по русскому»</a:t>
            </a:r>
            <a:endParaRPr lang="ru-RU"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980728"/>
            <a:ext cx="7056785" cy="5145435"/>
          </a:xfrm>
        </p:spPr>
        <p:txBody>
          <a:bodyPr/>
          <a:lstStyle/>
          <a:p>
            <a:endParaRPr lang="ru-RU" b="1"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Что объединяет эти слова? Назовите лексический термин.</a:t>
            </a:r>
          </a:p>
        </p:txBody>
      </p:sp>
      <p:sp>
        <p:nvSpPr>
          <p:cNvPr id="4" name="Прямоугольник 3"/>
          <p:cNvSpPr/>
          <p:nvPr/>
        </p:nvSpPr>
        <p:spPr>
          <a:xfrm>
            <a:off x="2662663" y="278961"/>
            <a:ext cx="3818674"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rPr>
              <a:t>Вопрос № 1</a:t>
            </a:r>
            <a:endParaRPr lang="ru-RU"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979979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WordArt 2"/>
          <p:cNvSpPr>
            <a:spLocks noChangeArrowheads="1" noChangeShapeType="1" noTextEdit="1"/>
          </p:cNvSpPr>
          <p:nvPr/>
        </p:nvSpPr>
        <p:spPr bwMode="auto">
          <a:xfrm>
            <a:off x="357188" y="214313"/>
            <a:ext cx="1543050"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апгрейд</a:t>
            </a:r>
          </a:p>
        </p:txBody>
      </p:sp>
      <p:sp>
        <p:nvSpPr>
          <p:cNvPr id="28675" name="WordArt 3" descr="Белый мрамор"/>
          <p:cNvSpPr>
            <a:spLocks noChangeArrowheads="1" noChangeShapeType="1" noTextEdit="1"/>
          </p:cNvSpPr>
          <p:nvPr/>
        </p:nvSpPr>
        <p:spPr bwMode="auto">
          <a:xfrm>
            <a:off x="1000125" y="1714500"/>
            <a:ext cx="1543050"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93CDDD"/>
              </a:contourClr>
            </a:sp3d>
          </a:bodyPr>
          <a:lstStyle/>
          <a:p>
            <a:pPr algn="ctr"/>
            <a:r>
              <a:rPr lang="ru-RU" sz="3600" kern="10" dirty="0">
                <a:ln w="9525">
                  <a:round/>
                  <a:headEnd/>
                  <a:tailEnd/>
                </a:ln>
                <a:solidFill>
                  <a:srgbClr val="93CDDD"/>
                </a:solidFill>
                <a:latin typeface="Arial Black" panose="020B0A04020102020204" pitchFamily="34" charset="0"/>
              </a:rPr>
              <a:t>бренд</a:t>
            </a:r>
          </a:p>
        </p:txBody>
      </p:sp>
      <p:sp>
        <p:nvSpPr>
          <p:cNvPr id="28676" name="WordArt 4"/>
          <p:cNvSpPr>
            <a:spLocks noChangeArrowheads="1" noChangeShapeType="1" noTextEdit="1"/>
          </p:cNvSpPr>
          <p:nvPr/>
        </p:nvSpPr>
        <p:spPr bwMode="auto">
          <a:xfrm>
            <a:off x="6929438" y="357188"/>
            <a:ext cx="1714500" cy="1500187"/>
          </a:xfrm>
          <a:prstGeom prst="rect">
            <a:avLst/>
          </a:prstGeom>
        </p:spPr>
        <p:txBody>
          <a:bodyPr wrap="none" fromWordArt="1">
            <a:prstTxWarp prst="textSlantUp">
              <a:avLst>
                <a:gd name="adj" fmla="val 32056"/>
              </a:avLst>
            </a:prstTxWarp>
          </a:bodyPr>
          <a:lstStyle/>
          <a:p>
            <a:pPr algn="ctr"/>
            <a:r>
              <a:rPr lang="ru-RU"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гламур</a:t>
            </a:r>
          </a:p>
        </p:txBody>
      </p:sp>
      <p:sp>
        <p:nvSpPr>
          <p:cNvPr id="28677" name="WordArt 5"/>
          <p:cNvSpPr>
            <a:spLocks noChangeArrowheads="1" noChangeShapeType="1" noTextEdit="1"/>
          </p:cNvSpPr>
          <p:nvPr/>
        </p:nvSpPr>
        <p:spPr bwMode="auto">
          <a:xfrm rot="1171176">
            <a:off x="7429500" y="5857875"/>
            <a:ext cx="1247775" cy="657225"/>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драйв</a:t>
            </a:r>
          </a:p>
        </p:txBody>
      </p:sp>
      <p:sp>
        <p:nvSpPr>
          <p:cNvPr id="28678" name="WordArt 6"/>
          <p:cNvSpPr>
            <a:spLocks noChangeArrowheads="1" noChangeShapeType="1" noTextEdit="1"/>
          </p:cNvSpPr>
          <p:nvPr/>
        </p:nvSpPr>
        <p:spPr bwMode="auto">
          <a:xfrm>
            <a:off x="4572000" y="5786438"/>
            <a:ext cx="2809875" cy="828675"/>
          </a:xfrm>
          <a:prstGeom prst="rect">
            <a:avLst/>
          </a:prstGeom>
        </p:spPr>
        <p:txBody>
          <a:bodyPr wrap="none" fromWordArt="1">
            <a:prstTxWarp prst="textDeflateBottom">
              <a:avLst>
                <a:gd name="adj" fmla="val 76472"/>
              </a:avLst>
            </a:prstTxWarp>
            <a:scene3d>
              <a:camera prst="legacyPerspectiveFront">
                <a:rot lat="19799996" lon="19439995" rev="0"/>
              </a:camera>
              <a:lightRig rig="legacyNormal2" dir="t"/>
            </a:scene3d>
            <a:sp3d extrusionH="354000" prstMaterial="legacyMatte">
              <a:extrusionClr>
                <a:srgbClr val="939676"/>
              </a:extrusionClr>
              <a:contourClr>
                <a:srgbClr val="707070"/>
              </a:contourClr>
            </a:sp3d>
          </a:bodyPr>
          <a:lstStyle/>
          <a:p>
            <a:pPr algn="ctr"/>
            <a:r>
              <a:rPr lang="ru-RU" sz="3600" kern="1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дауншифтинг</a:t>
            </a:r>
          </a:p>
        </p:txBody>
      </p:sp>
      <p:sp>
        <p:nvSpPr>
          <p:cNvPr id="28679" name="WordArt 7"/>
          <p:cNvSpPr>
            <a:spLocks noChangeArrowheads="1" noChangeShapeType="1" noTextEdit="1"/>
          </p:cNvSpPr>
          <p:nvPr/>
        </p:nvSpPr>
        <p:spPr bwMode="auto">
          <a:xfrm>
            <a:off x="3071813" y="357188"/>
            <a:ext cx="3143250" cy="100012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EBF1DE"/>
              </a:contourClr>
            </a:sp3d>
          </a:bodyPr>
          <a:lstStyle/>
          <a:p>
            <a:pPr algn="ctr"/>
            <a:r>
              <a:rPr lang="ru-RU" sz="3600" kern="10" dirty="0" err="1">
                <a:ln w="9525">
                  <a:round/>
                  <a:headEnd/>
                  <a:tailEnd/>
                </a:ln>
                <a:solidFill>
                  <a:srgbClr val="EBF1DE"/>
                </a:solidFill>
                <a:latin typeface="Times New Roman" panose="02020603050405020304" pitchFamily="18" charset="0"/>
                <a:cs typeface="Times New Roman" panose="02020603050405020304" pitchFamily="18" charset="0"/>
              </a:rPr>
              <a:t>мейнстрим</a:t>
            </a:r>
            <a:r>
              <a:rPr lang="ru-RU" sz="3600" kern="10" dirty="0">
                <a:ln w="9525">
                  <a:round/>
                  <a:headEnd/>
                  <a:tailEnd/>
                </a:ln>
                <a:solidFill>
                  <a:srgbClr val="EBF1DE"/>
                </a:solidFill>
                <a:latin typeface="Times New Roman" panose="02020603050405020304" pitchFamily="18" charset="0"/>
                <a:cs typeface="Times New Roman" panose="02020603050405020304" pitchFamily="18" charset="0"/>
              </a:rPr>
              <a:t> </a:t>
            </a:r>
          </a:p>
        </p:txBody>
      </p:sp>
      <p:sp>
        <p:nvSpPr>
          <p:cNvPr id="28680" name="WordArt 8"/>
          <p:cNvSpPr>
            <a:spLocks noChangeArrowheads="1" noChangeShapeType="1" noTextEdit="1"/>
          </p:cNvSpPr>
          <p:nvPr/>
        </p:nvSpPr>
        <p:spPr bwMode="auto">
          <a:xfrm>
            <a:off x="285750" y="2500313"/>
            <a:ext cx="21717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паблисити</a:t>
            </a:r>
          </a:p>
        </p:txBody>
      </p:sp>
      <p:sp>
        <p:nvSpPr>
          <p:cNvPr id="28681" name="WordArt 9"/>
          <p:cNvSpPr>
            <a:spLocks noChangeArrowheads="1" noChangeShapeType="1" noTextEdit="1"/>
          </p:cNvSpPr>
          <p:nvPr/>
        </p:nvSpPr>
        <p:spPr bwMode="auto">
          <a:xfrm>
            <a:off x="857250" y="4714875"/>
            <a:ext cx="1238250" cy="647700"/>
          </a:xfrm>
          <a:prstGeom prst="rect">
            <a:avLst/>
          </a:prstGeom>
        </p:spPr>
        <p:txBody>
          <a:bodyPr wrap="none" fromWordArt="1">
            <a:prstTxWarp prst="textPlain">
              <a:avLst>
                <a:gd name="adj" fmla="val 50000"/>
              </a:avLst>
            </a:prstTxWarp>
          </a:bodyPr>
          <a:lstStyle/>
          <a:p>
            <a:pPr algn="ctr"/>
            <a:r>
              <a:rPr lang="ru-RU"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пиар</a:t>
            </a:r>
          </a:p>
        </p:txBody>
      </p:sp>
      <p:sp>
        <p:nvSpPr>
          <p:cNvPr id="28682" name="WordArt 10"/>
          <p:cNvSpPr>
            <a:spLocks noChangeArrowheads="1" noChangeShapeType="1" noTextEdit="1"/>
          </p:cNvSpPr>
          <p:nvPr/>
        </p:nvSpPr>
        <p:spPr bwMode="auto">
          <a:xfrm>
            <a:off x="571500" y="5786438"/>
            <a:ext cx="2047875" cy="647700"/>
          </a:xfrm>
          <a:prstGeom prst="rect">
            <a:avLst/>
          </a:prstGeom>
        </p:spPr>
        <p:txBody>
          <a:bodyPr wrap="none" fromWordArt="1">
            <a:prstTxWarp prst="textPlain">
              <a:avLst>
                <a:gd name="adj" fmla="val 50000"/>
              </a:avLst>
            </a:prstTxWarp>
          </a:bodyPr>
          <a:lstStyle/>
          <a:p>
            <a:pPr algn="ctr"/>
            <a:r>
              <a:rPr lang="ru-RU"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panose="020B0A04020102020204" pitchFamily="34" charset="0"/>
              </a:rPr>
              <a:t>респект</a:t>
            </a:r>
          </a:p>
        </p:txBody>
      </p:sp>
      <p:sp>
        <p:nvSpPr>
          <p:cNvPr id="28683" name="WordArt 11"/>
          <p:cNvSpPr>
            <a:spLocks noChangeArrowheads="1" noChangeShapeType="1" noTextEdit="1"/>
          </p:cNvSpPr>
          <p:nvPr/>
        </p:nvSpPr>
        <p:spPr bwMode="auto">
          <a:xfrm>
            <a:off x="4643438" y="1714500"/>
            <a:ext cx="2409825" cy="1000125"/>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0000"/>
              </a:contourClr>
            </a:sp3d>
          </a:bodyPr>
          <a:lstStyle/>
          <a:p>
            <a:pPr algn="ctr"/>
            <a:r>
              <a:rPr lang="ru-RU" sz="3600" kern="10" dirty="0" err="1">
                <a:ln w="9525">
                  <a:round/>
                  <a:headEnd/>
                  <a:tailEnd/>
                </a:ln>
                <a:solidFill>
                  <a:srgbClr val="FF0000"/>
                </a:solidFill>
                <a:latin typeface="Times New Roman" panose="02020603050405020304" pitchFamily="18" charset="0"/>
                <a:cs typeface="Times New Roman" panose="02020603050405020304" pitchFamily="18" charset="0"/>
              </a:rPr>
              <a:t>селебрити</a:t>
            </a:r>
            <a:endParaRPr lang="ru-RU" sz="3600" kern="10" dirty="0">
              <a:ln w="9525">
                <a:round/>
                <a:headEnd/>
                <a:tailEnd/>
              </a:ln>
              <a:solidFill>
                <a:srgbClr val="FF0000"/>
              </a:solidFill>
              <a:latin typeface="Times New Roman" panose="02020603050405020304" pitchFamily="18" charset="0"/>
              <a:cs typeface="Times New Roman" panose="02020603050405020304" pitchFamily="18" charset="0"/>
            </a:endParaRPr>
          </a:p>
        </p:txBody>
      </p:sp>
      <p:sp>
        <p:nvSpPr>
          <p:cNvPr id="28684" name="WordArt 12" descr="Белый мрамор"/>
          <p:cNvSpPr>
            <a:spLocks noChangeArrowheads="1" noChangeShapeType="1" noTextEdit="1"/>
          </p:cNvSpPr>
          <p:nvPr/>
        </p:nvSpPr>
        <p:spPr bwMode="auto">
          <a:xfrm>
            <a:off x="4643438" y="3143250"/>
            <a:ext cx="4048125"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C000"/>
              </a:contourClr>
            </a:sp3d>
          </a:bodyPr>
          <a:lstStyle/>
          <a:p>
            <a:pPr algn="ctr"/>
            <a:r>
              <a:rPr lang="ru-RU" sz="3600" kern="10" dirty="0" err="1">
                <a:ln w="9525">
                  <a:round/>
                  <a:headEnd/>
                  <a:tailEnd/>
                </a:ln>
                <a:solidFill>
                  <a:srgbClr val="FFC000"/>
                </a:solidFill>
                <a:latin typeface="Arial Black" panose="020B0A04020102020204" pitchFamily="34" charset="0"/>
              </a:rPr>
              <a:t>селф</a:t>
            </a:r>
            <a:r>
              <a:rPr lang="ru-RU" sz="3600" kern="10" dirty="0">
                <a:ln w="9525">
                  <a:round/>
                  <a:headEnd/>
                  <a:tailEnd/>
                </a:ln>
                <a:solidFill>
                  <a:srgbClr val="FFC000"/>
                </a:solidFill>
                <a:latin typeface="Arial Black" panose="020B0A04020102020204" pitchFamily="34" charset="0"/>
              </a:rPr>
              <a:t>-</a:t>
            </a:r>
            <a:r>
              <a:rPr lang="ru-RU" sz="3600" kern="10" dirty="0" err="1">
                <a:ln w="9525">
                  <a:round/>
                  <a:headEnd/>
                  <a:tailEnd/>
                </a:ln>
                <a:solidFill>
                  <a:srgbClr val="FFC000"/>
                </a:solidFill>
                <a:latin typeface="Arial Black" panose="020B0A04020102020204" pitchFamily="34" charset="0"/>
              </a:rPr>
              <a:t>мейд</a:t>
            </a:r>
            <a:r>
              <a:rPr lang="ru-RU" sz="3600" kern="10" dirty="0">
                <a:ln w="9525">
                  <a:round/>
                  <a:headEnd/>
                  <a:tailEnd/>
                </a:ln>
                <a:solidFill>
                  <a:srgbClr val="FFC000"/>
                </a:solidFill>
                <a:latin typeface="Arial Black" panose="020B0A04020102020204" pitchFamily="34" charset="0"/>
              </a:rPr>
              <a:t>-мен</a:t>
            </a:r>
          </a:p>
        </p:txBody>
      </p:sp>
      <p:sp>
        <p:nvSpPr>
          <p:cNvPr id="28685" name="WordArt 13"/>
          <p:cNvSpPr>
            <a:spLocks noChangeArrowheads="1" noChangeShapeType="1" noTextEdit="1"/>
          </p:cNvSpPr>
          <p:nvPr/>
        </p:nvSpPr>
        <p:spPr bwMode="auto">
          <a:xfrm>
            <a:off x="1071563" y="3643313"/>
            <a:ext cx="3286125" cy="857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ru-RU" sz="3600" kern="10">
                <a:solidFill>
                  <a:srgbClr val="FDEADA"/>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трансёрфинг</a:t>
            </a:r>
          </a:p>
        </p:txBody>
      </p:sp>
      <p:sp>
        <p:nvSpPr>
          <p:cNvPr id="28686" name="WordArt 14"/>
          <p:cNvSpPr>
            <a:spLocks noChangeArrowheads="1" noChangeShapeType="1" noTextEdit="1"/>
          </p:cNvSpPr>
          <p:nvPr/>
        </p:nvSpPr>
        <p:spPr bwMode="auto">
          <a:xfrm>
            <a:off x="7572375" y="2214563"/>
            <a:ext cx="1095375" cy="647700"/>
          </a:xfrm>
          <a:prstGeom prst="rect">
            <a:avLst/>
          </a:prstGeom>
        </p:spPr>
        <p:txBody>
          <a:bodyPr wrap="none" fromWordArt="1">
            <a:prstTxWarp prst="textFadeUp">
              <a:avLst>
                <a:gd name="adj" fmla="val 9991"/>
              </a:avLst>
            </a:prstTxWarp>
          </a:bodyPr>
          <a:lstStyle/>
          <a:p>
            <a:pPr algn="ctr"/>
            <a:r>
              <a:rPr lang="ru-RU" sz="3600" kern="10">
                <a:ln w="12700">
                  <a:solidFill>
                    <a:srgbClr val="B2B2B2"/>
                  </a:solidFill>
                  <a:round/>
                  <a:headEnd/>
                  <a:tailEnd/>
                </a:ln>
                <a:solidFill>
                  <a:srgbClr val="FAC090"/>
                </a:solidFill>
                <a:effectLst>
                  <a:outerShdw dist="35921" dir="2700000" sy="50000" rotWithShape="0">
                    <a:srgbClr val="875B0D">
                      <a:alpha val="70000"/>
                    </a:srgbClr>
                  </a:outerShdw>
                </a:effectLst>
                <a:latin typeface="Arial Black" panose="020B0A04020102020204" pitchFamily="34" charset="0"/>
              </a:rPr>
              <a:t>тренд</a:t>
            </a:r>
          </a:p>
        </p:txBody>
      </p:sp>
      <p:sp>
        <p:nvSpPr>
          <p:cNvPr id="28687" name="WordArt 15" descr="Частый вертикальный"/>
          <p:cNvSpPr>
            <a:spLocks noChangeArrowheads="1" noChangeShapeType="1" noTextEdit="1"/>
          </p:cNvSpPr>
          <p:nvPr/>
        </p:nvSpPr>
        <p:spPr bwMode="auto">
          <a:xfrm>
            <a:off x="6215063" y="4714875"/>
            <a:ext cx="2362200" cy="1085850"/>
          </a:xfrm>
          <a:prstGeom prst="rect">
            <a:avLst/>
          </a:prstGeom>
        </p:spPr>
        <p:txBody>
          <a:bodyPr wrap="none" fromWordArt="1">
            <a:prstTxWarp prst="textCurveUp">
              <a:avLst>
                <a:gd name="adj" fmla="val 40356"/>
              </a:avLst>
            </a:prstTxWarp>
          </a:bodyPr>
          <a:lstStyle/>
          <a:p>
            <a:pPr algn="ctr"/>
            <a:r>
              <a:rPr lang="ru-RU"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panose="020B0A04020102020204" pitchFamily="34" charset="0"/>
              </a:rPr>
              <a:t>троллинг</a:t>
            </a:r>
          </a:p>
        </p:txBody>
      </p:sp>
      <p:sp>
        <p:nvSpPr>
          <p:cNvPr id="28688" name="WordArt 16"/>
          <p:cNvSpPr>
            <a:spLocks noChangeArrowheads="1" noChangeShapeType="1" noTextEdit="1"/>
          </p:cNvSpPr>
          <p:nvPr/>
        </p:nvSpPr>
        <p:spPr bwMode="auto">
          <a:xfrm rot="-1565971">
            <a:off x="2928938" y="1928813"/>
            <a:ext cx="1390650" cy="647700"/>
          </a:xfrm>
          <a:prstGeom prst="rect">
            <a:avLst/>
          </a:prstGeom>
        </p:spPr>
        <p:txBody>
          <a:bodyPr wrap="none" fromWordArt="1">
            <a:prstTxWarp prst="textPlain">
              <a:avLst>
                <a:gd name="adj" fmla="val 50000"/>
              </a:avLst>
            </a:prstTxWarp>
            <a:scene3d>
              <a:camera prst="legacyPerspectiveBottomRight">
                <a:rot lat="0" lon="21239996" rev="0"/>
              </a:camera>
              <a:lightRig rig="legacyHarsh3" dir="l"/>
            </a:scene3d>
            <a:sp3d extrusionH="430200" prstMaterial="legacyMatte">
              <a:extrusionClr>
                <a:srgbClr val="C0C0C0"/>
              </a:extrusionClr>
              <a:contourClr>
                <a:srgbClr val="DCEBF5"/>
              </a:contourClr>
            </a:sp3d>
          </a:bodyPr>
          <a:lstStyle/>
          <a:p>
            <a:pPr algn="ctr"/>
            <a:r>
              <a:rPr lang="ru-RU"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фрик</a:t>
            </a:r>
          </a:p>
        </p:txBody>
      </p:sp>
      <p:sp>
        <p:nvSpPr>
          <p:cNvPr id="28689" name="WordArt 17"/>
          <p:cNvSpPr>
            <a:spLocks noChangeArrowheads="1" noChangeShapeType="1" noTextEdit="1"/>
          </p:cNvSpPr>
          <p:nvPr/>
        </p:nvSpPr>
        <p:spPr bwMode="auto">
          <a:xfrm>
            <a:off x="3143250" y="4500563"/>
            <a:ext cx="2114550" cy="762000"/>
          </a:xfrm>
          <a:prstGeom prst="rect">
            <a:avLst/>
          </a:prstGeom>
        </p:spPr>
        <p:txBody>
          <a:bodyPr wrap="none" fromWordArt="1">
            <a:prstTxWarp prst="textDeflate">
              <a:avLst>
                <a:gd name="adj" fmla="val 26227"/>
              </a:avLst>
            </a:prstTxWarp>
          </a:bodyPr>
          <a:lstStyle/>
          <a:p>
            <a:pPr algn="ctr"/>
            <a:r>
              <a:rPr lang="ru-RU" sz="3600" kern="10">
                <a:ln w="9525">
                  <a:solidFill>
                    <a:srgbClr val="000000"/>
                  </a:solidFill>
                  <a:round/>
                  <a:headEnd/>
                  <a:tailEnd/>
                </a:ln>
                <a:latin typeface="Impact" panose="020B0806030902050204" pitchFamily="34" charset="0"/>
              </a:rPr>
              <a:t>чайлдфри</a:t>
            </a:r>
          </a:p>
        </p:txBody>
      </p:sp>
      <p:sp>
        <p:nvSpPr>
          <p:cNvPr id="28690" name="WordArt 18" descr="Бумажный пакет"/>
          <p:cNvSpPr>
            <a:spLocks noChangeArrowheads="1" noChangeShapeType="1" noTextEdit="1"/>
          </p:cNvSpPr>
          <p:nvPr/>
        </p:nvSpPr>
        <p:spPr bwMode="auto">
          <a:xfrm>
            <a:off x="5500688" y="4286250"/>
            <a:ext cx="1857375" cy="428625"/>
          </a:xfrm>
          <a:prstGeom prst="rect">
            <a:avLst/>
          </a:prstGeom>
        </p:spPr>
        <p:txBody>
          <a:bodyPr wrap="none" fromWordArt="1">
            <a:prstTxWarp prst="textPlain">
              <a:avLst>
                <a:gd name="adj" fmla="val 50000"/>
              </a:avLst>
            </a:prstTxWarp>
          </a:bodyPr>
          <a:lstStyle/>
          <a:p>
            <a:pPr algn="ctr"/>
            <a:r>
              <a:rPr lang="ru-RU" sz="3600" kern="1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эскапизм</a:t>
            </a:r>
          </a:p>
        </p:txBody>
      </p:sp>
      <p:sp>
        <p:nvSpPr>
          <p:cNvPr id="28691" name="WordArt 19"/>
          <p:cNvSpPr>
            <a:spLocks noChangeArrowheads="1" noChangeShapeType="1" noTextEdit="1"/>
          </p:cNvSpPr>
          <p:nvPr/>
        </p:nvSpPr>
        <p:spPr bwMode="auto">
          <a:xfrm>
            <a:off x="785813" y="857250"/>
            <a:ext cx="1371600" cy="647700"/>
          </a:xfrm>
          <a:prstGeom prst="rect">
            <a:avLst/>
          </a:prstGeom>
        </p:spPr>
        <p:txBody>
          <a:bodyPr wrap="none" fromWordArt="1">
            <a:prstTxWarp prst="textPlain">
              <a:avLst>
                <a:gd name="adj" fmla="val 50000"/>
              </a:avLst>
            </a:prstTxWarp>
          </a:bodyPr>
          <a:lstStyle/>
          <a:p>
            <a:pPr algn="ctr"/>
            <a:r>
              <a:rPr lang="ru-RU"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panose="020B0A04020102020204" pitchFamily="34" charset="0"/>
              </a:rPr>
              <a:t>юзер</a:t>
            </a:r>
          </a:p>
        </p:txBody>
      </p:sp>
      <p:sp>
        <p:nvSpPr>
          <p:cNvPr id="28692" name="TextBox 19"/>
          <p:cNvSpPr txBox="1">
            <a:spLocks noChangeArrowheads="1"/>
          </p:cNvSpPr>
          <p:nvPr/>
        </p:nvSpPr>
        <p:spPr bwMode="auto">
          <a:xfrm rot="343461">
            <a:off x="2428875" y="214313"/>
            <a:ext cx="4643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800" b="1">
                <a:latin typeface="Calibri" panose="020F0502020204030204" pitchFamily="34" charset="0"/>
              </a:rPr>
              <a:t>Социальные сети</a:t>
            </a:r>
          </a:p>
        </p:txBody>
      </p:sp>
      <p:sp>
        <p:nvSpPr>
          <p:cNvPr id="28693" name="TextBox 20"/>
          <p:cNvSpPr txBox="1">
            <a:spLocks noChangeArrowheads="1"/>
          </p:cNvSpPr>
          <p:nvPr/>
        </p:nvSpPr>
        <p:spPr bwMode="auto">
          <a:xfrm rot="686928">
            <a:off x="857250" y="3429000"/>
            <a:ext cx="5227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4000" b="1">
                <a:latin typeface="Calibri" panose="020F0502020204030204" pitchFamily="34" charset="0"/>
              </a:rPr>
              <a:t>Цифровые технологии</a:t>
            </a:r>
          </a:p>
        </p:txBody>
      </p:sp>
      <p:sp>
        <p:nvSpPr>
          <p:cNvPr id="28694" name="TextBox 21"/>
          <p:cNvSpPr txBox="1">
            <a:spLocks noChangeArrowheads="1"/>
          </p:cNvSpPr>
          <p:nvPr/>
        </p:nvSpPr>
        <p:spPr bwMode="auto">
          <a:xfrm rot="-577425">
            <a:off x="2884488" y="2678113"/>
            <a:ext cx="389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3600" dirty="0">
                <a:latin typeface="Calibri" panose="020F0502020204030204" pitchFamily="34" charset="0"/>
              </a:rPr>
              <a:t>Успешный человек</a:t>
            </a:r>
          </a:p>
        </p:txBody>
      </p:sp>
      <p:sp>
        <p:nvSpPr>
          <p:cNvPr id="28695" name="TextBox 22"/>
          <p:cNvSpPr txBox="1">
            <a:spLocks noChangeArrowheads="1"/>
          </p:cNvSpPr>
          <p:nvPr/>
        </p:nvSpPr>
        <p:spPr bwMode="auto">
          <a:xfrm>
            <a:off x="2571750" y="1143000"/>
            <a:ext cx="5089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4000" b="1" smtClean="0">
                <a:latin typeface="Calibri" panose="020F0502020204030204" pitchFamily="34" charset="0"/>
              </a:rPr>
              <a:t>Адронный коллайдер</a:t>
            </a:r>
            <a:endParaRPr lang="ru-RU" altLang="ru-RU" sz="4000" b="1">
              <a:latin typeface="Calibri" panose="020F0502020204030204" pitchFamily="34" charset="0"/>
            </a:endParaRPr>
          </a:p>
        </p:txBody>
      </p:sp>
      <p:sp>
        <p:nvSpPr>
          <p:cNvPr id="28696" name="TextBox 23"/>
          <p:cNvSpPr txBox="1">
            <a:spLocks noChangeArrowheads="1"/>
          </p:cNvSpPr>
          <p:nvPr/>
        </p:nvSpPr>
        <p:spPr bwMode="auto">
          <a:xfrm>
            <a:off x="1000125" y="6143625"/>
            <a:ext cx="3786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3600" b="1">
                <a:latin typeface="Calibri" panose="020F0502020204030204" pitchFamily="34" charset="0"/>
              </a:rPr>
              <a:t>толерантность</a:t>
            </a:r>
          </a:p>
        </p:txBody>
      </p:sp>
      <p:sp>
        <p:nvSpPr>
          <p:cNvPr id="28697" name="TextBox 24"/>
          <p:cNvSpPr txBox="1">
            <a:spLocks noChangeArrowheads="1"/>
          </p:cNvSpPr>
          <p:nvPr/>
        </p:nvSpPr>
        <p:spPr bwMode="auto">
          <a:xfrm rot="888802">
            <a:off x="5127625" y="39688"/>
            <a:ext cx="20732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4000" b="1">
                <a:latin typeface="Calibri" panose="020F0502020204030204" pitchFamily="34" charset="0"/>
              </a:rPr>
              <a:t>харизма</a:t>
            </a:r>
          </a:p>
        </p:txBody>
      </p:sp>
      <p:sp>
        <p:nvSpPr>
          <p:cNvPr id="28698" name="TextBox 25"/>
          <p:cNvSpPr txBox="1">
            <a:spLocks noChangeArrowheads="1"/>
          </p:cNvSpPr>
          <p:nvPr/>
        </p:nvSpPr>
        <p:spPr bwMode="auto">
          <a:xfrm>
            <a:off x="1571625" y="5143500"/>
            <a:ext cx="3449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4000" b="1">
                <a:latin typeface="Calibri" panose="020F0502020204030204" pitchFamily="34" charset="0"/>
              </a:rPr>
              <a:t>Средний класс</a:t>
            </a:r>
          </a:p>
        </p:txBody>
      </p:sp>
      <p:pic>
        <p:nvPicPr>
          <p:cNvPr id="2" name="Таймер с гонгом - 30 секун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8338" y="5362575"/>
            <a:ext cx="609600" cy="609600"/>
          </a:xfrm>
          <a:prstGeom prst="rect">
            <a:avLst/>
          </a:prstGeom>
        </p:spPr>
      </p:pic>
    </p:spTree>
    <p:extLst>
      <p:ext uri="{BB962C8B-B14F-4D97-AF65-F5344CB8AC3E}">
        <p14:creationId xmlns:p14="http://schemas.microsoft.com/office/powerpoint/2010/main" val="39022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052736"/>
            <a:ext cx="7200800" cy="2578298"/>
          </a:xfrm>
        </p:spPr>
        <p:txBody>
          <a:bodyPr>
            <a:normAutofit/>
          </a:bodyPr>
          <a:lstStyle/>
          <a:p>
            <a:r>
              <a:rPr lang="ru-RU" sz="4000" b="1" dirty="0" smtClean="0"/>
              <a:t> </a:t>
            </a:r>
            <a:r>
              <a:rPr lang="ru-RU" sz="4000" b="1" dirty="0" smtClean="0">
                <a:solidFill>
                  <a:schemeClr val="accent5">
                    <a:lumMod val="75000"/>
                  </a:schemeClr>
                </a:solidFill>
                <a:latin typeface="Segoe Script" pitchFamily="34" charset="0"/>
              </a:rPr>
              <a:t>Создатель современного русского литературного языка ?</a:t>
            </a:r>
            <a:endParaRPr lang="ru-RU" sz="4000" b="1" dirty="0">
              <a:solidFill>
                <a:schemeClr val="accent5">
                  <a:lumMod val="75000"/>
                </a:schemeClr>
              </a:solidFill>
              <a:latin typeface="Segoe Script" pitchFamily="34" charset="0"/>
            </a:endParaRPr>
          </a:p>
        </p:txBody>
      </p:sp>
      <p:sp>
        <p:nvSpPr>
          <p:cNvPr id="3" name="Содержимое 2"/>
          <p:cNvSpPr>
            <a:spLocks noGrp="1"/>
          </p:cNvSpPr>
          <p:nvPr>
            <p:ph idx="1"/>
          </p:nvPr>
        </p:nvSpPr>
        <p:spPr>
          <a:xfrm>
            <a:off x="611560" y="3789040"/>
            <a:ext cx="7929618" cy="1839907"/>
          </a:xfrm>
        </p:spPr>
        <p:txBody>
          <a:bodyPr>
            <a:normAutofit fontScale="92500"/>
          </a:bodyPr>
          <a:lstStyle/>
          <a:p>
            <a:pPr>
              <a:buNone/>
            </a:pPr>
            <a:r>
              <a:rPr lang="ru-RU" dirty="0" smtClean="0"/>
              <a:t>    </a:t>
            </a:r>
            <a:r>
              <a:rPr lang="ru-RU" b="1" dirty="0" smtClean="0"/>
              <a:t>Он осуществил соединение литературного русского языка предшествующих эпох с общенародным разговорным языком.</a:t>
            </a:r>
            <a:endParaRPr lang="ru-RU" b="1" dirty="0"/>
          </a:p>
        </p:txBody>
      </p:sp>
      <p:sp>
        <p:nvSpPr>
          <p:cNvPr id="5" name="Прямоугольник 4"/>
          <p:cNvSpPr/>
          <p:nvPr/>
        </p:nvSpPr>
        <p:spPr>
          <a:xfrm>
            <a:off x="467544" y="1858"/>
            <a:ext cx="3818674"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rPr>
              <a:t>Вопрос № </a:t>
            </a:r>
            <a:r>
              <a:rPr lang="ru-RU" sz="5400" b="1" cap="none" spc="0" dirty="0" smtClean="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rPr>
              <a:t>2</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4" name="Таймер с гонгом - 30 секун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45128" y="5177353"/>
            <a:ext cx="609600" cy="609600"/>
          </a:xfrm>
          <a:prstGeom prst="rect">
            <a:avLst/>
          </a:prstGeom>
        </p:spPr>
      </p:pic>
    </p:spTree>
    <p:extLst>
      <p:ext uri="{BB962C8B-B14F-4D97-AF65-F5344CB8AC3E}">
        <p14:creationId xmlns:p14="http://schemas.microsoft.com/office/powerpoint/2010/main" val="380544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Таймер с гонгом - 30 секунд">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6804248" y="4895565"/>
            <a:ext cx="609600" cy="609600"/>
          </a:xfrm>
        </p:spPr>
      </p:pic>
      <p:sp>
        <p:nvSpPr>
          <p:cNvPr id="2" name="Прямоугольник 1"/>
          <p:cNvSpPr/>
          <p:nvPr/>
        </p:nvSpPr>
        <p:spPr>
          <a:xfrm>
            <a:off x="1132986" y="1340768"/>
            <a:ext cx="6052131" cy="34163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5400" b="1" cap="none" spc="0" dirty="0" smtClean="0">
                <a:ln/>
                <a:solidFill>
                  <a:schemeClr val="accent3"/>
                </a:solidFill>
                <a:effectLst/>
              </a:rPr>
              <a:t>Как называется искусство красивого письма?</a:t>
            </a:r>
            <a:endParaRPr lang="ru-RU" sz="5400" b="1" cap="none" spc="0" dirty="0">
              <a:ln/>
              <a:solidFill>
                <a:schemeClr val="accent3"/>
              </a:solidFill>
              <a:effectLst/>
            </a:endParaRPr>
          </a:p>
        </p:txBody>
      </p:sp>
      <p:sp>
        <p:nvSpPr>
          <p:cNvPr id="4" name="Прямоугольник 3"/>
          <p:cNvSpPr/>
          <p:nvPr/>
        </p:nvSpPr>
        <p:spPr>
          <a:xfrm>
            <a:off x="2662663" y="278961"/>
            <a:ext cx="3818674"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rPr>
              <a:t>Вопрос № </a:t>
            </a:r>
            <a:r>
              <a:rPr lang="ru-RU" sz="5400" b="1" cap="none" spc="0" dirty="0" smtClean="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rPr>
              <a:t>3</a:t>
            </a:r>
            <a:endParaRPr lang="ru-RU"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29482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sms.jpg"/>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1259632" y="3068960"/>
            <a:ext cx="1656355" cy="2439975"/>
          </a:xfrm>
          <a:ln>
            <a:solidFill>
              <a:srgbClr val="800000"/>
            </a:solidFill>
          </a:ln>
        </p:spPr>
      </p:pic>
      <p:sp>
        <p:nvSpPr>
          <p:cNvPr id="7" name="Заголовок 6"/>
          <p:cNvSpPr>
            <a:spLocks noGrp="1"/>
          </p:cNvSpPr>
          <p:nvPr>
            <p:ph type="title"/>
          </p:nvPr>
        </p:nvSpPr>
        <p:spPr>
          <a:xfrm>
            <a:off x="990600" y="871762"/>
            <a:ext cx="7162800" cy="1806724"/>
          </a:xfrm>
          <a:solidFill>
            <a:srgbClr val="FFFFCC"/>
          </a:solidFill>
          <a:ln>
            <a:solidFill>
              <a:srgbClr val="800000"/>
            </a:solidFill>
          </a:ln>
        </p:spPr>
        <p:txBody>
          <a:bodyPr>
            <a:normAutofit/>
          </a:bodyPr>
          <a:lstStyle/>
          <a:p>
            <a:r>
              <a:rPr lang="ru-RU" sz="1800" b="1" dirty="0" smtClean="0"/>
              <a:t>Распространившийся в Рунете в начале XXI века стиль употребления русского языка с фонетически почти верным, но нарочно неправильным написанием слов , частым употреблением ненормативной лексики и определённых штампов. Чаще всего используется при написании комментариев к текстам в </a:t>
            </a:r>
            <a:r>
              <a:rPr lang="ru-RU" sz="1800" b="1" dirty="0" err="1" smtClean="0"/>
              <a:t>блогах</a:t>
            </a:r>
            <a:r>
              <a:rPr lang="ru-RU" sz="1800" b="1" dirty="0" smtClean="0"/>
              <a:t>, чатах и </a:t>
            </a:r>
            <a:r>
              <a:rPr lang="ru-RU" sz="1800" b="1" dirty="0" err="1" smtClean="0"/>
              <a:t>веб-форумах</a:t>
            </a:r>
            <a:r>
              <a:rPr lang="ru-RU" sz="1800" b="1" dirty="0" smtClean="0"/>
              <a:t>. Назовите этот «язык»?</a:t>
            </a:r>
            <a:endParaRPr lang="ru-RU" sz="1800" b="1" dirty="0"/>
          </a:p>
        </p:txBody>
      </p:sp>
      <p:sp>
        <p:nvSpPr>
          <p:cNvPr id="3" name="Объект 2"/>
          <p:cNvSpPr>
            <a:spLocks noGrp="1"/>
          </p:cNvSpPr>
          <p:nvPr>
            <p:ph sz="half" idx="2"/>
          </p:nvPr>
        </p:nvSpPr>
        <p:spPr>
          <a:xfrm>
            <a:off x="3419872" y="2690316"/>
            <a:ext cx="3672408" cy="2617175"/>
          </a:xfrm>
          <a:solidFill>
            <a:srgbClr val="FFFFCC"/>
          </a:solidFill>
          <a:ln>
            <a:solidFill>
              <a:srgbClr val="800000"/>
            </a:solidFill>
          </a:ln>
        </p:spPr>
        <p:txBody>
          <a:bodyPr anchor="ctr">
            <a:normAutofit fontScale="55000" lnSpcReduction="20000"/>
          </a:bodyPr>
          <a:lstStyle/>
          <a:p>
            <a:pPr marL="0" indent="0" algn="ctr">
              <a:buNone/>
            </a:pPr>
            <a:r>
              <a:rPr lang="ru-RU" b="1" i="1" dirty="0" err="1" smtClean="0">
                <a:solidFill>
                  <a:srgbClr val="C00000"/>
                </a:solidFill>
              </a:rPr>
              <a:t>Превед</a:t>
            </a:r>
            <a:r>
              <a:rPr lang="ru-RU" b="1" i="1" dirty="0" smtClean="0">
                <a:solidFill>
                  <a:srgbClr val="C00000"/>
                </a:solidFill>
              </a:rPr>
              <a:t>; </a:t>
            </a:r>
          </a:p>
          <a:p>
            <a:pPr marL="0" indent="0" algn="ctr">
              <a:buNone/>
            </a:pPr>
            <a:r>
              <a:rPr lang="ru-RU" b="1" i="1" dirty="0" err="1" smtClean="0">
                <a:solidFill>
                  <a:srgbClr val="C00000"/>
                </a:solidFill>
              </a:rPr>
              <a:t>медвед</a:t>
            </a:r>
            <a:r>
              <a:rPr lang="ru-RU" b="1" i="1" dirty="0" smtClean="0">
                <a:solidFill>
                  <a:srgbClr val="C00000"/>
                </a:solidFill>
              </a:rPr>
              <a:t>; </a:t>
            </a:r>
          </a:p>
          <a:p>
            <a:pPr marL="0" indent="0" algn="ctr">
              <a:buNone/>
            </a:pPr>
            <a:r>
              <a:rPr lang="ru-RU" b="1" i="1" dirty="0" err="1" smtClean="0">
                <a:solidFill>
                  <a:srgbClr val="C00000"/>
                </a:solidFill>
              </a:rPr>
              <a:t>харашо</a:t>
            </a:r>
            <a:r>
              <a:rPr lang="ru-RU" b="1" i="1" dirty="0" smtClean="0">
                <a:solidFill>
                  <a:srgbClr val="C00000"/>
                </a:solidFill>
              </a:rPr>
              <a:t> </a:t>
            </a:r>
            <a:r>
              <a:rPr lang="ru-RU" b="1" i="1" dirty="0" err="1" smtClean="0">
                <a:solidFill>
                  <a:srgbClr val="C00000"/>
                </a:solidFill>
              </a:rPr>
              <a:t>танцуит</a:t>
            </a:r>
            <a:r>
              <a:rPr lang="ru-RU" b="1" i="1" dirty="0" smtClean="0">
                <a:solidFill>
                  <a:srgbClr val="C00000"/>
                </a:solidFill>
              </a:rPr>
              <a:t>; </a:t>
            </a:r>
          </a:p>
          <a:p>
            <a:pPr marL="0" indent="0" algn="ctr">
              <a:buNone/>
            </a:pPr>
            <a:r>
              <a:rPr lang="ru-RU" b="1" i="1" dirty="0" err="1" smtClean="0">
                <a:solidFill>
                  <a:srgbClr val="C00000"/>
                </a:solidFill>
              </a:rPr>
              <a:t>семпотная</a:t>
            </a:r>
            <a:r>
              <a:rPr lang="ru-RU" b="1" i="1" dirty="0" smtClean="0">
                <a:solidFill>
                  <a:srgbClr val="C00000"/>
                </a:solidFill>
              </a:rPr>
              <a:t>; </a:t>
            </a:r>
          </a:p>
          <a:p>
            <a:pPr marL="0" indent="0" algn="ctr">
              <a:buNone/>
            </a:pPr>
            <a:r>
              <a:rPr lang="ru-RU" b="1" i="1" dirty="0" err="1" smtClean="0">
                <a:solidFill>
                  <a:srgbClr val="C00000"/>
                </a:solidFill>
              </a:rPr>
              <a:t>кросовчег</a:t>
            </a:r>
            <a:r>
              <a:rPr lang="ru-RU" b="1" i="1" dirty="0" smtClean="0">
                <a:solidFill>
                  <a:srgbClr val="C00000"/>
                </a:solidFill>
              </a:rPr>
              <a:t>; </a:t>
            </a:r>
          </a:p>
          <a:p>
            <a:pPr marL="0" indent="0" algn="ctr">
              <a:buNone/>
            </a:pPr>
            <a:r>
              <a:rPr lang="ru-RU" b="1" i="1" dirty="0" err="1" smtClean="0">
                <a:solidFill>
                  <a:srgbClr val="C00000"/>
                </a:solidFill>
              </a:rPr>
              <a:t>аффтор</a:t>
            </a:r>
            <a:r>
              <a:rPr lang="ru-RU" b="1" i="1" dirty="0" smtClean="0">
                <a:solidFill>
                  <a:srgbClr val="C00000"/>
                </a:solidFill>
              </a:rPr>
              <a:t> </a:t>
            </a:r>
            <a:r>
              <a:rPr lang="ru-RU" b="1" i="1" dirty="0" err="1" smtClean="0">
                <a:solidFill>
                  <a:srgbClr val="C00000"/>
                </a:solidFill>
              </a:rPr>
              <a:t>жжот</a:t>
            </a:r>
            <a:r>
              <a:rPr lang="ru-RU" b="1" i="1" dirty="0" smtClean="0">
                <a:solidFill>
                  <a:srgbClr val="C00000"/>
                </a:solidFill>
              </a:rPr>
              <a:t>; </a:t>
            </a:r>
          </a:p>
          <a:p>
            <a:pPr marL="0" indent="0" algn="ctr">
              <a:buNone/>
            </a:pPr>
            <a:r>
              <a:rPr lang="ru-RU" b="1" i="1" dirty="0" err="1" smtClean="0">
                <a:solidFill>
                  <a:srgbClr val="C00000"/>
                </a:solidFill>
              </a:rPr>
              <a:t>учительнетца</a:t>
            </a:r>
            <a:r>
              <a:rPr lang="ru-RU" b="1" i="1" dirty="0" smtClean="0">
                <a:solidFill>
                  <a:srgbClr val="C00000"/>
                </a:solidFill>
              </a:rPr>
              <a:t> ; </a:t>
            </a:r>
          </a:p>
          <a:p>
            <a:pPr marL="0" indent="0" algn="ctr">
              <a:buNone/>
            </a:pPr>
            <a:r>
              <a:rPr lang="ru-RU" b="1" i="1" dirty="0" err="1" smtClean="0">
                <a:solidFill>
                  <a:srgbClr val="C00000"/>
                </a:solidFill>
              </a:rPr>
              <a:t>ацтой</a:t>
            </a:r>
            <a:r>
              <a:rPr lang="ru-RU" b="1" i="1" dirty="0" smtClean="0">
                <a:solidFill>
                  <a:srgbClr val="C00000"/>
                </a:solidFill>
              </a:rPr>
              <a:t>; </a:t>
            </a:r>
          </a:p>
          <a:p>
            <a:pPr marL="0" indent="0" algn="ctr">
              <a:buNone/>
            </a:pPr>
            <a:r>
              <a:rPr lang="ru-RU" b="1" i="1" dirty="0" smtClean="0">
                <a:solidFill>
                  <a:srgbClr val="C00000"/>
                </a:solidFill>
              </a:rPr>
              <a:t>креатив</a:t>
            </a:r>
            <a:r>
              <a:rPr lang="ru-RU" b="1" i="1" dirty="0">
                <a:solidFill>
                  <a:srgbClr val="C00000"/>
                </a:solidFill>
              </a:rPr>
              <a:t>! </a:t>
            </a:r>
            <a:endParaRPr lang="ru-RU" b="1" i="1" dirty="0" smtClean="0">
              <a:solidFill>
                <a:srgbClr val="C00000"/>
              </a:solidFill>
            </a:endParaRPr>
          </a:p>
          <a:p>
            <a:pPr marL="0" indent="0" algn="ctr">
              <a:buNone/>
            </a:pPr>
            <a:r>
              <a:rPr lang="ru-RU" b="1" i="1" dirty="0" smtClean="0">
                <a:solidFill>
                  <a:srgbClr val="C00000"/>
                </a:solidFill>
              </a:rPr>
              <a:t>4то </a:t>
            </a:r>
            <a:r>
              <a:rPr lang="en-US" b="1" i="1" dirty="0" err="1">
                <a:solidFill>
                  <a:srgbClr val="C00000"/>
                </a:solidFill>
              </a:rPr>
              <a:t>za</a:t>
            </a:r>
            <a:r>
              <a:rPr lang="ru-RU" b="1" i="1" dirty="0">
                <a:solidFill>
                  <a:srgbClr val="C00000"/>
                </a:solidFill>
              </a:rPr>
              <a:t>  4</a:t>
            </a:r>
            <a:r>
              <a:rPr lang="en-US" b="1" i="1" dirty="0" err="1" smtClean="0">
                <a:solidFill>
                  <a:srgbClr val="C00000"/>
                </a:solidFill>
              </a:rPr>
              <a:t>mo</a:t>
            </a:r>
            <a:r>
              <a:rPr lang="ru-RU" b="1" i="1" dirty="0" smtClean="0">
                <a:solidFill>
                  <a:srgbClr val="C00000"/>
                </a:solidFill>
              </a:rPr>
              <a:t>; </a:t>
            </a:r>
          </a:p>
          <a:p>
            <a:pPr marL="0" indent="0" algn="ctr">
              <a:buNone/>
            </a:pPr>
            <a:r>
              <a:rPr lang="ru-RU" b="1" i="1" dirty="0" err="1" smtClean="0">
                <a:solidFill>
                  <a:srgbClr val="C00000"/>
                </a:solidFill>
              </a:rPr>
              <a:t>зачот</a:t>
            </a:r>
            <a:endParaRPr lang="ru-RU" b="1" dirty="0">
              <a:solidFill>
                <a:srgbClr val="C00000"/>
              </a:solidFill>
            </a:endParaRPr>
          </a:p>
        </p:txBody>
      </p:sp>
      <p:sp>
        <p:nvSpPr>
          <p:cNvPr id="6" name="Прямоугольник 5"/>
          <p:cNvSpPr/>
          <p:nvPr/>
        </p:nvSpPr>
        <p:spPr>
          <a:xfrm>
            <a:off x="2662663" y="-62491"/>
            <a:ext cx="3818674"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rPr>
              <a:t>Вопрос № </a:t>
            </a:r>
            <a:r>
              <a:rPr lang="ru-RU" sz="5400" b="1" cap="none" spc="0" dirty="0" smtClean="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rPr>
              <a:t>4</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2" name="Таймер с гонгом - 30 секун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5508935"/>
            <a:ext cx="609600" cy="609600"/>
          </a:xfrm>
          <a:prstGeom prst="rect">
            <a:avLst/>
          </a:prstGeom>
        </p:spPr>
      </p:pic>
    </p:spTree>
    <p:extLst>
      <p:ext uri="{BB962C8B-B14F-4D97-AF65-F5344CB8AC3E}">
        <p14:creationId xmlns:p14="http://schemas.microsoft.com/office/powerpoint/2010/main" val="7382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b="1" dirty="0" smtClean="0"/>
              <a:t/>
            </a:r>
            <a:br>
              <a:rPr lang="ru-RU" sz="3100" b="1" dirty="0" smtClean="0"/>
            </a:br>
            <a:r>
              <a:rPr lang="ru-RU" dirty="0" smtClean="0">
                <a:solidFill>
                  <a:srgbClr val="FF0000"/>
                </a:solidFill>
              </a:rPr>
              <a:t>Кому принадлежат эти слова?</a:t>
            </a:r>
            <a:endParaRPr lang="ru-RU" dirty="0">
              <a:solidFill>
                <a:srgbClr val="FF0000"/>
              </a:solidFill>
            </a:endParaRPr>
          </a:p>
        </p:txBody>
      </p:sp>
      <p:sp>
        <p:nvSpPr>
          <p:cNvPr id="5" name="Прямоугольник 4"/>
          <p:cNvSpPr/>
          <p:nvPr/>
        </p:nvSpPr>
        <p:spPr>
          <a:xfrm>
            <a:off x="1187624" y="1417639"/>
            <a:ext cx="6768752" cy="3065455"/>
          </a:xfrm>
          <a:prstGeom prst="rect">
            <a:avLst/>
          </a:prstGeom>
        </p:spPr>
        <p:txBody>
          <a:bodyPr wrap="square">
            <a:spAutoFit/>
          </a:bodyPr>
          <a:lstStyle/>
          <a:p>
            <a:pPr algn="just">
              <a:lnSpc>
                <a:spcPct val="115000"/>
              </a:lnSpc>
              <a:spcAft>
                <a:spcPts val="1000"/>
              </a:spcAft>
              <a:tabLst>
                <a:tab pos="2066925" algn="l"/>
              </a:tabLst>
            </a:pPr>
            <a:r>
              <a:rPr lang="ru-RU" sz="2400" b="1" i="1" dirty="0">
                <a:latin typeface="Times New Roman" panose="02020603050405020304" pitchFamily="18" charset="0"/>
                <a:ea typeface="Calibri" panose="020F0502020204030204" pitchFamily="34" charset="0"/>
                <a:cs typeface="Times New Roman" panose="02020603050405020304" pitchFamily="18" charset="0"/>
              </a:rPr>
              <a:t>Во дни сомнений, во дни тягостных раздумий о судьбах моей родины, - ты один мне поддержка и опора, о великий , могучий , правдивый и свободный русский язык ! Не будь тебя - как не впасть в отчаяние при виде всего, что совершается дома? Но нельзя верить, чтобы такой язык не был дан великому народу!</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2555776" y="-8976"/>
            <a:ext cx="3818674"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rPr>
              <a:t>Вопрос № 5</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3" name="Таймер с гонгом - 30 секун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69650" y="4869160"/>
            <a:ext cx="609600" cy="609600"/>
          </a:xfrm>
          <a:prstGeom prst="rect">
            <a:avLst/>
          </a:prstGeom>
        </p:spPr>
      </p:pic>
    </p:spTree>
    <p:extLst>
      <p:ext uri="{BB962C8B-B14F-4D97-AF65-F5344CB8AC3E}">
        <p14:creationId xmlns:p14="http://schemas.microsoft.com/office/powerpoint/2010/main" val="324527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827584" y="1039962"/>
            <a:ext cx="7499176" cy="4525963"/>
          </a:xfrm>
        </p:spPr>
        <p:txBody>
          <a:bodyPr>
            <a:normAutofit fontScale="92500" lnSpcReduction="10000"/>
          </a:bodyPr>
          <a:lstStyle/>
          <a:p>
            <a:r>
              <a:rPr lang="ru-RU" dirty="0" smtClean="0"/>
              <a:t>Вопрос 1</a:t>
            </a:r>
          </a:p>
          <a:p>
            <a:endParaRPr lang="ru-RU" dirty="0"/>
          </a:p>
          <a:p>
            <a:r>
              <a:rPr lang="ru-RU" dirty="0" smtClean="0"/>
              <a:t>Вопрос 2</a:t>
            </a:r>
          </a:p>
          <a:p>
            <a:endParaRPr lang="ru-RU" dirty="0"/>
          </a:p>
          <a:p>
            <a:r>
              <a:rPr lang="ru-RU" dirty="0" smtClean="0"/>
              <a:t>Вопрос 3 </a:t>
            </a:r>
          </a:p>
          <a:p>
            <a:endParaRPr lang="ru-RU" dirty="0"/>
          </a:p>
          <a:p>
            <a:endParaRPr lang="ru-RU" dirty="0" smtClean="0"/>
          </a:p>
          <a:p>
            <a:r>
              <a:rPr lang="ru-RU" dirty="0" smtClean="0"/>
              <a:t>Вопрос 4 </a:t>
            </a:r>
          </a:p>
          <a:p>
            <a:endParaRPr lang="ru-RU" dirty="0" smtClean="0"/>
          </a:p>
          <a:p>
            <a:r>
              <a:rPr lang="ru-RU" dirty="0" smtClean="0"/>
              <a:t>Вопрос 5</a:t>
            </a:r>
            <a:endParaRPr lang="ru-RU" dirty="0"/>
          </a:p>
        </p:txBody>
      </p:sp>
      <p:sp>
        <p:nvSpPr>
          <p:cNvPr id="5" name="Прямоугольник 4"/>
          <p:cNvSpPr/>
          <p:nvPr/>
        </p:nvSpPr>
        <p:spPr>
          <a:xfrm>
            <a:off x="1990050" y="116632"/>
            <a:ext cx="5011500"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Ответы раунд 5 </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6" name="Прямоугольник 5"/>
          <p:cNvSpPr/>
          <p:nvPr/>
        </p:nvSpPr>
        <p:spPr>
          <a:xfrm>
            <a:off x="3131840" y="836712"/>
            <a:ext cx="3978333" cy="923330"/>
          </a:xfrm>
          <a:prstGeom prst="rect">
            <a:avLst/>
          </a:prstGeom>
          <a:noFill/>
        </p:spPr>
        <p:txBody>
          <a:bodyPr wrap="none" lIns="91440" tIns="45720" rIns="91440" bIns="45720">
            <a:spAutoFit/>
          </a:bodyPr>
          <a:lstStyle/>
          <a:p>
            <a:pPr algn="ctr"/>
            <a:r>
              <a:rPr lang="ru-RU"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Неологизмы</a:t>
            </a:r>
            <a:endParaRPr lang="ru-R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Прямоугольник 6"/>
          <p:cNvSpPr/>
          <p:nvPr/>
        </p:nvSpPr>
        <p:spPr>
          <a:xfrm>
            <a:off x="3131840" y="1797741"/>
            <a:ext cx="3745192" cy="923330"/>
          </a:xfrm>
          <a:prstGeom prst="rect">
            <a:avLst/>
          </a:prstGeom>
          <a:noFill/>
        </p:spPr>
        <p:txBody>
          <a:bodyPr wrap="none" lIns="91440" tIns="45720" rIns="91440" bIns="45720">
            <a:spAutoFit/>
          </a:bodyPr>
          <a:lstStyle/>
          <a:p>
            <a:pPr algn="ctr"/>
            <a:r>
              <a:rPr lang="ru-RU" sz="5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А.С.Пушкин</a:t>
            </a:r>
            <a:endParaRPr lang="ru-R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9" name="Прямоугольник 8"/>
          <p:cNvSpPr/>
          <p:nvPr/>
        </p:nvSpPr>
        <p:spPr>
          <a:xfrm>
            <a:off x="2633481" y="3835990"/>
            <a:ext cx="5070172" cy="769441"/>
          </a:xfrm>
          <a:prstGeom prst="rect">
            <a:avLst/>
          </a:prstGeom>
          <a:noFill/>
        </p:spPr>
        <p:txBody>
          <a:bodyPr wrap="square" lIns="91440" tIns="45720" rIns="91440" bIns="45720">
            <a:spAutoFit/>
          </a:bodyPr>
          <a:lstStyle/>
          <a:p>
            <a:pPr algn="ctr"/>
            <a:r>
              <a:rPr lang="ru-RU"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ru-RU" sz="4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Олбанский</a:t>
            </a:r>
            <a:r>
              <a:rPr lang="ru-RU"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язык»</a:t>
            </a:r>
            <a:endParaRPr lang="ru-RU"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Прямоугольник 9"/>
          <p:cNvSpPr/>
          <p:nvPr/>
        </p:nvSpPr>
        <p:spPr>
          <a:xfrm>
            <a:off x="3147501" y="4642595"/>
            <a:ext cx="4042133" cy="923330"/>
          </a:xfrm>
          <a:prstGeom prst="rect">
            <a:avLst/>
          </a:prstGeom>
          <a:noFill/>
        </p:spPr>
        <p:txBody>
          <a:bodyPr wrap="none" lIns="91440" tIns="45720" rIns="91440" bIns="45720">
            <a:spAutoFit/>
          </a:bodyPr>
          <a:lstStyle/>
          <a:p>
            <a:pPr algn="ctr"/>
            <a:r>
              <a:rPr lang="ru-RU" sz="5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И.С.Тургенев</a:t>
            </a:r>
            <a:endParaRPr lang="ru-R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Прямоугольник 1"/>
          <p:cNvSpPr/>
          <p:nvPr/>
        </p:nvSpPr>
        <p:spPr>
          <a:xfrm>
            <a:off x="2951213" y="2758771"/>
            <a:ext cx="4339586" cy="923330"/>
          </a:xfrm>
          <a:prstGeom prst="rect">
            <a:avLst/>
          </a:prstGeom>
          <a:noFill/>
        </p:spPr>
        <p:txBody>
          <a:bodyPr wrap="none" lIns="91440" tIns="45720" rIns="91440" bIns="45720">
            <a:spAutoFit/>
          </a:bodyPr>
          <a:lstStyle/>
          <a:p>
            <a:pPr algn="ctr"/>
            <a:r>
              <a:rPr lang="ru-RU"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Каллиграфия </a:t>
            </a:r>
            <a:endParaRPr lang="ru-R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9545790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1"/>
          </p:nvPr>
        </p:nvSpPr>
        <p:spPr>
          <a:xfrm>
            <a:off x="1475656" y="6896"/>
            <a:ext cx="6408712" cy="1920526"/>
          </a:xfrm>
          <a:prstGeom prst="rect">
            <a:avLst/>
          </a:prstGeom>
          <a:noFill/>
        </p:spPr>
        <p:txBody>
          <a:bodyPr wrap="squar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Раунд последний 6</a:t>
            </a:r>
          </a:p>
          <a:p>
            <a:pPr algn="ctr"/>
            <a:r>
              <a:rPr lang="ru-RU" sz="5400" b="1" dirty="0" smtClean="0">
                <a:ln w="22225">
                  <a:solidFill>
                    <a:schemeClr val="accent2"/>
                  </a:solidFill>
                  <a:prstDash val="solid"/>
                </a:ln>
                <a:solidFill>
                  <a:schemeClr val="accent2">
                    <a:lumMod val="40000"/>
                    <a:lumOff val="60000"/>
                  </a:schemeClr>
                </a:solidFill>
              </a:rPr>
              <a:t>Удваиваем баллы</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2" name="TextBox 1"/>
          <p:cNvSpPr txBox="1"/>
          <p:nvPr/>
        </p:nvSpPr>
        <p:spPr>
          <a:xfrm>
            <a:off x="1115616" y="1844824"/>
            <a:ext cx="6768752" cy="2677656"/>
          </a:xfrm>
          <a:prstGeom prst="rect">
            <a:avLst/>
          </a:prstGeom>
          <a:noFill/>
        </p:spPr>
        <p:txBody>
          <a:bodyPr wrap="square" rtlCol="0">
            <a:spAutoFit/>
          </a:bodyPr>
          <a:lstStyle/>
          <a:p>
            <a:r>
              <a:rPr lang="ru-RU" sz="2400" dirty="0" smtClean="0"/>
              <a:t>В этом последнем раунде вы можете записать напротив любого вопроса +1. Если, конечно вы уверены, что даёте верный ответ. Если же вы на данный вопрос отвечаете неверно, то от ваших очков отнимается целых 2 балла! Будьте внимательны. Турнирная таблица в этом раунде может резко измениться.</a:t>
            </a:r>
            <a:endParaRPr lang="ru-RU" sz="2400" dirty="0"/>
          </a:p>
        </p:txBody>
      </p:sp>
    </p:spTree>
    <p:extLst>
      <p:ext uri="{BB962C8B-B14F-4D97-AF65-F5344CB8AC3E}">
        <p14:creationId xmlns:p14="http://schemas.microsoft.com/office/powerpoint/2010/main" val="3469753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115616" y="1159204"/>
            <a:ext cx="7056784" cy="4966960"/>
          </a:xfrm>
        </p:spPr>
        <p:txBody>
          <a:bodyPr/>
          <a:lstStyle/>
          <a:p>
            <a:r>
              <a:rPr lang="ru-RU" b="1" dirty="0"/>
              <a:t> Слово «врать» в Древней Руси означало «говорить». От слова «врать» было образовано название профессии, представители которой, по мнению наших предков, должны были уметь внушать, грамотно и убедительно говорить. О какой профессии идет речь?</a:t>
            </a:r>
          </a:p>
          <a:p>
            <a:pPr marL="0" indent="0">
              <a:buNone/>
            </a:pPr>
            <a:endParaRPr lang="ru-RU" b="1" dirty="0"/>
          </a:p>
        </p:txBody>
      </p:sp>
      <p:sp>
        <p:nvSpPr>
          <p:cNvPr id="2" name="Прямоугольник 1"/>
          <p:cNvSpPr/>
          <p:nvPr/>
        </p:nvSpPr>
        <p:spPr>
          <a:xfrm>
            <a:off x="2987824" y="235873"/>
            <a:ext cx="2856872"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Вопрос 1</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4"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0152" y="4797152"/>
            <a:ext cx="609600" cy="609600"/>
          </a:xfrm>
          <a:prstGeom prst="rect">
            <a:avLst/>
          </a:prstGeom>
        </p:spPr>
      </p:pic>
    </p:spTree>
    <p:extLst>
      <p:ext uri="{BB962C8B-B14F-4D97-AF65-F5344CB8AC3E}">
        <p14:creationId xmlns:p14="http://schemas.microsoft.com/office/powerpoint/2010/main" val="6211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187624" y="1417638"/>
            <a:ext cx="6768752" cy="4089053"/>
          </a:xfrm>
        </p:spPr>
        <p:txBody>
          <a:bodyPr/>
          <a:lstStyle/>
          <a:p>
            <a:r>
              <a:rPr lang="ru-RU" b="1" dirty="0"/>
              <a:t>В начале 18 века в название российского города было три твердых знака. Затем стало два, в 1914 году остался один, а сейчас нет ни одного. Что это за город? </a:t>
            </a:r>
          </a:p>
        </p:txBody>
      </p:sp>
      <p:sp>
        <p:nvSpPr>
          <p:cNvPr id="4" name="Прямоугольник 3"/>
          <p:cNvSpPr/>
          <p:nvPr/>
        </p:nvSpPr>
        <p:spPr>
          <a:xfrm>
            <a:off x="2987824" y="188640"/>
            <a:ext cx="2856872"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Вопрос 2</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085184"/>
            <a:ext cx="609600" cy="609600"/>
          </a:xfrm>
          <a:prstGeom prst="rect">
            <a:avLst/>
          </a:prstGeom>
        </p:spPr>
      </p:pic>
    </p:spTree>
    <p:extLst>
      <p:ext uri="{BB962C8B-B14F-4D97-AF65-F5344CB8AC3E}">
        <p14:creationId xmlns:p14="http://schemas.microsoft.com/office/powerpoint/2010/main" val="28453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9UNw7qufnU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35696" y="0"/>
            <a:ext cx="57531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96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strVal val="#ppt_w*2.5"/>
                                          </p:val>
                                        </p:tav>
                                        <p:tav tm="100000">
                                          <p:val>
                                            <p:strVal val="#ppt_w"/>
                                          </p:val>
                                        </p:tav>
                                      </p:tavLst>
                                    </p:anim>
                                    <p:anim calcmode="lin" valueType="num">
                                      <p:cBhvr>
                                        <p:cTn id="8" dur="500" fill="hold"/>
                                        <p:tgtEl>
                                          <p:spTgt spid="6148"/>
                                        </p:tgtEl>
                                        <p:attrNameLst>
                                          <p:attrName>ppt_h</p:attrName>
                                        </p:attrNameLst>
                                      </p:cBhvr>
                                      <p:tavLst>
                                        <p:tav tm="0">
                                          <p:val>
                                            <p:strVal val="#ppt_h*0.01"/>
                                          </p:val>
                                        </p:tav>
                                        <p:tav tm="100000">
                                          <p:val>
                                            <p:strVal val="#ppt_h"/>
                                          </p:val>
                                        </p:tav>
                                      </p:tavLst>
                                    </p:anim>
                                    <p:anim calcmode="lin" valueType="num">
                                      <p:cBhvr>
                                        <p:cTn id="9" dur="500" fill="hold"/>
                                        <p:tgtEl>
                                          <p:spTgt spid="6148"/>
                                        </p:tgtEl>
                                        <p:attrNameLst>
                                          <p:attrName>ppt_x</p:attrName>
                                        </p:attrNameLst>
                                      </p:cBhvr>
                                      <p:tavLst>
                                        <p:tav tm="0">
                                          <p:val>
                                            <p:strVal val="#ppt_x"/>
                                          </p:val>
                                        </p:tav>
                                        <p:tav tm="100000">
                                          <p:val>
                                            <p:strVal val="#ppt_x"/>
                                          </p:val>
                                        </p:tav>
                                      </p:tavLst>
                                    </p:anim>
                                    <p:anim calcmode="lin" valueType="num">
                                      <p:cBhvr>
                                        <p:cTn id="10" dur="500" fill="hold"/>
                                        <p:tgtEl>
                                          <p:spTgt spid="6148"/>
                                        </p:tgtEl>
                                        <p:attrNameLst>
                                          <p:attrName>ppt_y</p:attrName>
                                        </p:attrNameLst>
                                      </p:cBhvr>
                                      <p:tavLst>
                                        <p:tav tm="0">
                                          <p:val>
                                            <p:strVal val="#ppt_h+1"/>
                                          </p:val>
                                        </p:tav>
                                        <p:tav tm="100000">
                                          <p:val>
                                            <p:strVal val="#ppt_y"/>
                                          </p:val>
                                        </p:tav>
                                      </p:tavLst>
                                    </p:anim>
                                    <p:animEffect transition="in" filter="fade">
                                      <p:cBhvr>
                                        <p:cTn id="1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971599" y="1124744"/>
            <a:ext cx="7150133" cy="4525963"/>
          </a:xfrm>
        </p:spPr>
        <p:txBody>
          <a:bodyPr/>
          <a:lstStyle/>
          <a:p>
            <a:r>
              <a:rPr lang="ru-RU" b="1" dirty="0" smtClean="0"/>
              <a:t>В </a:t>
            </a:r>
            <a:r>
              <a:rPr lang="ru-RU" b="1" dirty="0"/>
              <a:t>старину в русских селах промывали муку, чтобы сделать кисель. Вспомнив известную русскую поговорку, скажите, после какого по счету промывания мука уже не дает ни запаха, ни сору, ни пыли того зерна, из которого заквашивали кисель?</a:t>
            </a:r>
          </a:p>
          <a:p>
            <a:endParaRPr lang="ru-RU" dirty="0"/>
          </a:p>
        </p:txBody>
      </p:sp>
      <p:sp>
        <p:nvSpPr>
          <p:cNvPr id="4" name="Прямоугольник 3"/>
          <p:cNvSpPr/>
          <p:nvPr/>
        </p:nvSpPr>
        <p:spPr>
          <a:xfrm>
            <a:off x="2915816" y="201414"/>
            <a:ext cx="2856872"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Вопрос 3</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56176" y="5229200"/>
            <a:ext cx="609600" cy="609600"/>
          </a:xfrm>
          <a:prstGeom prst="rect">
            <a:avLst/>
          </a:prstGeom>
        </p:spPr>
      </p:pic>
    </p:spTree>
    <p:extLst>
      <p:ext uri="{BB962C8B-B14F-4D97-AF65-F5344CB8AC3E}">
        <p14:creationId xmlns:p14="http://schemas.microsoft.com/office/powerpoint/2010/main" val="121438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175900" y="764704"/>
            <a:ext cx="6768752" cy="4525963"/>
          </a:xfrm>
        </p:spPr>
        <p:txBody>
          <a:bodyPr/>
          <a:lstStyle/>
          <a:p>
            <a:r>
              <a:rPr lang="ru-RU" b="1" dirty="0"/>
              <a:t> В старину на Руси замужняя женщина любого сословия не могла появиться на людях с непокрытой, «простой» головой—это считалось позором. Каким же словом, теперь не таким обидным, называли такой факт?</a:t>
            </a:r>
          </a:p>
          <a:p>
            <a:endParaRPr lang="ru-RU" b="1" dirty="0"/>
          </a:p>
        </p:txBody>
      </p:sp>
      <p:sp>
        <p:nvSpPr>
          <p:cNvPr id="5" name="Заголовок 4"/>
          <p:cNvSpPr>
            <a:spLocks noGrp="1"/>
          </p:cNvSpPr>
          <p:nvPr>
            <p:ph type="title"/>
          </p:nvPr>
        </p:nvSpPr>
        <p:spPr>
          <a:xfrm>
            <a:off x="3131840" y="0"/>
            <a:ext cx="2856872"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Вопрос 4</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3912" y="4869160"/>
            <a:ext cx="609600" cy="609600"/>
          </a:xfrm>
          <a:prstGeom prst="rect">
            <a:avLst/>
          </a:prstGeom>
        </p:spPr>
      </p:pic>
    </p:spTree>
    <p:extLst>
      <p:ext uri="{BB962C8B-B14F-4D97-AF65-F5344CB8AC3E}">
        <p14:creationId xmlns:p14="http://schemas.microsoft.com/office/powerpoint/2010/main" val="247462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187624" y="918561"/>
            <a:ext cx="6840760" cy="4525963"/>
          </a:xfrm>
        </p:spPr>
        <p:txBody>
          <a:bodyPr/>
          <a:lstStyle/>
          <a:p>
            <a:r>
              <a:rPr lang="ru-RU" b="1" dirty="0" smtClean="0"/>
              <a:t>Архаизмы замените </a:t>
            </a:r>
            <a:r>
              <a:rPr lang="ru-RU" b="1" dirty="0"/>
              <a:t>словами из</a:t>
            </a:r>
            <a:br>
              <a:rPr lang="ru-RU" b="1" dirty="0"/>
            </a:br>
            <a:r>
              <a:rPr lang="ru-RU" b="1" dirty="0"/>
              <a:t>активного запаса современного русского </a:t>
            </a:r>
            <a:r>
              <a:rPr lang="ru-RU" b="1" dirty="0" smtClean="0"/>
              <a:t>языка</a:t>
            </a:r>
          </a:p>
          <a:p>
            <a:pPr marL="514350" indent="-514350" algn="ctr">
              <a:buFont typeface="+mj-lt"/>
              <a:buAutoNum type="arabicPeriod"/>
            </a:pPr>
            <a:r>
              <a:rPr lang="ru-RU" sz="4000" b="1" dirty="0" smtClean="0"/>
              <a:t> </a:t>
            </a:r>
            <a:r>
              <a:rPr lang="ru-RU" sz="4000" b="1" dirty="0"/>
              <a:t>«лепота</a:t>
            </a:r>
            <a:r>
              <a:rPr lang="ru-RU" sz="4000" b="1" dirty="0" smtClean="0"/>
              <a:t>»</a:t>
            </a:r>
          </a:p>
          <a:p>
            <a:pPr marL="514350" indent="-514350" algn="ctr">
              <a:buFont typeface="+mj-lt"/>
              <a:buAutoNum type="arabicPeriod"/>
            </a:pPr>
            <a:r>
              <a:rPr lang="ru-RU" sz="4000" b="1" dirty="0" smtClean="0"/>
              <a:t>«</a:t>
            </a:r>
            <a:r>
              <a:rPr lang="ru-RU" sz="4000" b="1" dirty="0"/>
              <a:t>десница</a:t>
            </a:r>
            <a:r>
              <a:rPr lang="ru-RU" sz="4000" b="1" dirty="0" smtClean="0"/>
              <a:t>»</a:t>
            </a:r>
          </a:p>
          <a:p>
            <a:pPr marL="514350" indent="-514350" algn="ctr">
              <a:buFont typeface="+mj-lt"/>
              <a:buAutoNum type="arabicPeriod"/>
            </a:pPr>
            <a:r>
              <a:rPr lang="ru-RU" sz="4000" b="1" dirty="0" smtClean="0"/>
              <a:t>«</a:t>
            </a:r>
            <a:r>
              <a:rPr lang="ru-RU" sz="4000" b="1" dirty="0"/>
              <a:t>выя</a:t>
            </a:r>
            <a:r>
              <a:rPr lang="ru-RU" sz="4000" b="1" dirty="0" smtClean="0"/>
              <a:t>»</a:t>
            </a:r>
            <a:endParaRPr lang="ru-RU" sz="4000" b="1" dirty="0"/>
          </a:p>
        </p:txBody>
      </p:sp>
      <p:sp>
        <p:nvSpPr>
          <p:cNvPr id="5" name="Заголовок 4"/>
          <p:cNvSpPr>
            <a:spLocks noGrp="1"/>
          </p:cNvSpPr>
          <p:nvPr>
            <p:ph type="title"/>
          </p:nvPr>
        </p:nvSpPr>
        <p:spPr>
          <a:xfrm>
            <a:off x="3179568" y="-4769"/>
            <a:ext cx="2856872"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Вопрос </a:t>
            </a:r>
            <a:r>
              <a:rPr lang="ru-RU" sz="5400" b="1" dirty="0">
                <a:ln w="22225">
                  <a:solidFill>
                    <a:schemeClr val="accent2"/>
                  </a:solidFill>
                  <a:prstDash val="solid"/>
                </a:ln>
                <a:solidFill>
                  <a:schemeClr val="accent2">
                    <a:lumMod val="40000"/>
                    <a:lumOff val="60000"/>
                  </a:schemeClr>
                </a:solidFill>
              </a:rPr>
              <a:t>5</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2" name="Таймер - (1 минута + гуд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6440" y="4581128"/>
            <a:ext cx="609600" cy="609600"/>
          </a:xfrm>
          <a:prstGeom prst="rect">
            <a:avLst/>
          </a:prstGeom>
        </p:spPr>
      </p:pic>
    </p:spTree>
    <p:extLst>
      <p:ext uri="{BB962C8B-B14F-4D97-AF65-F5344CB8AC3E}">
        <p14:creationId xmlns:p14="http://schemas.microsoft.com/office/powerpoint/2010/main" val="352009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11560" y="1412776"/>
            <a:ext cx="7499176" cy="4525963"/>
          </a:xfrm>
        </p:spPr>
        <p:txBody>
          <a:bodyPr/>
          <a:lstStyle/>
          <a:p>
            <a:r>
              <a:rPr lang="ru-RU" dirty="0" smtClean="0"/>
              <a:t>Вопрос 1</a:t>
            </a:r>
          </a:p>
          <a:p>
            <a:endParaRPr lang="ru-RU" dirty="0" smtClean="0"/>
          </a:p>
          <a:p>
            <a:r>
              <a:rPr lang="ru-RU" dirty="0" smtClean="0"/>
              <a:t>Вопрос 2</a:t>
            </a:r>
          </a:p>
          <a:p>
            <a:endParaRPr lang="ru-RU" dirty="0"/>
          </a:p>
          <a:p>
            <a:r>
              <a:rPr lang="ru-RU" dirty="0" smtClean="0"/>
              <a:t>Вопрос 3  </a:t>
            </a:r>
            <a:endParaRPr lang="ru-RU" dirty="0"/>
          </a:p>
        </p:txBody>
      </p:sp>
      <p:sp>
        <p:nvSpPr>
          <p:cNvPr id="5" name="Прямоугольник 4"/>
          <p:cNvSpPr/>
          <p:nvPr/>
        </p:nvSpPr>
        <p:spPr>
          <a:xfrm>
            <a:off x="2144796" y="105196"/>
            <a:ext cx="4854407" cy="923330"/>
          </a:xfrm>
          <a:prstGeom prst="rect">
            <a:avLst/>
          </a:prstGeom>
          <a:noFill/>
        </p:spPr>
        <p:txBody>
          <a:bodyPr wrap="none" lIns="91440" tIns="45720" rIns="91440" bIns="45720">
            <a:spAutoFit/>
          </a:bodyPr>
          <a:lstStyle/>
          <a:p>
            <a:pPr algn="ctr"/>
            <a:r>
              <a:rPr lang="ru-RU"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Ответы раунд 6</a:t>
            </a:r>
            <a:endParaRPr lang="ru-R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Прямоугольник 5"/>
          <p:cNvSpPr/>
          <p:nvPr/>
        </p:nvSpPr>
        <p:spPr>
          <a:xfrm>
            <a:off x="3419872" y="1196752"/>
            <a:ext cx="1624163"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Врач</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7" name="Прямоугольник 6"/>
          <p:cNvSpPr/>
          <p:nvPr/>
        </p:nvSpPr>
        <p:spPr>
          <a:xfrm>
            <a:off x="2634785" y="2145234"/>
            <a:ext cx="5483809"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Санкт - Петербург</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9" name="Прямоугольник 8"/>
          <p:cNvSpPr/>
          <p:nvPr/>
        </p:nvSpPr>
        <p:spPr>
          <a:xfrm>
            <a:off x="2642966" y="3452814"/>
            <a:ext cx="5274786" cy="2246769"/>
          </a:xfrm>
          <a:prstGeom prst="rect">
            <a:avLst/>
          </a:prstGeom>
          <a:noFill/>
        </p:spPr>
        <p:txBody>
          <a:bodyPr wrap="square" lIns="91440" tIns="45720" rIns="91440" bIns="45720">
            <a:spAutoFit/>
          </a:bodyPr>
          <a:lstStyle/>
          <a:p>
            <a:pPr algn="ctr"/>
            <a:r>
              <a:rPr lang="ru-RU" sz="2800" b="1" cap="none" spc="0" dirty="0">
                <a:ln w="22225">
                  <a:solidFill>
                    <a:schemeClr val="accent2"/>
                  </a:solidFill>
                  <a:prstDash val="solid"/>
                </a:ln>
                <a:solidFill>
                  <a:schemeClr val="accent2">
                    <a:lumMod val="40000"/>
                    <a:lumOff val="60000"/>
                  </a:schemeClr>
                </a:solidFill>
                <a:effectLst/>
                <a:latin typeface="Helvetica" panose="020B0604020202020204" pitchFamily="34" charset="0"/>
                <a:ea typeface="Calibri" panose="020F0502020204030204" pitchFamily="34" charset="0"/>
              </a:rPr>
              <a:t>После седьмого, </a:t>
            </a:r>
            <a:endParaRPr lang="ru-RU" sz="2800" b="1" cap="none" spc="0" dirty="0" smtClean="0">
              <a:ln w="22225">
                <a:solidFill>
                  <a:schemeClr val="accent2"/>
                </a:solidFill>
                <a:prstDash val="solid"/>
              </a:ln>
              <a:solidFill>
                <a:schemeClr val="accent2">
                  <a:lumMod val="40000"/>
                  <a:lumOff val="60000"/>
                </a:schemeClr>
              </a:solidFill>
              <a:effectLst/>
              <a:latin typeface="Helvetica" panose="020B0604020202020204" pitchFamily="34" charset="0"/>
              <a:ea typeface="Calibri" panose="020F0502020204030204" pitchFamily="34" charset="0"/>
            </a:endParaRPr>
          </a:p>
          <a:p>
            <a:pPr algn="ctr"/>
            <a:r>
              <a:rPr lang="ru-RU" sz="2800" b="1" cap="none" spc="0" dirty="0" smtClean="0">
                <a:ln w="22225">
                  <a:solidFill>
                    <a:schemeClr val="accent2"/>
                  </a:solidFill>
                  <a:prstDash val="solid"/>
                </a:ln>
                <a:solidFill>
                  <a:schemeClr val="accent2">
                    <a:lumMod val="40000"/>
                    <a:lumOff val="60000"/>
                  </a:schemeClr>
                </a:solidFill>
                <a:effectLst/>
                <a:latin typeface="Helvetica" panose="020B0604020202020204" pitchFamily="34" charset="0"/>
                <a:ea typeface="Calibri" panose="020F0502020204030204" pitchFamily="34" charset="0"/>
              </a:rPr>
              <a:t>отсюда </a:t>
            </a:r>
            <a:r>
              <a:rPr lang="ru-RU" sz="2800" b="1" cap="none" spc="0" dirty="0">
                <a:ln w="22225">
                  <a:solidFill>
                    <a:schemeClr val="accent2"/>
                  </a:solidFill>
                  <a:prstDash val="solid"/>
                </a:ln>
                <a:solidFill>
                  <a:schemeClr val="accent2">
                    <a:lumMod val="40000"/>
                    <a:lumOff val="60000"/>
                  </a:schemeClr>
                </a:solidFill>
                <a:effectLst/>
                <a:latin typeface="Helvetica" panose="020B0604020202020204" pitchFamily="34" charset="0"/>
                <a:ea typeface="Calibri" panose="020F0502020204030204" pitchFamily="34" charset="0"/>
              </a:rPr>
              <a:t>и выражение «седьмая вода на киселе», означающее «очень отдаленное родство</a:t>
            </a:r>
            <a:endParaRPr lang="ru-RU"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706055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971600" y="1600200"/>
            <a:ext cx="7056784" cy="4525963"/>
          </a:xfrm>
        </p:spPr>
        <p:txBody>
          <a:bodyPr/>
          <a:lstStyle/>
          <a:p>
            <a:r>
              <a:rPr lang="ru-RU" dirty="0" smtClean="0"/>
              <a:t>Вопрос 4</a:t>
            </a:r>
          </a:p>
          <a:p>
            <a:endParaRPr lang="ru-RU" dirty="0"/>
          </a:p>
          <a:p>
            <a:r>
              <a:rPr lang="ru-RU" dirty="0" smtClean="0"/>
              <a:t>Вопрос 5</a:t>
            </a:r>
            <a:endParaRPr lang="ru-RU" dirty="0"/>
          </a:p>
        </p:txBody>
      </p:sp>
      <p:sp>
        <p:nvSpPr>
          <p:cNvPr id="5" name="Заголовок 4"/>
          <p:cNvSpPr>
            <a:spLocks noGrp="1"/>
          </p:cNvSpPr>
          <p:nvPr>
            <p:ph type="title"/>
          </p:nvPr>
        </p:nvSpPr>
        <p:spPr>
          <a:prstGeom prst="rect">
            <a:avLst/>
          </a:prstGeom>
          <a:noFill/>
        </p:spPr>
        <p:txBody>
          <a:bodyPr wrap="none" lIns="91440" tIns="45720" rIns="91440" bIns="45720">
            <a:spAutoFit/>
          </a:bodyPr>
          <a:lstStyle/>
          <a:p>
            <a:pPr algn="ctr"/>
            <a:r>
              <a:rPr lang="ru-RU"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Ответы раунд 6</a:t>
            </a:r>
            <a:endParaRPr lang="ru-R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Прямоугольник 5"/>
          <p:cNvSpPr/>
          <p:nvPr/>
        </p:nvSpPr>
        <p:spPr>
          <a:xfrm>
            <a:off x="2771800" y="1417638"/>
            <a:ext cx="6053260"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Опростоволоситься</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9" name="Прямоугольник 8"/>
          <p:cNvSpPr/>
          <p:nvPr/>
        </p:nvSpPr>
        <p:spPr>
          <a:xfrm>
            <a:off x="3369631" y="2980503"/>
            <a:ext cx="3646831" cy="1483035"/>
          </a:xfrm>
          <a:prstGeom prst="rect">
            <a:avLst/>
          </a:prstGeom>
          <a:noFill/>
        </p:spPr>
        <p:txBody>
          <a:bodyPr wrap="none" lIns="91440" tIns="45720" rIns="91440" bIns="45720">
            <a:spAutoFit/>
          </a:bodyPr>
          <a:lstStyle/>
          <a:p>
            <a:pPr algn="ctr">
              <a:lnSpc>
                <a:spcPct val="107000"/>
              </a:lnSpc>
              <a:spcAft>
                <a:spcPts val="800"/>
              </a:spcAft>
            </a:pPr>
            <a:r>
              <a:rPr lang="ru-RU" sz="2400" b="1" cap="none" spc="0" dirty="0">
                <a:ln w="22225">
                  <a:solidFill>
                    <a:schemeClr val="accent2"/>
                  </a:solidFill>
                  <a:prstDash val="solid"/>
                </a:ln>
                <a:solidFill>
                  <a:schemeClr val="accent2">
                    <a:lumMod val="40000"/>
                    <a:lumOff val="60000"/>
                  </a:schemeClr>
                </a:solidFill>
                <a:effectLst/>
                <a:latin typeface="Helvetica" panose="020B0604020202020204" pitchFamily="34" charset="0"/>
                <a:ea typeface="Times New Roman" panose="02020603050405020304" pitchFamily="18" charset="0"/>
                <a:cs typeface="Times New Roman" panose="02020603050405020304" pitchFamily="18" charset="0"/>
              </a:rPr>
              <a:t>Лепота – Красота </a:t>
            </a:r>
            <a:r>
              <a:rPr lang="ru-RU" sz="2400" b="1" cap="none" spc="0" dirty="0" smtClean="0">
                <a:ln w="22225">
                  <a:solidFill>
                    <a:schemeClr val="accent2"/>
                  </a:solidFill>
                  <a:prstDash val="solid"/>
                </a:ln>
                <a:solidFill>
                  <a:schemeClr val="accent2">
                    <a:lumMod val="40000"/>
                    <a:lumOff val="60000"/>
                  </a:schemeClr>
                </a:solidFill>
                <a:effectLst/>
                <a:latin typeface="Helvetica" panose="020B0604020202020204" pitchFamily="34" charset="0"/>
                <a:ea typeface="Times New Roman" panose="02020603050405020304" pitchFamily="18" charset="0"/>
                <a:cs typeface="Times New Roman" panose="02020603050405020304" pitchFamily="18" charset="0"/>
              </a:rPr>
              <a:t> </a:t>
            </a:r>
          </a:p>
          <a:p>
            <a:pPr algn="ctr">
              <a:lnSpc>
                <a:spcPct val="107000"/>
              </a:lnSpc>
              <a:spcAft>
                <a:spcPts val="800"/>
              </a:spcAft>
            </a:pPr>
            <a:r>
              <a:rPr lang="ru-RU" sz="2400" b="1" cap="none" spc="0" dirty="0" smtClean="0">
                <a:ln w="22225">
                  <a:solidFill>
                    <a:schemeClr val="accent2"/>
                  </a:solidFill>
                  <a:prstDash val="solid"/>
                </a:ln>
                <a:solidFill>
                  <a:schemeClr val="accent2">
                    <a:lumMod val="40000"/>
                    <a:lumOff val="60000"/>
                  </a:schemeClr>
                </a:solidFill>
                <a:effectLst/>
                <a:latin typeface="Helvetica" panose="020B0604020202020204" pitchFamily="34" charset="0"/>
                <a:ea typeface="Times New Roman" panose="02020603050405020304" pitchFamily="18" charset="0"/>
                <a:cs typeface="Times New Roman" panose="02020603050405020304" pitchFamily="18" charset="0"/>
              </a:rPr>
              <a:t>десница </a:t>
            </a:r>
            <a:r>
              <a:rPr lang="ru-RU" sz="2400" b="1" cap="none" spc="0" dirty="0">
                <a:ln w="22225">
                  <a:solidFill>
                    <a:schemeClr val="accent2"/>
                  </a:solidFill>
                  <a:prstDash val="solid"/>
                </a:ln>
                <a:solidFill>
                  <a:schemeClr val="accent2">
                    <a:lumMod val="40000"/>
                    <a:lumOff val="60000"/>
                  </a:schemeClr>
                </a:solidFill>
                <a:effectLst/>
                <a:latin typeface="Helvetica" panose="020B0604020202020204" pitchFamily="34" charset="0"/>
                <a:ea typeface="Times New Roman" panose="02020603050405020304" pitchFamily="18" charset="0"/>
                <a:cs typeface="Times New Roman" panose="02020603050405020304" pitchFamily="18" charset="0"/>
              </a:rPr>
              <a:t>– правая </a:t>
            </a:r>
            <a:r>
              <a:rPr lang="ru-RU" sz="2400" b="1" cap="none" spc="0" dirty="0" smtClean="0">
                <a:ln w="22225">
                  <a:solidFill>
                    <a:schemeClr val="accent2"/>
                  </a:solidFill>
                  <a:prstDash val="solid"/>
                </a:ln>
                <a:solidFill>
                  <a:schemeClr val="accent2">
                    <a:lumMod val="40000"/>
                    <a:lumOff val="60000"/>
                  </a:schemeClr>
                </a:solidFill>
                <a:effectLst/>
                <a:latin typeface="Helvetica" panose="020B0604020202020204" pitchFamily="34" charset="0"/>
                <a:ea typeface="Times New Roman" panose="02020603050405020304" pitchFamily="18" charset="0"/>
                <a:cs typeface="Times New Roman" panose="02020603050405020304" pitchFamily="18" charset="0"/>
              </a:rPr>
              <a:t>рука</a:t>
            </a:r>
          </a:p>
          <a:p>
            <a:pPr algn="ctr">
              <a:lnSpc>
                <a:spcPct val="107000"/>
              </a:lnSpc>
              <a:spcAft>
                <a:spcPts val="800"/>
              </a:spcAft>
            </a:pPr>
            <a:r>
              <a:rPr lang="ru-RU" sz="2400" b="1" cap="none" spc="0" dirty="0" smtClean="0">
                <a:ln w="22225">
                  <a:solidFill>
                    <a:schemeClr val="accent2"/>
                  </a:solidFill>
                  <a:prstDash val="solid"/>
                </a:ln>
                <a:solidFill>
                  <a:schemeClr val="accent2">
                    <a:lumMod val="40000"/>
                    <a:lumOff val="60000"/>
                  </a:schemeClr>
                </a:solidFill>
                <a:effectLst/>
                <a:latin typeface="Helvetica" panose="020B0604020202020204" pitchFamily="34" charset="0"/>
                <a:ea typeface="Times New Roman" panose="02020603050405020304" pitchFamily="18" charset="0"/>
                <a:cs typeface="Times New Roman" panose="02020603050405020304" pitchFamily="18" charset="0"/>
              </a:rPr>
              <a:t>выя </a:t>
            </a:r>
            <a:r>
              <a:rPr lang="ru-RU" sz="2400" b="1" cap="none" spc="0" dirty="0">
                <a:ln w="22225">
                  <a:solidFill>
                    <a:schemeClr val="accent2"/>
                  </a:solidFill>
                  <a:prstDash val="solid"/>
                </a:ln>
                <a:solidFill>
                  <a:schemeClr val="accent2">
                    <a:lumMod val="40000"/>
                    <a:lumOff val="60000"/>
                  </a:schemeClr>
                </a:solidFill>
                <a:effectLst/>
                <a:latin typeface="Helvetica" panose="020B0604020202020204" pitchFamily="34" charset="0"/>
                <a:ea typeface="Times New Roman" panose="02020603050405020304" pitchFamily="18" charset="0"/>
                <a:cs typeface="Times New Roman" panose="02020603050405020304" pitchFamily="18" charset="0"/>
              </a:rPr>
              <a:t>– </a:t>
            </a:r>
            <a:r>
              <a:rPr lang="ru-RU" sz="2400" b="1" cap="none" spc="0" dirty="0" smtClean="0">
                <a:ln w="22225">
                  <a:solidFill>
                    <a:schemeClr val="accent2"/>
                  </a:solidFill>
                  <a:prstDash val="solid"/>
                </a:ln>
                <a:solidFill>
                  <a:schemeClr val="accent2">
                    <a:lumMod val="40000"/>
                    <a:lumOff val="60000"/>
                  </a:schemeClr>
                </a:solidFill>
                <a:effectLst/>
                <a:latin typeface="Helvetica" panose="020B0604020202020204" pitchFamily="34" charset="0"/>
                <a:ea typeface="Times New Roman" panose="02020603050405020304" pitchFamily="18" charset="0"/>
                <a:cs typeface="Times New Roman" panose="02020603050405020304" pitchFamily="18" charset="0"/>
              </a:rPr>
              <a:t>шея</a:t>
            </a:r>
            <a:endParaRPr lang="ru-RU"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2618780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260648"/>
            <a:ext cx="7056784" cy="5054617"/>
          </a:xfrm>
        </p:spPr>
        <p:txBody>
          <a:bodyPr>
            <a:noAutofit/>
          </a:bodyPr>
          <a:lstStyle/>
          <a:p>
            <a:pPr>
              <a:buNone/>
            </a:pPr>
            <a:r>
              <a:rPr lang="ru-RU" sz="3600" b="1" dirty="0" smtClean="0">
                <a:solidFill>
                  <a:schemeClr val="accent5">
                    <a:lumMod val="75000"/>
                  </a:schemeClr>
                </a:solidFill>
                <a:latin typeface="Segoe Script" pitchFamily="34" charset="0"/>
              </a:rPr>
              <a:t>  </a:t>
            </a:r>
          </a:p>
          <a:p>
            <a:pPr algn="r">
              <a:buNone/>
            </a:pPr>
            <a:r>
              <a:rPr lang="ru-RU" b="1" dirty="0" smtClean="0">
                <a:solidFill>
                  <a:schemeClr val="tx2">
                    <a:lumMod val="75000"/>
                  </a:schemeClr>
                </a:solidFill>
                <a:latin typeface="Segoe Script" pitchFamily="34" charset="0"/>
              </a:rPr>
              <a:t>Тургенева зоркость, </a:t>
            </a:r>
          </a:p>
          <a:p>
            <a:pPr algn="r">
              <a:buNone/>
            </a:pPr>
            <a:r>
              <a:rPr lang="ru-RU" b="1" dirty="0" smtClean="0">
                <a:solidFill>
                  <a:schemeClr val="tx2">
                    <a:lumMod val="75000"/>
                  </a:schemeClr>
                </a:solidFill>
                <a:latin typeface="Segoe Script" pitchFamily="34" charset="0"/>
              </a:rPr>
              <a:t>  Бескрайность Толстого, </a:t>
            </a:r>
          </a:p>
          <a:p>
            <a:pPr algn="r">
              <a:buNone/>
            </a:pPr>
            <a:r>
              <a:rPr lang="ru-RU" b="1" dirty="0" smtClean="0">
                <a:solidFill>
                  <a:schemeClr val="tx2">
                    <a:lumMod val="75000"/>
                  </a:schemeClr>
                </a:solidFill>
                <a:latin typeface="Segoe Script" pitchFamily="34" charset="0"/>
              </a:rPr>
              <a:t>  Пушкинской лирики чистый родник.</a:t>
            </a:r>
          </a:p>
          <a:p>
            <a:pPr algn="r">
              <a:buNone/>
            </a:pPr>
            <a:r>
              <a:rPr lang="ru-RU" b="1" dirty="0" smtClean="0">
                <a:solidFill>
                  <a:schemeClr val="tx2">
                    <a:lumMod val="75000"/>
                  </a:schemeClr>
                </a:solidFill>
                <a:latin typeface="Segoe Script" pitchFamily="34" charset="0"/>
              </a:rPr>
              <a:t>  Блещут зеркальностью русского слова.</a:t>
            </a:r>
          </a:p>
          <a:p>
            <a:pPr algn="r">
              <a:buNone/>
            </a:pPr>
            <a:r>
              <a:rPr lang="ru-RU" b="1" dirty="0" smtClean="0">
                <a:solidFill>
                  <a:schemeClr val="accent5">
                    <a:lumMod val="75000"/>
                  </a:schemeClr>
                </a:solidFill>
                <a:latin typeface="Segoe Script" pitchFamily="34" charset="0"/>
              </a:rPr>
              <a:t>  </a:t>
            </a:r>
            <a:r>
              <a:rPr lang="ru-RU" b="1" dirty="0" smtClean="0">
                <a:solidFill>
                  <a:srgbClr val="C00000"/>
                </a:solidFill>
                <a:latin typeface="Segoe Script" pitchFamily="34" charset="0"/>
              </a:rPr>
              <a:t>Выучи русский язык!</a:t>
            </a:r>
            <a:endParaRPr lang="ru-RU" b="1" dirty="0">
              <a:solidFill>
                <a:srgbClr val="C00000"/>
              </a:solidFill>
              <a:latin typeface="Segoe Script" pitchFamily="34" charset="0"/>
            </a:endParaRPr>
          </a:p>
        </p:txBody>
      </p:sp>
      <p:pic>
        <p:nvPicPr>
          <p:cNvPr id="2" name="09_Sweet Plea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6136" y="5157192"/>
            <a:ext cx="609600" cy="609600"/>
          </a:xfrm>
          <a:prstGeom prst="rect">
            <a:avLst/>
          </a:prstGeom>
        </p:spPr>
      </p:pic>
    </p:spTree>
    <p:extLst>
      <p:ext uri="{BB962C8B-B14F-4D97-AF65-F5344CB8AC3E}">
        <p14:creationId xmlns:p14="http://schemas.microsoft.com/office/powerpoint/2010/main" val="3649269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10" fill="hold"/>
                                        <p:tgtEl>
                                          <p:spTgt spid="2"/>
                                        </p:tgtEl>
                                      </p:cBhvr>
                                    </p:cmd>
                                  </p:childTnLst>
                                </p:cTn>
                              </p:par>
                            </p:childTnLst>
                          </p:cTn>
                        </p:par>
                      </p:childTnLst>
                    </p:cTn>
                  </p:par>
                </p:childTnLst>
              </p:cTn>
              <p:nextCondLst>
                <p:cond evt="onClick" delay="0">
                  <p:tgtEl>
                    <p:spTgt spid="2"/>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928662" y="0"/>
            <a:ext cx="7286676" cy="6215082"/>
          </a:xfrm>
          <a:solidFill>
            <a:srgbClr val="FFFFCC"/>
          </a:solidFill>
          <a:ln>
            <a:solidFill>
              <a:srgbClr val="800000"/>
            </a:solidFill>
          </a:ln>
        </p:spPr>
        <p:txBody>
          <a:bodyPr anchor="t">
            <a:normAutofit/>
          </a:bodyPr>
          <a:lstStyle/>
          <a:p>
            <a:r>
              <a:rPr lang="ru-RU" sz="8000" b="1" dirty="0" smtClean="0">
                <a:solidFill>
                  <a:srgbClr val="FF0066"/>
                </a:solidFill>
                <a:effectLst>
                  <a:outerShdw blurRad="38100" dist="38100" dir="2700000" algn="tl">
                    <a:srgbClr val="000000">
                      <a:alpha val="43137"/>
                    </a:srgbClr>
                  </a:outerShdw>
                </a:effectLst>
              </a:rPr>
              <a:t/>
            </a:r>
            <a:br>
              <a:rPr lang="ru-RU" sz="8000" b="1" dirty="0" smtClean="0">
                <a:solidFill>
                  <a:srgbClr val="FF0066"/>
                </a:solidFill>
                <a:effectLst>
                  <a:outerShdw blurRad="38100" dist="38100" dir="2700000" algn="tl">
                    <a:srgbClr val="000000">
                      <a:alpha val="43137"/>
                    </a:srgbClr>
                  </a:outerShdw>
                </a:effectLst>
              </a:rPr>
            </a:br>
            <a:r>
              <a:rPr lang="ru-RU" sz="8000" b="1" dirty="0" smtClean="0">
                <a:solidFill>
                  <a:srgbClr val="C00000"/>
                </a:solidFill>
                <a:effectLst>
                  <a:outerShdw blurRad="38100" dist="38100" dir="2700000" algn="tl">
                    <a:srgbClr val="000000">
                      <a:alpha val="43137"/>
                    </a:srgbClr>
                  </a:outerShdw>
                </a:effectLst>
              </a:rPr>
              <a:t>СПАСИБО ЗА ВНИМАНИЕ!</a:t>
            </a:r>
            <a:endParaRPr lang="ru-RU" sz="8000" b="1" dirty="0">
              <a:solidFill>
                <a:srgbClr val="C00000"/>
              </a:solidFill>
              <a:effectLst>
                <a:outerShdw blurRad="38100" dist="38100" dir="2700000" algn="tl">
                  <a:srgbClr val="000000">
                    <a:alpha val="43137"/>
                  </a:srgbClr>
                </a:outerShdw>
              </a:effectLst>
            </a:endParaRPr>
          </a:p>
        </p:txBody>
      </p:sp>
      <p:pic>
        <p:nvPicPr>
          <p:cNvPr id="11" name="Рисунок 3" descr="007.gif"/>
          <p:cNvPicPr>
            <a:picLocks noChangeAspect="1"/>
          </p:cNvPicPr>
          <p:nvPr/>
        </p:nvPicPr>
        <p:blipFill>
          <a:blip r:embed="rId2" cstate="print"/>
          <a:srcRect/>
          <a:stretch>
            <a:fillRect/>
          </a:stretch>
        </p:blipFill>
        <p:spPr bwMode="auto">
          <a:xfrm>
            <a:off x="3071802" y="4357694"/>
            <a:ext cx="2571768" cy="13899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0648"/>
            <a:ext cx="8229600" cy="936104"/>
          </a:xfrm>
        </p:spPr>
        <p:txBody>
          <a:bodyPr>
            <a:normAutofit fontScale="90000"/>
          </a:bodyPr>
          <a:lstStyle/>
          <a:p>
            <a:pPr eaLnBrk="1" hangingPunct="1"/>
            <a:r>
              <a:rPr lang="ru-RU" altLang="ru-RU" sz="9600" dirty="0" smtClean="0">
                <a:latin typeface="Times New Roman" panose="02020603050405020304" pitchFamily="18" charset="0"/>
              </a:rPr>
              <a:t>! Внимание !</a:t>
            </a:r>
          </a:p>
        </p:txBody>
      </p:sp>
      <p:sp>
        <p:nvSpPr>
          <p:cNvPr id="12291" name="Rectangle 3"/>
          <p:cNvSpPr>
            <a:spLocks noGrp="1" noChangeArrowheads="1"/>
          </p:cNvSpPr>
          <p:nvPr>
            <p:ph type="body" idx="1"/>
          </p:nvPr>
        </p:nvSpPr>
        <p:spPr>
          <a:xfrm>
            <a:off x="1187624" y="1340768"/>
            <a:ext cx="6768752" cy="4937795"/>
          </a:xfrm>
        </p:spPr>
        <p:txBody>
          <a:bodyPr>
            <a:normAutofit fontScale="92500" lnSpcReduction="20000"/>
          </a:bodyPr>
          <a:lstStyle/>
          <a:p>
            <a:pPr eaLnBrk="1" hangingPunct="1">
              <a:buFontTx/>
              <a:buNone/>
            </a:pPr>
            <a:r>
              <a:rPr lang="ru-RU" altLang="ru-RU" sz="4400" b="1" dirty="0" smtClean="0">
                <a:latin typeface="Times New Roman" panose="02020603050405020304" pitchFamily="18" charset="0"/>
              </a:rPr>
              <a:t>! Для ответа в каждом туре на каждый вопрос даётся 30 (Разминка 1 тур и Блиц) или </a:t>
            </a:r>
            <a:r>
              <a:rPr lang="ru-RU" altLang="ru-RU" sz="4400" b="1" dirty="0" smtClean="0"/>
              <a:t>60</a:t>
            </a:r>
            <a:r>
              <a:rPr lang="ru-RU" altLang="ru-RU" sz="4400" b="1" dirty="0" smtClean="0">
                <a:latin typeface="Times New Roman" panose="02020603050405020304" pitchFamily="18" charset="0"/>
              </a:rPr>
              <a:t> секунд</a:t>
            </a:r>
            <a:r>
              <a:rPr lang="ru-RU" altLang="ru-RU" sz="4400" b="1" dirty="0">
                <a:latin typeface="Times New Roman" panose="02020603050405020304" pitchFamily="18" charset="0"/>
              </a:rPr>
              <a:t> </a:t>
            </a:r>
            <a:r>
              <a:rPr lang="ru-RU" altLang="ru-RU" sz="4400" b="1" dirty="0" smtClean="0">
                <a:latin typeface="Times New Roman" panose="02020603050405020304" pitchFamily="18" charset="0"/>
              </a:rPr>
              <a:t>(все остальные), по окончании которых команда должна написать ответы в карточку и отдать её «Ласточкам»</a:t>
            </a:r>
          </a:p>
          <a:p>
            <a:pPr eaLnBrk="1" hangingPunct="1">
              <a:buFontTx/>
              <a:buNone/>
            </a:pPr>
            <a:endParaRPr lang="ru-RU" altLang="ru-RU" sz="4400" dirty="0" smtClean="0">
              <a:latin typeface="Times New Roman" panose="02020603050405020304" pitchFamily="18" charset="0"/>
            </a:endParaRPr>
          </a:p>
        </p:txBody>
      </p:sp>
    </p:spTree>
    <p:extLst>
      <p:ext uri="{BB962C8B-B14F-4D97-AF65-F5344CB8AC3E}">
        <p14:creationId xmlns:p14="http://schemas.microsoft.com/office/powerpoint/2010/main" val="2311842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p:tgtEl>
                                          <p:spTgt spid="12291">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2291">
                                            <p:txEl>
                                              <p:pRg st="0" end="0"/>
                                            </p:txEl>
                                          </p:spTgt>
                                        </p:tgtEl>
                                      </p:cBhvr>
                                    </p:animEffect>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additive="base">
                                        <p:cTn id="12" dur="500"/>
                                        <p:tgtEl>
                                          <p:spTgt spid="12290"/>
                                        </p:tgtEl>
                                        <p:attrNameLst>
                                          <p:attrName>ppt_y</p:attrName>
                                        </p:attrNameLst>
                                      </p:cBhvr>
                                      <p:tavLst>
                                        <p:tav tm="0">
                                          <p:val>
                                            <p:strVal val="#ppt_y+#ppt_h*1.125000"/>
                                          </p:val>
                                        </p:tav>
                                        <p:tav tm="100000">
                                          <p:val>
                                            <p:strVal val="#ppt_y"/>
                                          </p:val>
                                        </p:tav>
                                      </p:tavLst>
                                    </p:anim>
                                    <p:animEffect transition="in" filter="wipe(up)">
                                      <p:cBhvr>
                                        <p:cTn id="13"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24744"/>
            <a:ext cx="7848872" cy="2592288"/>
          </a:xfrm>
        </p:spPr>
        <p:txBody>
          <a:bodyPr>
            <a:noAutofit/>
          </a:bodyPr>
          <a:lstStyle/>
          <a:p>
            <a:r>
              <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тур</a:t>
            </a:r>
            <a:br>
              <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«ЗНАТОКИ НАРОДНОЙ </a:t>
            </a: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МУДРОСТИ«</a:t>
            </a:r>
            <a:b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Разминка</a:t>
            </a:r>
            <a:r>
              <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09_Sweet Plea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380312" y="51571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31640" y="548680"/>
            <a:ext cx="6264696" cy="4525963"/>
          </a:xfrm>
        </p:spPr>
        <p:txBody>
          <a:bodyPr/>
          <a:lstStyle/>
          <a:p>
            <a:r>
              <a:rPr lang="ru-RU" b="1" dirty="0" smtClean="0"/>
              <a:t>На экране вы увидите первые части пословиц. Вам нужно дописать пропущенные слова. На каждый вопрос – 30 секунд.</a:t>
            </a:r>
            <a:endParaRPr lang="ru-RU" b="1" dirty="0"/>
          </a:p>
        </p:txBody>
      </p:sp>
    </p:spTree>
    <p:extLst>
      <p:ext uri="{BB962C8B-B14F-4D97-AF65-F5344CB8AC3E}">
        <p14:creationId xmlns:p14="http://schemas.microsoft.com/office/powerpoint/2010/main" val="32401034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1999</TotalTime>
  <Words>1276</Words>
  <Application>Microsoft Office PowerPoint</Application>
  <PresentationFormat>Экран (4:3)</PresentationFormat>
  <Paragraphs>243</Paragraphs>
  <Slides>66</Slides>
  <Notes>0</Notes>
  <HiddenSlides>0</HiddenSlides>
  <MMClips>37</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66</vt:i4>
      </vt:variant>
    </vt:vector>
  </HeadingPairs>
  <TitlesOfParts>
    <vt:vector size="76" baseType="lpstr">
      <vt:lpstr>Arial</vt:lpstr>
      <vt:lpstr>Arial Black</vt:lpstr>
      <vt:lpstr>Calibri</vt:lpstr>
      <vt:lpstr>Helvetica</vt:lpstr>
      <vt:lpstr>Impact</vt:lpstr>
      <vt:lpstr>Segoe Script</vt:lpstr>
      <vt:lpstr>Tahoma</vt:lpstr>
      <vt:lpstr>Times New Roman</vt:lpstr>
      <vt:lpstr>Wingdings 2</vt:lpstr>
      <vt:lpstr>Office Theme</vt:lpstr>
      <vt:lpstr>Презентация PowerPoint</vt:lpstr>
      <vt:lpstr>«И мы сохраним тебя,  русская речь, великое русское слово!» </vt:lpstr>
      <vt:lpstr>Презентация PowerPoint</vt:lpstr>
      <vt:lpstr>Презентация PowerPoint</vt:lpstr>
      <vt:lpstr>Презентация PowerPoint</vt:lpstr>
      <vt:lpstr>Презентация PowerPoint</vt:lpstr>
      <vt:lpstr>! Внимание !</vt:lpstr>
      <vt:lpstr>1 тур  «ЗНАТОКИ НАРОДНОЙ МУДРОСТИ« Разминка   </vt:lpstr>
      <vt:lpstr>Презентация PowerPoint</vt:lpstr>
      <vt:lpstr>Презентация PowerPoint</vt:lpstr>
      <vt:lpstr>Презентация PowerPoint</vt:lpstr>
      <vt:lpstr> </vt:lpstr>
      <vt:lpstr>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Ответы 3 тур </vt:lpstr>
      <vt:lpstr>Презентация PowerPoint</vt:lpstr>
      <vt:lpstr>Презентация PowerPoint</vt:lpstr>
      <vt:lpstr>Презентация PowerPoint</vt:lpstr>
      <vt:lpstr>Презентация PowerPoint</vt:lpstr>
      <vt:lpstr>Презентация PowerPoint</vt:lpstr>
      <vt:lpstr>Вопрос 1</vt:lpstr>
      <vt:lpstr>Вопрос 2</vt:lpstr>
      <vt:lpstr>Вопрос 3</vt:lpstr>
      <vt:lpstr>Вопрос 4</vt:lpstr>
      <vt:lpstr>Вопрос 5</vt:lpstr>
      <vt:lpstr>Вопрос 5</vt:lpstr>
      <vt:lpstr>Презентация PowerPoint</vt:lpstr>
      <vt:lpstr>Ответы тур 4 Вопрос 2</vt:lpstr>
      <vt:lpstr>Ответы тур 4 Вопрос 3</vt:lpstr>
      <vt:lpstr>Ответы тур 4 Вопрос 4</vt:lpstr>
      <vt:lpstr>Ответы тур 4 Вопрос 5</vt:lpstr>
      <vt:lpstr>5 ТУР БЛИЦ </vt:lpstr>
      <vt:lpstr>Презентация PowerPoint</vt:lpstr>
      <vt:lpstr>Презентация PowerPoint</vt:lpstr>
      <vt:lpstr> Создатель современного русского литературного языка ?</vt:lpstr>
      <vt:lpstr>Презентация PowerPoint</vt:lpstr>
      <vt:lpstr>Распространившийся в Рунете в начале XXI века стиль употребления русского языка с фонетически почти верным, но нарочно неправильным написанием слов , частым употреблением ненормативной лексики и определённых штампов. Чаще всего используется при написании комментариев к текстам в блогах, чатах и веб-форумах. Назовите этот «язык»?</vt:lpstr>
      <vt:lpstr> Кому принадлежат эти слова?</vt:lpstr>
      <vt:lpstr>Презентация PowerPoint</vt:lpstr>
      <vt:lpstr>Презентация PowerPoint</vt:lpstr>
      <vt:lpstr>Презентация PowerPoint</vt:lpstr>
      <vt:lpstr>Презентация PowerPoint</vt:lpstr>
      <vt:lpstr>Презентация PowerPoint</vt:lpstr>
      <vt:lpstr>Вопрос 4</vt:lpstr>
      <vt:lpstr>Вопрос 5</vt:lpstr>
      <vt:lpstr>Презентация PowerPoint</vt:lpstr>
      <vt:lpstr>Ответы раунд 6</vt:lpstr>
      <vt:lpstr>Презентация PowerPoint</vt:lpstr>
      <vt:lpstr> 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Забелина Юлия Алексеевна</dc:creator>
  <cp:lastModifiedBy>Полимей Титов</cp:lastModifiedBy>
  <cp:revision>177</cp:revision>
  <dcterms:created xsi:type="dcterms:W3CDTF">2013-10-20T14:54:06Z</dcterms:created>
  <dcterms:modified xsi:type="dcterms:W3CDTF">2023-06-20T06:52:42Z</dcterms:modified>
</cp:coreProperties>
</file>