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70" r:id="rId3"/>
    <p:sldId id="267" r:id="rId4"/>
    <p:sldId id="275" r:id="rId5"/>
    <p:sldId id="271" r:id="rId6"/>
    <p:sldId id="273" r:id="rId7"/>
    <p:sldId id="272" r:id="rId8"/>
    <p:sldId id="262" r:id="rId9"/>
    <p:sldId id="263" r:id="rId10"/>
    <p:sldId id="264" r:id="rId11"/>
    <p:sldId id="268" r:id="rId12"/>
    <p:sldId id="265" r:id="rId13"/>
    <p:sldId id="27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03C86-1140-47BF-87CF-79E2D426D4F2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7E34E-B885-4A07-A97A-C794C5F98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7E34E-B885-4A07-A97A-C794C5F9847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90656" cy="180019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Кировское областное государственное общеобразовательное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бюджетное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"Средняя  школа с углубленным изучением отдельных предметов г.Яранска"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Роль наставничества в современной школе.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525555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Миненкова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Маргарита Вениаминовна,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начальных классов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minenkovarita@mail.ru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Токарева Любовь Борисовна,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начальных классов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lybava68@mail.ru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USER\Desktop\molody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63174"/>
            <a:ext cx="3413076" cy="23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После урока.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Заполните предложенный протокол урок.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412774"/>
          <a:ext cx="8280920" cy="528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816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учеников на уроке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было ответов учеников?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раз учитель похвалил ответы учеников?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раз учитель похвалил учеников вне привязки к ответу?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учеников получили похвалу?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протокола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sun9-80.userapi.com/impg/whwWo7nuvue7HZFYOoK4tKSvpd5wLamgruemRw/ly6mb63XLWM.jpg?size=807x1080&amp;quality=95&amp;sign=76a20cadff2be1e7d444cc7cfaebf87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423120" cy="4581128"/>
          </a:xfrm>
          <a:prstGeom prst="rect">
            <a:avLst/>
          </a:prstGeom>
          <a:noFill/>
        </p:spPr>
      </p:pic>
      <p:pic>
        <p:nvPicPr>
          <p:cNvPr id="24580" name="Picture 4" descr="https://sun9-16.userapi.com/impg/j0gxHKM4L9y3YuzLg-myjHbCajNIX2uGqs1jdg/AHIYdRYz1M0.jpg?size=807x1080&amp;quality=95&amp;sign=637843c29a86e9d26b288e90a311d2c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096344" cy="4143806"/>
          </a:xfrm>
          <a:prstGeom prst="rect">
            <a:avLst/>
          </a:prstGeom>
          <a:noFill/>
        </p:spPr>
      </p:pic>
      <p:pic>
        <p:nvPicPr>
          <p:cNvPr id="24581" name="Picture 5" descr="C:\Users\USER\Desktop\HYkGDz4b_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109298"/>
            <a:ext cx="3678560" cy="274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Выводы и идеи: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1052737"/>
            <a:ext cx="7859216" cy="446449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наставничестве заинтересованы и молодые педагоги,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педагоги-стажисты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Взаимодействие в работе помогает молодым учителям развить свой потенциал,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стажистов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спасает от профессионального выгорания.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Весь процесс ведется через научно - методическое сопровождение,  в системе, планомерно и имеет конкретную цель.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Идет рост профессионализма молодых педагогов и возрастает интерес к педагогической деятельности. </a:t>
            </a:r>
          </a:p>
          <a:p>
            <a:endParaRPr lang="ru-RU" sz="2400" dirty="0"/>
          </a:p>
        </p:txBody>
      </p:sp>
      <p:pic>
        <p:nvPicPr>
          <p:cNvPr id="5126" name="Picture 6" descr="https://sun9-31.userapi.com/impg/kaAX9O7nKFp3nldUpUzsDBxAi9z7DVzpf44Cww/dhpvdOnVgOg.jpg?size=1280x853&amp;quality=95&amp;sign=7ede81c244d6cbc2daedb83d77e0263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653136"/>
            <a:ext cx="2779286" cy="1852134"/>
          </a:xfrm>
          <a:prstGeom prst="rect">
            <a:avLst/>
          </a:prstGeom>
          <a:noFill/>
        </p:spPr>
      </p:pic>
      <p:pic>
        <p:nvPicPr>
          <p:cNvPr id="7" name="Рисунок 6" descr="https://sun9-85.userapi.com/impg/gci62A64vYn7YmEv52McfevZKJ4Y7a-z-1CfEQ/ljRzVNAvPmI.jpg?size=524x1080&amp;quality=95&amp;sign=72a49a8be212522cda6703532f8352fd&amp;type=album"/>
          <p:cNvPicPr/>
          <p:nvPr/>
        </p:nvPicPr>
        <p:blipFill>
          <a:blip r:embed="rId4" cstate="print"/>
          <a:srcRect t="17712" b="12177"/>
          <a:stretch>
            <a:fillRect/>
          </a:stretch>
        </p:blipFill>
        <p:spPr bwMode="auto">
          <a:xfrm>
            <a:off x="1043608" y="4797152"/>
            <a:ext cx="1440160" cy="1728192"/>
          </a:xfrm>
          <a:prstGeom prst="rect">
            <a:avLst/>
          </a:prstGeom>
          <a:noFill/>
        </p:spPr>
      </p:pic>
      <p:pic>
        <p:nvPicPr>
          <p:cNvPr id="8" name="Рисунок 7" descr="https://sun9-88.userapi.com/impg/dPYOuVoiSdAFlV-2fTvqSeLPCAbFvTw4cFWprg/XQRLuVJoLFY.jpg?size=807x1080&amp;quality=95&amp;sign=18779abd1219d14ee796a97676d26c0e&amp;type=album"/>
          <p:cNvPicPr/>
          <p:nvPr/>
        </p:nvPicPr>
        <p:blipFill>
          <a:blip r:embed="rId5" cstate="print"/>
          <a:srcRect t="21162" r="16611"/>
          <a:stretch>
            <a:fillRect/>
          </a:stretch>
        </p:blipFill>
        <p:spPr bwMode="auto">
          <a:xfrm>
            <a:off x="6444208" y="4725144"/>
            <a:ext cx="136815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Результат </a:t>
            </a:r>
            <a:r>
              <a:rPr lang="ru-RU" sz="3600" b="1" dirty="0" smtClean="0"/>
              <a:t>работы</a:t>
            </a:r>
            <a:endParaRPr lang="ru-RU" sz="3600" b="1" dirty="0"/>
          </a:p>
        </p:txBody>
      </p:sp>
      <p:pic>
        <p:nvPicPr>
          <p:cNvPr id="5" name="Picture 4" descr="https://sun9-55.userapi.com/impg/RxHb-uQWZxf9AeXuxFGrwCKFuXzpG69uBxQgBg/IZQNN-0onsI.jpg?size=497x1080&amp;quality=95&amp;sign=c5c7e96266a9cae79ec8a1f13e46c25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85880"/>
            <a:ext cx="1387287" cy="2431152"/>
          </a:xfrm>
          <a:prstGeom prst="rect">
            <a:avLst/>
          </a:prstGeom>
          <a:noFill/>
        </p:spPr>
      </p:pic>
      <p:pic>
        <p:nvPicPr>
          <p:cNvPr id="6" name="Picture 2" descr="https://sun9-52.userapi.com/impg/d2kQfVlWrCmyd4NzJeKJpDwpXcl44et7c2pfNg/wb8bceACpto.jpg?size=737x1600&amp;quality=95&amp;sign=74c456f72213d061108d15abaf63d9d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1338454" cy="2016224"/>
          </a:xfrm>
          <a:prstGeom prst="rect">
            <a:avLst/>
          </a:prstGeom>
          <a:noFill/>
        </p:spPr>
      </p:pic>
      <p:pic>
        <p:nvPicPr>
          <p:cNvPr id="7" name="Picture 3" descr="https://sun9-43.userapi.com/impg/_MXOpntSXkUmACZTtxOFPFW-ndJWBHkIfg_Csw/L4R0IaCNEEI.jpg?size=600x503&amp;quality=95&amp;sign=238af0b4b4b7c48e9aaaad9190fd502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77072"/>
            <a:ext cx="2808312" cy="2354302"/>
          </a:xfrm>
          <a:prstGeom prst="rect">
            <a:avLst/>
          </a:prstGeom>
          <a:noFill/>
        </p:spPr>
      </p:pic>
      <p:pic>
        <p:nvPicPr>
          <p:cNvPr id="4098" name="Picture 2" descr="https://sun9-12.userapi.com/impg/iv9Lsc301Ljz_IvecBoIrnyza3Yh-VF8skc9dg/DYXdGRkhj3Q.jpg?size=1280x960&amp;quality=96&amp;sign=03aa659cb9a703a36fea33b6de0d600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33833" y="1574879"/>
            <a:ext cx="1872885" cy="1404664"/>
          </a:xfrm>
          <a:prstGeom prst="rect">
            <a:avLst/>
          </a:prstGeom>
          <a:noFill/>
        </p:spPr>
      </p:pic>
      <p:pic>
        <p:nvPicPr>
          <p:cNvPr id="4100" name="Picture 4" descr="https://sun9-20.userapi.com/impg/V8XZcsVwIoLu-YbFhjNBqcO88QEal7CuXVKJDw/LwUc1WAzYpg.jpg?size=1280x960&amp;quality=96&amp;sign=7eece219397bc88d7dcf88b78ec398b4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40118" y="2216866"/>
            <a:ext cx="1824203" cy="1368152"/>
          </a:xfrm>
          <a:prstGeom prst="rect">
            <a:avLst/>
          </a:prstGeom>
          <a:noFill/>
        </p:spPr>
      </p:pic>
      <p:pic>
        <p:nvPicPr>
          <p:cNvPr id="4102" name="Picture 6" descr="https://sun9-88.userapi.com/impg/VGXEDKgNoyudAL2l4zppRjHaLs4XjWk50BL8LQ/hBRVOkGpnaI.jpg?size=1280x960&amp;quality=96&amp;sign=7233ec0552995d4f0e68e7156f10f68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209293" y="3528011"/>
            <a:ext cx="1944215" cy="145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Кураторство «по-новому» - это здорово!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Желаем всем творческих успехов в работе и семь футов под килем!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3074" name="Picture 2" descr="https://talantum.ru/wp-content/uploads/2022/09/globe-and-writing-tools-on-school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3967285" cy="264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87220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cs typeface="Times New Roman" pitchFamily="18" charset="0"/>
              </a:rPr>
              <a:t>Цель:</a:t>
            </a:r>
            <a:r>
              <a:rPr lang="ru-RU" sz="2400" dirty="0" smtClean="0">
                <a:cs typeface="Times New Roman" pitchFamily="18" charset="0"/>
              </a:rPr>
              <a:t> развить потенциал молодого педагога и самим приобрести профессиональные находки и решения, анализируя свою работу.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Ключевая роль куратора </a:t>
            </a:r>
            <a:r>
              <a:rPr lang="ru-RU" sz="2400" dirty="0" smtClean="0">
                <a:cs typeface="Times New Roman" pitchFamily="18" charset="0"/>
              </a:rPr>
              <a:t>– развитие профессиональных взаимодействий в школе.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sun9-61.userapi.com/impg/amVojdrAuWew0q8TsotpA31JwvbBPWW5lXTZ5w/BxvADLkxLXc.jpg?size=720x1080&amp;quality=95&amp;sign=705fd1286fa431a9dff284039af1a2b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592288" cy="3888433"/>
          </a:xfrm>
          <a:prstGeom prst="rect">
            <a:avLst/>
          </a:prstGeom>
          <a:noFill/>
        </p:spPr>
      </p:pic>
      <p:pic>
        <p:nvPicPr>
          <p:cNvPr id="2054" name="Picture 6" descr="https://static.tildacdn.com/tild3139-3166-4765-a639-376662663039/6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2204864"/>
            <a:ext cx="2713405" cy="397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62373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Приказ № 237 от 30 декабря  2020 г. « О наставничестве».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Колесо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компетенций</a:t>
            </a:r>
            <a:endParaRPr lang="ru-RU" sz="3600" b="1" dirty="0"/>
          </a:p>
        </p:txBody>
      </p:sp>
      <p:sp>
        <p:nvSpPr>
          <p:cNvPr id="13314" name="AutoShape 2" descr="https://vsegda-pomnim.com/uploads/posts/2022-04/1651027285_54-vsegda-pomnim-com-p-yakhta-v-more-fot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vsegda-pomnim.com/uploads/posts/2022-04/1651027285_54-vsegda-pomnim-com-p-yakhta-v-more-foto-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C:\Users\учитель\Pictures\1651027285_54-vsegda-pomnim-com-p-yakhta-v-more-foto-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36" y="2060848"/>
            <a:ext cx="5015024" cy="3343349"/>
          </a:xfrm>
          <a:prstGeom prst="rect">
            <a:avLst/>
          </a:prstGeom>
          <a:noFill/>
        </p:spPr>
      </p:pic>
      <p:pic>
        <p:nvPicPr>
          <p:cNvPr id="8" name="Содержимое 7" descr="https://sun9-82.userapi.com/impg/kmnn2TbGvGsUq2LRx7h633LMp0HG2-Ec9uFtRA/JdJAnaLcPTY.jpg?size=807x1080&amp;quality=95&amp;sign=5d9ba379ed40e68b0797c84dc9069a62&amp;type=album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3604" b="16036"/>
          <a:stretch>
            <a:fillRect/>
          </a:stretch>
        </p:blipFill>
        <p:spPr bwMode="auto">
          <a:xfrm>
            <a:off x="5292080" y="2060848"/>
            <a:ext cx="3295996" cy="354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учитель\Desktop\oW_gkQ3Hh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570337" cy="468052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 чего начинается работа?</a:t>
            </a:r>
            <a:endParaRPr lang="ru-RU" sz="36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42792" cy="518457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000" i="1" dirty="0" smtClean="0"/>
              <a:t>http://www.direktoria.org © Информационная система «Директория», 2016 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i="1" dirty="0" smtClean="0"/>
              <a:t>Близость к ученикам (версия 1) </a:t>
            </a:r>
          </a:p>
          <a:p>
            <a:pPr>
              <a:buNone/>
            </a:pPr>
            <a:r>
              <a:rPr lang="ru-RU" sz="3000" b="1" i="1" dirty="0" smtClean="0"/>
              <a:t>Задание для наблюдающего 	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b="1" dirty="0" smtClean="0"/>
              <a:t>Перед уроком </a:t>
            </a:r>
          </a:p>
          <a:p>
            <a:pPr>
              <a:buNone/>
            </a:pPr>
            <a:r>
              <a:rPr lang="ru-RU" sz="3000" dirty="0" smtClean="0"/>
              <a:t>1. Распечатайте схему класса (обратите внимание, чтобы на подготовленной вами схеме были достаточно большие промежутки между партами, чтобы можно было легко вносить примечания). 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b="1" dirty="0" smtClean="0"/>
              <a:t>На уроке </a:t>
            </a:r>
          </a:p>
          <a:p>
            <a:pPr>
              <a:buNone/>
            </a:pPr>
            <a:r>
              <a:rPr lang="ru-RU" sz="3000" dirty="0" smtClean="0"/>
              <a:t>2. Все перемещения учителя обозначайте линиями на схеме класса. </a:t>
            </a:r>
          </a:p>
          <a:p>
            <a:pPr>
              <a:buNone/>
            </a:pPr>
            <a:r>
              <a:rPr lang="ru-RU" sz="3000" dirty="0" smtClean="0"/>
              <a:t>3. Если учитель стоит или сидит в каком-то месте больше одной минуты, можно обозначить эту часть класса небольшой точкой. Если учитель больше 3-5 минут находится на одном месте, это место выделите жирной точкой или крестиком. </a:t>
            </a:r>
          </a:p>
          <a:p>
            <a:pPr>
              <a:buNone/>
            </a:pPr>
            <a:r>
              <a:rPr lang="ru-RU" sz="3000" dirty="0" smtClean="0"/>
              <a:t>4. (Дополнительно). Персональное обращение к ученику (или к группе учеников) фиксируется стрелкой. 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b="1" dirty="0" smtClean="0"/>
              <a:t>После урока </a:t>
            </a:r>
          </a:p>
          <a:p>
            <a:pPr>
              <a:buNone/>
            </a:pPr>
            <a:r>
              <a:rPr lang="ru-RU" sz="3000" dirty="0" smtClean="0"/>
              <a:t>5. Заполните предложенный протокол урока (Близость к ученикам 1) </a:t>
            </a:r>
          </a:p>
          <a:p>
            <a:pPr>
              <a:buNone/>
            </a:pP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Шаг за шагом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44280" cy="492941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/>
              <a:t>- </a:t>
            </a:r>
            <a:r>
              <a:rPr lang="ru-RU" sz="3400" dirty="0" smtClean="0">
                <a:cs typeface="Times New Roman" pitchFamily="18" charset="0"/>
              </a:rPr>
              <a:t>как вы сами оцениваете свой урок?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- какие, на ваш взгляд, плюсы и минусы сегодняшнего урока?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- были ли у вас какие - то сложности?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- что именно вам понравилось на уроке?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- как вы считаете, какие задания были интересны сильным ученикам?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- как вели себя слабые ученики во время выполнения задания?</a:t>
            </a:r>
          </a:p>
          <a:p>
            <a:pPr>
              <a:buNone/>
            </a:pPr>
            <a:r>
              <a:rPr lang="ru-RU" sz="3400" dirty="0" smtClean="0">
                <a:cs typeface="Times New Roman" pitchFamily="18" charset="0"/>
              </a:rPr>
              <a:t>- какие формы работы, какие задания позволяют включать в работу разные группы учеников (сильные,  средние, слабые)?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3" descr="C:\Users\учитель\Desktop\ygIcCF_58v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550" y="1124744"/>
            <a:ext cx="3627898" cy="5001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Структура </a:t>
            </a:r>
            <a:r>
              <a:rPr lang="ru-RU" sz="4000" b="1" dirty="0" smtClean="0"/>
              <a:t>установочной </a:t>
            </a:r>
            <a:r>
              <a:rPr lang="ru-RU" sz="4000" b="1" dirty="0" smtClean="0"/>
              <a:t>встречи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1. Создание доверительных отношений между наблюдающими парами и куратором.</a:t>
            </a:r>
          </a:p>
          <a:p>
            <a:pPr lvl="0">
              <a:buNone/>
            </a:pPr>
            <a:r>
              <a:rPr lang="ru-RU" dirty="0" smtClean="0"/>
              <a:t>2. Цель встречи.</a:t>
            </a:r>
          </a:p>
          <a:p>
            <a:pPr lvl="0">
              <a:buNone/>
            </a:pPr>
            <a:r>
              <a:rPr lang="ru-RU" dirty="0" smtClean="0"/>
              <a:t>3. Инструктаж по наблюдениям и протоколам</a:t>
            </a:r>
          </a:p>
          <a:p>
            <a:pPr lvl="0">
              <a:buNone/>
            </a:pPr>
            <a:r>
              <a:rPr lang="ru-RU" dirty="0" smtClean="0"/>
              <a:t>4. Создание ситуации успеха, самооценка текущего уровня.</a:t>
            </a:r>
          </a:p>
          <a:p>
            <a:pPr lvl="0">
              <a:buNone/>
            </a:pPr>
            <a:r>
              <a:rPr lang="ru-RU" dirty="0" smtClean="0"/>
              <a:t>5. План действий куратора и педагогов.</a:t>
            </a:r>
          </a:p>
          <a:p>
            <a:pPr lvl="0">
              <a:buNone/>
            </a:pPr>
            <a:r>
              <a:rPr lang="ru-RU" dirty="0" smtClean="0"/>
              <a:t>6. Ценность предстоящего сотрудничества.</a:t>
            </a:r>
          </a:p>
          <a:p>
            <a:pPr lvl="0">
              <a:buNone/>
            </a:pPr>
            <a:r>
              <a:rPr lang="ru-RU" dirty="0" smtClean="0"/>
              <a:t>7. Взаимная благодарность.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Структура ретроспективных </a:t>
            </a:r>
            <a:r>
              <a:rPr lang="ru-RU" sz="3600" b="1" dirty="0" smtClean="0"/>
              <a:t>встреч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1. Доверительные отношения.</a:t>
            </a:r>
          </a:p>
          <a:p>
            <a:pPr lvl="0">
              <a:buNone/>
            </a:pPr>
            <a:r>
              <a:rPr lang="ru-RU" dirty="0" smtClean="0"/>
              <a:t>2. Цель встречи.</a:t>
            </a:r>
          </a:p>
          <a:p>
            <a:pPr lvl="0">
              <a:buNone/>
            </a:pPr>
            <a:r>
              <a:rPr lang="ru-RU" dirty="0" smtClean="0"/>
              <a:t>3. Анализ протокола, обратная связь первому педагогу.</a:t>
            </a:r>
          </a:p>
          <a:p>
            <a:pPr lvl="0">
              <a:buNone/>
            </a:pPr>
            <a:r>
              <a:rPr lang="ru-RU" dirty="0" smtClean="0"/>
              <a:t>4. Анализ протокола, обратная связь второму педагогу.</a:t>
            </a:r>
          </a:p>
          <a:p>
            <a:pPr lvl="0">
              <a:buNone/>
            </a:pPr>
            <a:r>
              <a:rPr lang="ru-RU" dirty="0" smtClean="0"/>
              <a:t>5. Выводы, план на следующее наблюдение.</a:t>
            </a:r>
          </a:p>
          <a:p>
            <a:pPr lvl="0">
              <a:buNone/>
            </a:pPr>
            <a:r>
              <a:rPr lang="ru-RU" dirty="0" smtClean="0"/>
              <a:t>6. Ценность.</a:t>
            </a:r>
          </a:p>
          <a:p>
            <a:pPr lvl="0">
              <a:buNone/>
            </a:pPr>
            <a:r>
              <a:rPr lang="ru-RU" dirty="0" smtClean="0"/>
              <a:t>7. Благодарность.</a:t>
            </a:r>
          </a:p>
          <a:p>
            <a:endParaRPr lang="ru-RU" dirty="0"/>
          </a:p>
        </p:txBody>
      </p:sp>
      <p:pic>
        <p:nvPicPr>
          <p:cNvPr id="2051" name="Picture 3" descr="C:\Users\учитель\Desktop\ygIcCF_58v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3819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Структура </a:t>
            </a:r>
            <a:r>
              <a:rPr lang="ru-RU" sz="4000" b="1" dirty="0" smtClean="0"/>
              <a:t>итоговой </a:t>
            </a:r>
            <a:r>
              <a:rPr lang="ru-RU" sz="4000" b="1" dirty="0" smtClean="0"/>
              <a:t>встречи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Доверительные отношения.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Цель встречи.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Самооценка прогресса по наблюдавшим компетенциям.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Цели на следующий цикл.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Ценность всей работы с партнером и куратором.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Благодарность.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41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cs typeface="Times New Roman" pitchFamily="18" charset="0"/>
              </a:rPr>
              <a:t>Методика работы над аспектами: «дисциплина», «близость к ученикам», «время на размышление», «похвала, выражение одобрения», «четкие инструкции»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Задание для наблюдающего.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Перед уроком.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1.Распечатайте схему класса и возьмите ее на урок.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Ознакомьтесь с памяткой « Похвала».</a:t>
            </a:r>
          </a:p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На уроке.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1.Все ответы учеников отмечайте знаком минус «–».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2.Если учитель хвалит ученика за ответ, исправляете минус на плюс «+».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3.Если учитель хвалит ученика без привязки к его ответу (например, поощряет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сконцентрированность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наличие домашнего задания и пр.), такое выражение похвалы обозначайте галочкой.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4.Нумеруйте все выражения похвалы и на отдельном листе старайтесь записать то, как похвала была сформулирована. То есть, что именно сказал (или сделал учитель).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553</Words>
  <Application>Microsoft Office PowerPoint</Application>
  <PresentationFormat>Экран (4:3)</PresentationFormat>
  <Paragraphs>91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Кировское областное государственное общеобразовательное  бюджетное учреждение  "Средняя  школа с углубленным изучением отдельных предметов г.Яранска"  Роль наставничества в современной школе.       </vt:lpstr>
      <vt:lpstr>Цель: развить потенциал молодого педагога и самим приобрести профессиональные находки и решения, анализируя свою работу.   Ключевая роль куратора – развитие профессиональных взаимодействий в школе. </vt:lpstr>
      <vt:lpstr>Колесо компетенций</vt:lpstr>
      <vt:lpstr>С чего начинается работа?</vt:lpstr>
      <vt:lpstr>Шаг за шагом</vt:lpstr>
      <vt:lpstr> Структура установочной встречи </vt:lpstr>
      <vt:lpstr>Структура ретроспективных встреч</vt:lpstr>
      <vt:lpstr> Структура итоговой встречи </vt:lpstr>
      <vt:lpstr>Методика работы над аспектами: «дисциплина», «близость к ученикам», «время на размышление», «похвала, выражение одобрения», «четкие инструкции» и др. </vt:lpstr>
      <vt:lpstr>      После урока.  Заполните предложенный протокол урок.    </vt:lpstr>
      <vt:lpstr>Образец протокола</vt:lpstr>
      <vt:lpstr>Выводы и идеи: </vt:lpstr>
      <vt:lpstr>Результат работы</vt:lpstr>
      <vt:lpstr> Спасибо за внимание!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40</cp:revision>
  <dcterms:created xsi:type="dcterms:W3CDTF">2023-02-04T13:44:36Z</dcterms:created>
  <dcterms:modified xsi:type="dcterms:W3CDTF">2023-02-08T09:41:15Z</dcterms:modified>
</cp:coreProperties>
</file>